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65" r:id="rId2"/>
  </p:sldMasterIdLst>
  <p:notesMasterIdLst>
    <p:notesMasterId r:id="rId5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Lst>
  <p:sldSz cx="12192000" cy="6858000"/>
  <p:notesSz cx="6858000" cy="9144000"/>
  <p:embeddedFontLst>
    <p:embeddedFont>
      <p:font typeface="Georgia" panose="02040502050405020303" pitchFamily="18" charset="0"/>
      <p:regular r:id="rId59"/>
      <p:bold r:id="rId60"/>
      <p:italic r:id="rId61"/>
      <p:boldItalic r:id="rId62"/>
    </p:embeddedFont>
    <p:embeddedFont>
      <p:font typeface="Roboto" panose="02000000000000000000" pitchFamily="2" charset="0"/>
      <p:regular r:id="rId63"/>
      <p:bold r:id="rId64"/>
      <p:italic r:id="rId65"/>
      <p:boldItalic r:id="rId6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7" roundtripDataSignature="AMtx7mh1FlBx2IzizrzXo5xClDqXdOZF4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0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font" Target="fonts/font5.fntdata"/><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66" Type="http://schemas.openxmlformats.org/officeDocument/2006/relationships/font" Target="fonts/font8.fntdata"/><Relationship Id="rId5" Type="http://schemas.openxmlformats.org/officeDocument/2006/relationships/slide" Target="slides/slide3.xml"/><Relationship Id="rId61" Type="http://schemas.openxmlformats.org/officeDocument/2006/relationships/font" Target="fonts/font3.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font" Target="fonts/font6.fntdata"/><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1.fntdata"/><Relationship Id="rId67" Type="http://customschemas.google.com/relationships/presentationmetadata" Target="meta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4.fntdata"/><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2.fntdata"/><Relationship Id="rId65"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8" Type="http://schemas.openxmlformats.org/officeDocument/2006/relationships/hyperlink" Target="https://en.wikipedia.org/wiki/Microorganisms" TargetMode="External"/><Relationship Id="rId3" Type="http://schemas.openxmlformats.org/officeDocument/2006/relationships/hyperlink" Target="https://en.wikipedia.org/wiki/Liquid" TargetMode="External"/><Relationship Id="rId7" Type="http://schemas.openxmlformats.org/officeDocument/2006/relationships/hyperlink" Target="https://en.wikipedia.org/wiki/Rhizosphere"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s://en.wikipedia.org/wiki/Habitat" TargetMode="External"/><Relationship Id="rId5" Type="http://schemas.openxmlformats.org/officeDocument/2006/relationships/hyperlink" Target="https://en.wikipedia.org/wiki/Soil" TargetMode="External"/><Relationship Id="rId4" Type="http://schemas.openxmlformats.org/officeDocument/2006/relationships/hyperlink" Target="https://en.wikipedia.org/wiki/Gas"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www.soils4teachers.org/"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bff4c46402_1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8" name="Google Shape;198;g2bff4c46402_1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Nature’s economic capital – how do we quantify the value and amount of greenhouse gases removed by soil, destruction of pathogens e.g. gastrointestinal pathogens, and degradation of organic pollutants?</a:t>
            </a:r>
            <a:endParaRPr/>
          </a:p>
        </p:txBody>
      </p:sp>
      <p:sp>
        <p:nvSpPr>
          <p:cNvPr id="272" name="Google Shape;272;p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21188a67fb5_0_6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g21188a67fb5_0_6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Soil is a three-phase system; solid, liquid and gas. The proportion of each phase may vary, but ideally, it consists of 50% solid, 25% liquid, and 25% gas.</a:t>
            </a:r>
            <a:endParaRPr/>
          </a:p>
          <a:p>
            <a:pPr marL="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The solid phase of a soil system can be comprised of soil particles that are either mineral (i.e., rocks, stones, cobbles, gravel, sand, silt, clay) or organic (i.e., soil organic matter) in nature.</a:t>
            </a:r>
            <a:endParaRPr/>
          </a:p>
          <a:p>
            <a:pPr marL="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Liquid consists of soil solution as water, nutrients, and chemicals.</a:t>
            </a:r>
            <a:endParaRPr/>
          </a:p>
          <a:p>
            <a:pPr marL="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Gas as gases.</a:t>
            </a:r>
            <a:endParaRPr/>
          </a:p>
          <a:p>
            <a:pPr marL="0" lvl="0" indent="0" algn="l" rtl="0">
              <a:lnSpc>
                <a:spcPct val="100000"/>
              </a:lnSpc>
              <a:spcBef>
                <a:spcPts val="0"/>
              </a:spcBef>
              <a:spcAft>
                <a:spcPts val="0"/>
              </a:spcAft>
              <a:buSzPts val="1400"/>
              <a:buNone/>
            </a:pPr>
            <a:endParaRPr/>
          </a:p>
        </p:txBody>
      </p:sp>
      <p:sp>
        <p:nvSpPr>
          <p:cNvPr id="280" name="Google Shape;280;g21188a67fb5_0_68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21188a67fb5_0_7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g21188a67fb5_0_7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These images show the different particle sizes of soil, as well as their shapes. Notice that the scale of each image is different. Sand particles are relatively round, silt particles are more jagged, and clay particles exist in very thin sheets. The physical structure of clay gives these particles a much larger surface area than silt and sand particles, even though the clay particles themselves are much, much smaller.</a:t>
            </a:r>
            <a:endParaRPr/>
          </a:p>
        </p:txBody>
      </p:sp>
      <p:sp>
        <p:nvSpPr>
          <p:cNvPr id="289" name="Google Shape;289;g21188a67fb5_0_76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306" name="Google Shape;306;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319" name="Google Shape;319;p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21188a67fb5_0_80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7" name="Google Shape;327;g21188a67fb5_0_8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21188a67fb5_0_77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6" name="Google Shape;346;g21188a67fb5_0_7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21188a67fb5_0_7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8" name="Google Shape;378;g21188a67fb5_0_7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100000"/>
              </a:lnSpc>
              <a:spcBef>
                <a:spcPts val="0"/>
              </a:spcBef>
              <a:spcAft>
                <a:spcPts val="0"/>
              </a:spcAft>
              <a:buClr>
                <a:srgbClr val="000000"/>
              </a:buClr>
              <a:buSzPts val="1400"/>
              <a:buFont typeface="Arial"/>
              <a:buNone/>
            </a:pPr>
            <a:r>
              <a:rPr lang="en-US" sz="1100" b="0" i="0" u="none" strike="noStrike">
                <a:solidFill>
                  <a:srgbClr val="000000"/>
                </a:solidFill>
                <a:latin typeface="Calibri"/>
                <a:ea typeface="Calibri"/>
                <a:cs typeface="Calibri"/>
                <a:sym typeface="Calibri"/>
              </a:rPr>
              <a:t>There are many soil properties that help us describe and manage soils. Soil physics is the study of heat, water, and gas flow into, through, and out of the soil. Some of the important physical properties are described below.</a:t>
            </a:r>
            <a:endParaRPr sz="1100"/>
          </a:p>
          <a:p>
            <a:pPr marL="228600" marR="0" lvl="0" indent="-228600" algn="l" rtl="0">
              <a:lnSpc>
                <a:spcPct val="100000"/>
              </a:lnSpc>
              <a:spcBef>
                <a:spcPts val="0"/>
              </a:spcBef>
              <a:spcAft>
                <a:spcPts val="0"/>
              </a:spcAft>
              <a:buClr>
                <a:srgbClr val="000000"/>
              </a:buClr>
              <a:buSzPts val="1400"/>
              <a:buFont typeface="Arial"/>
              <a:buNone/>
            </a:pPr>
            <a:r>
              <a:rPr lang="en-US" sz="1100" b="0" i="0" u="none" strike="noStrike">
                <a:solidFill>
                  <a:srgbClr val="000000"/>
                </a:solidFill>
                <a:latin typeface="Calibri"/>
                <a:ea typeface="Calibri"/>
                <a:cs typeface="Calibri"/>
                <a:sym typeface="Calibri"/>
              </a:rPr>
              <a:t>Soil color is influenced primarily by soil mineralogy – telling us what is in a specific soil. </a:t>
            </a:r>
            <a:endParaRPr sz="1100"/>
          </a:p>
          <a:p>
            <a:pPr marL="228600" marR="0" lvl="0" indent="-228600" algn="l" rtl="0">
              <a:lnSpc>
                <a:spcPct val="100000"/>
              </a:lnSpc>
              <a:spcBef>
                <a:spcPts val="0"/>
              </a:spcBef>
              <a:spcAft>
                <a:spcPts val="0"/>
              </a:spcAft>
              <a:buClr>
                <a:srgbClr val="000000"/>
              </a:buClr>
              <a:buSzPts val="1400"/>
              <a:buFont typeface="Arial"/>
              <a:buNone/>
            </a:pPr>
            <a:r>
              <a:rPr lang="en-US" sz="1100" b="0" i="0" u="none" strike="noStrike">
                <a:solidFill>
                  <a:srgbClr val="000000"/>
                </a:solidFill>
                <a:latin typeface="Calibri"/>
                <a:ea typeface="Calibri"/>
                <a:cs typeface="Calibri"/>
                <a:sym typeface="Calibri"/>
              </a:rPr>
              <a:t>Soil texture is the proportion of sand, silt and clay particles.</a:t>
            </a:r>
            <a:endParaRPr sz="1100"/>
          </a:p>
          <a:p>
            <a:pPr marL="228600" lvl="0" indent="-228600" algn="l" rtl="0">
              <a:lnSpc>
                <a:spcPct val="100000"/>
              </a:lnSpc>
              <a:spcBef>
                <a:spcPts val="0"/>
              </a:spcBef>
              <a:spcAft>
                <a:spcPts val="0"/>
              </a:spcAft>
              <a:buSzPts val="1400"/>
              <a:buNone/>
            </a:pPr>
            <a:r>
              <a:rPr lang="en-US" sz="1100" b="0" i="0" u="none" strike="noStrike">
                <a:solidFill>
                  <a:srgbClr val="000000"/>
                </a:solidFill>
                <a:latin typeface="Calibri"/>
                <a:ea typeface="Calibri"/>
                <a:cs typeface="Calibri"/>
                <a:sym typeface="Calibri"/>
              </a:rPr>
              <a:t>Permeability is the soils ability to allow water to pass through it.</a:t>
            </a:r>
            <a:endParaRPr sz="1100"/>
          </a:p>
          <a:p>
            <a:pPr marL="0" lvl="0" indent="0" algn="l" rtl="0">
              <a:lnSpc>
                <a:spcPct val="100000"/>
              </a:lnSpc>
              <a:spcBef>
                <a:spcPts val="0"/>
              </a:spcBef>
              <a:spcAft>
                <a:spcPts val="0"/>
              </a:spcAft>
              <a:buSzPts val="1400"/>
              <a:buNone/>
            </a:pPr>
            <a:endParaRPr/>
          </a:p>
        </p:txBody>
      </p:sp>
      <p:sp>
        <p:nvSpPr>
          <p:cNvPr id="379" name="Google Shape;379;g21188a67fb5_0_75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8" name="Google Shape;388;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b="0" i="0" u="none" strike="noStrike">
                <a:solidFill>
                  <a:srgbClr val="000000"/>
                </a:solidFill>
                <a:latin typeface="Calibri"/>
                <a:ea typeface="Calibri"/>
                <a:cs typeface="Calibri"/>
                <a:sym typeface="Calibri"/>
              </a:rPr>
              <a:t>Determine the soil texture using Feel method developed by NRCS. Follow the steps using flow chart (clicking link) to determine soil texture in the classroom. Use the collected soil sample for this texture determination.</a:t>
            </a:r>
            <a:endParaRPr/>
          </a:p>
        </p:txBody>
      </p:sp>
      <p:sp>
        <p:nvSpPr>
          <p:cNvPr id="389" name="Google Shape;389;p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8" name="Google Shape;398;p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Follow the steps to determine soil texture in the classroom. </a:t>
            </a:r>
            <a:endParaRPr/>
          </a:p>
        </p:txBody>
      </p:sp>
      <p:sp>
        <p:nvSpPr>
          <p:cNvPr id="399" name="Google Shape;399;p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4" name="Google Shape;20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21188a67fb5_0_8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8" name="Google Shape;408;g21188a67fb5_0_86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i="0" u="none" strike="noStrike">
                <a:solidFill>
                  <a:srgbClr val="000000"/>
                </a:solidFill>
              </a:rPr>
              <a:t>Here is an example, using the heights of different soil layers to calculate the percentage of each particle and determine the soil texture.</a:t>
            </a:r>
            <a:endParaRPr i="0" u="none" strike="noStrike">
              <a:solidFill>
                <a:srgbClr val="000000"/>
              </a:solidFill>
            </a:endParaRPr>
          </a:p>
          <a:p>
            <a:pPr marL="0" marR="0" lvl="0" indent="0" algn="l" rtl="0">
              <a:lnSpc>
                <a:spcPct val="100000"/>
              </a:lnSpc>
              <a:spcBef>
                <a:spcPts val="0"/>
              </a:spcBef>
              <a:spcAft>
                <a:spcPts val="0"/>
              </a:spcAft>
              <a:buClr>
                <a:srgbClr val="000000"/>
              </a:buClr>
              <a:buSzPts val="1400"/>
              <a:buFont typeface="Arial"/>
              <a:buNone/>
            </a:pPr>
            <a:r>
              <a:rPr lang="en-US" i="0" u="none" strike="noStrike">
                <a:solidFill>
                  <a:srgbClr val="000000"/>
                </a:solidFill>
              </a:rPr>
              <a:t>For example: %Sand= (1.4/2.3) x 100=60.9%</a:t>
            </a:r>
            <a:endParaRPr/>
          </a:p>
          <a:p>
            <a:pPr marL="0" marR="0" lvl="0" indent="0" algn="l" rtl="0">
              <a:lnSpc>
                <a:spcPct val="100000"/>
              </a:lnSpc>
              <a:spcBef>
                <a:spcPts val="0"/>
              </a:spcBef>
              <a:spcAft>
                <a:spcPts val="0"/>
              </a:spcAft>
              <a:buClr>
                <a:srgbClr val="000000"/>
              </a:buClr>
              <a:buSzPts val="1400"/>
              <a:buFont typeface="Arial"/>
              <a:buNone/>
            </a:pPr>
            <a:r>
              <a:rPr lang="en-US" i="0" u="none" strike="noStrike">
                <a:solidFill>
                  <a:srgbClr val="000000"/>
                </a:solidFill>
              </a:rPr>
              <a:t>%Silt= (0.7/2.3)x 100= 30.4%</a:t>
            </a:r>
            <a:endParaRPr/>
          </a:p>
          <a:p>
            <a:pPr marL="0" marR="0" lvl="0" indent="0" algn="l" rtl="0">
              <a:lnSpc>
                <a:spcPct val="100000"/>
              </a:lnSpc>
              <a:spcBef>
                <a:spcPts val="0"/>
              </a:spcBef>
              <a:spcAft>
                <a:spcPts val="0"/>
              </a:spcAft>
              <a:buClr>
                <a:srgbClr val="000000"/>
              </a:buClr>
              <a:buSzPts val="1400"/>
              <a:buFont typeface="Arial"/>
              <a:buNone/>
            </a:pPr>
            <a:r>
              <a:rPr lang="en-US" i="0" u="none" strike="noStrike">
                <a:solidFill>
                  <a:srgbClr val="000000"/>
                </a:solidFill>
              </a:rPr>
              <a:t>%Clay= (0.2/2.3)x100= 8.7%</a:t>
            </a:r>
            <a:endParaRPr/>
          </a:p>
          <a:p>
            <a:pPr marL="0" marR="0" lvl="0" indent="0" algn="l" rtl="0">
              <a:lnSpc>
                <a:spcPct val="100000"/>
              </a:lnSpc>
              <a:spcBef>
                <a:spcPts val="0"/>
              </a:spcBef>
              <a:spcAft>
                <a:spcPts val="0"/>
              </a:spcAft>
              <a:buClr>
                <a:srgbClr val="000000"/>
              </a:buClr>
              <a:buSzPts val="1400"/>
              <a:buFont typeface="Arial"/>
              <a:buNone/>
            </a:pPr>
            <a:r>
              <a:rPr lang="en-US" i="0" u="none" strike="noStrike">
                <a:solidFill>
                  <a:srgbClr val="000000"/>
                </a:solidFill>
              </a:rPr>
              <a:t>Total=100%, class= sandy loam</a:t>
            </a:r>
            <a:endParaRPr/>
          </a:p>
          <a:p>
            <a:pPr marL="0" lvl="0" indent="0" algn="l" rtl="0">
              <a:lnSpc>
                <a:spcPct val="100000"/>
              </a:lnSpc>
              <a:spcBef>
                <a:spcPts val="0"/>
              </a:spcBef>
              <a:spcAft>
                <a:spcPts val="0"/>
              </a:spcAft>
              <a:buSzPts val="1400"/>
              <a:buNone/>
            </a:pPr>
            <a:endParaRPr/>
          </a:p>
        </p:txBody>
      </p:sp>
      <p:sp>
        <p:nvSpPr>
          <p:cNvPr id="409" name="Google Shape;409;g21188a67fb5_0_86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8:notes"/>
          <p:cNvSpPr>
            <a:spLocks noGrp="1" noRot="1" noChangeAspect="1"/>
          </p:cNvSpPr>
          <p:nvPr>
            <p:ph type="sldImg" idx="2"/>
          </p:nvPr>
        </p:nvSpPr>
        <p:spPr>
          <a:xfrm>
            <a:off x="381000" y="703263"/>
            <a:ext cx="6248400" cy="35147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5" name="Google Shape;425;p8:notes"/>
          <p:cNvSpPr txBox="1">
            <a:spLocks noGrp="1"/>
          </p:cNvSpPr>
          <p:nvPr>
            <p:ph type="body" idx="1"/>
          </p:nvPr>
        </p:nvSpPr>
        <p:spPr>
          <a:xfrm>
            <a:off x="701040" y="4451986"/>
            <a:ext cx="5608320" cy="4217670"/>
          </a:xfrm>
          <a:prstGeom prst="rect">
            <a:avLst/>
          </a:prstGeom>
          <a:noFill/>
          <a:ln>
            <a:noFill/>
          </a:ln>
        </p:spPr>
        <p:txBody>
          <a:bodyPr spcFirstLastPara="1" wrap="square" lIns="93575" tIns="93575" rIns="93575" bIns="93575" anchor="t" anchorCtr="0">
            <a:noAutofit/>
          </a:bodyPr>
          <a:lstStyle/>
          <a:p>
            <a:pPr marL="457200" lvl="0" indent="-298450" algn="l" rtl="0">
              <a:lnSpc>
                <a:spcPct val="100000"/>
              </a:lnSpc>
              <a:spcBef>
                <a:spcPts val="0"/>
              </a:spcBef>
              <a:spcAft>
                <a:spcPts val="0"/>
              </a:spcAft>
              <a:buSzPts val="1100"/>
              <a:buChar char="●"/>
            </a:pPr>
            <a:r>
              <a:rPr lang="en-US"/>
              <a:t>No – there isn’t an ideal soil – it all depends on what it’s being used for!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21188a67fb5_0_6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7" name="Google Shape;437;g21188a67fb5_0_69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b="0" i="0" u="none" strike="noStrike">
                <a:solidFill>
                  <a:srgbClr val="000000"/>
                </a:solidFill>
                <a:latin typeface="Calibri"/>
                <a:ea typeface="Calibri"/>
                <a:cs typeface="Calibri"/>
                <a:sym typeface="Calibri"/>
              </a:rPr>
              <a:t>The pore space in soil represents that part of the soil volume which has been occupied by air or water. It’s a gap between solid particles which contains water and air. The pore space of soil contains the </a:t>
            </a:r>
            <a:r>
              <a:rPr lang="en-US" b="0" i="0" u="sng" strike="noStrike">
                <a:solidFill>
                  <a:srgbClr val="00000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liquid</a:t>
            </a:r>
            <a:r>
              <a:rPr lang="en-US" b="0" i="0" u="none" strike="noStrike">
                <a:solidFill>
                  <a:srgbClr val="000000"/>
                </a:solidFill>
                <a:latin typeface="Calibri"/>
                <a:ea typeface="Calibri"/>
                <a:cs typeface="Calibri"/>
                <a:sym typeface="Calibri"/>
              </a:rPr>
              <a:t> and </a:t>
            </a:r>
            <a:r>
              <a:rPr lang="en-US" b="0" i="0" u="sng" strike="noStrike">
                <a:solidFill>
                  <a:srgbClr val="00000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gas</a:t>
            </a:r>
            <a:r>
              <a:rPr lang="en-US" b="0" i="0" u="none" strike="noStrike">
                <a:solidFill>
                  <a:srgbClr val="000000"/>
                </a:solidFill>
                <a:latin typeface="Calibri"/>
                <a:ea typeface="Calibri"/>
                <a:cs typeface="Calibri"/>
                <a:sym typeface="Calibri"/>
              </a:rPr>
              <a:t> phases of </a:t>
            </a:r>
            <a:r>
              <a:rPr lang="en-US" b="0" i="0" u="sng" strike="noStrike">
                <a:solidFill>
                  <a:srgbClr val="000000"/>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soil</a:t>
            </a:r>
            <a:r>
              <a:rPr lang="en-US" b="0" i="0" u="none" strike="noStrike">
                <a:solidFill>
                  <a:srgbClr val="000000"/>
                </a:solidFill>
                <a:latin typeface="Calibri"/>
                <a:ea typeface="Calibri"/>
                <a:cs typeface="Calibri"/>
                <a:sym typeface="Calibri"/>
              </a:rPr>
              <a:t>,  The pore space of soil may contain the </a:t>
            </a:r>
            <a:r>
              <a:rPr lang="en-US" b="0" i="0" u="sng" strike="noStrike">
                <a:solidFill>
                  <a:srgbClr val="000000"/>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habitat</a:t>
            </a:r>
            <a:r>
              <a:rPr lang="en-US" b="0" i="0" u="none" strike="noStrike">
                <a:solidFill>
                  <a:srgbClr val="000000"/>
                </a:solidFill>
                <a:latin typeface="Calibri"/>
                <a:ea typeface="Calibri"/>
                <a:cs typeface="Calibri"/>
                <a:sym typeface="Calibri"/>
              </a:rPr>
              <a:t> of plants (</a:t>
            </a:r>
            <a:r>
              <a:rPr lang="en-US" b="0" i="0" u="sng" strike="noStrike">
                <a:solidFill>
                  <a:srgbClr val="000000"/>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rhizosphere</a:t>
            </a:r>
            <a:r>
              <a:rPr lang="en-US" b="0" i="0" u="none" strike="noStrike">
                <a:solidFill>
                  <a:srgbClr val="000000"/>
                </a:solidFill>
                <a:latin typeface="Calibri"/>
                <a:ea typeface="Calibri"/>
                <a:cs typeface="Calibri"/>
                <a:sym typeface="Calibri"/>
              </a:rPr>
              <a:t>) and </a:t>
            </a:r>
            <a:r>
              <a:rPr lang="en-US" b="0" i="0" u="sng" strike="noStrike">
                <a:solidFill>
                  <a:srgbClr val="000000"/>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microorganisms</a:t>
            </a:r>
            <a:r>
              <a:rPr lang="en-US" b="0" i="0" u="none" strike="noStrike">
                <a:solidFill>
                  <a:srgbClr val="000000"/>
                </a:solidFill>
                <a:latin typeface="Calibri"/>
                <a:ea typeface="Calibri"/>
                <a:cs typeface="Calibri"/>
                <a:sym typeface="Calibri"/>
              </a:rPr>
              <a:t>.  </a:t>
            </a:r>
            <a:endParaRPr b="0"/>
          </a:p>
        </p:txBody>
      </p:sp>
      <p:sp>
        <p:nvSpPr>
          <p:cNvPr id="438" name="Google Shape;438;g21188a67fb5_0_69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21188a67fb5_0_8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7" name="Google Shape;447;g21188a67fb5_0_8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21188a67fb5_0_8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7" name="Google Shape;477;g21188a67fb5_0_88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In addition to having a very high surface area, clay particles also have a large number of negatively charged reaction sites. Sand and silt particles have no or few charged sites, making them less reactive.</a:t>
            </a:r>
            <a:endParaRPr/>
          </a:p>
        </p:txBody>
      </p:sp>
      <p:sp>
        <p:nvSpPr>
          <p:cNvPr id="478" name="Google Shape;478;g21188a67fb5_0_88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21188a67fb5_0_89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5" name="Google Shape;495;g21188a67fb5_0_8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4" name="Google Shape;534;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The water should come out a pink-ish color. This means that the blue dye (positively charged) was retained in the soil, and most of the red dye (negatively charged) was not.</a:t>
            </a:r>
            <a:endParaRPr/>
          </a:p>
        </p:txBody>
      </p:sp>
      <p:sp>
        <p:nvSpPr>
          <p:cNvPr id="535" name="Google Shape;535;p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2" name="Google Shape;542;p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The water should come out a pink-ish color. This means that the blue dye (positively charged) was retained in the soil, and most of the red dye (negatively charged) was not.</a:t>
            </a:r>
            <a:endParaRPr/>
          </a:p>
        </p:txBody>
      </p:sp>
      <p:sp>
        <p:nvSpPr>
          <p:cNvPr id="543" name="Google Shape;543;p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0" name="Google Shape;550;p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551" name="Google Shape;551;p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21188a67fb5_0_7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g21188a67fb5_0_7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solidFill>
                  <a:srgbClr val="1E4E79"/>
                </a:solidFill>
              </a:rPr>
              <a:t>Soil ≠ Dirt</a:t>
            </a:r>
            <a:endParaRPr b="0"/>
          </a:p>
        </p:txBody>
      </p:sp>
      <p:sp>
        <p:nvSpPr>
          <p:cNvPr id="560" name="Google Shape;560;g21188a67fb5_0_7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2c2ca1ff16a_0_35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1" name="Google Shape;211;g2c2ca1ff16a_0_3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g21188a67fb5_0_13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7" name="Google Shape;567;g21188a67fb5_0_13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212889042f9_3_8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4" name="Google Shape;574;g212889042f9_3_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g212889042f9_3_9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2" name="Google Shape;582;g212889042f9_3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g212889042f9_3_1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0" name="Google Shape;590;g212889042f9_3_10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SzPts val="1400"/>
              <a:buNone/>
            </a:pPr>
            <a:endParaRPr/>
          </a:p>
        </p:txBody>
      </p:sp>
      <p:sp>
        <p:nvSpPr>
          <p:cNvPr id="591" name="Google Shape;591;g212889042f9_3_10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g212889042f9_3_1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2" name="Google Shape;602;g212889042f9_3_1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212889042f9_3_1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1" name="Google Shape;611;g212889042f9_3_1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When we look at the types of organisms that call soils home, we see some common characteristics. </a:t>
            </a:r>
            <a:endParaRPr/>
          </a:p>
          <a:p>
            <a:pPr marL="0" lvl="0" indent="0" algn="l" rtl="0">
              <a:lnSpc>
                <a:spcPct val="100000"/>
              </a:lnSpc>
              <a:spcBef>
                <a:spcPts val="0"/>
              </a:spcBef>
              <a:spcAft>
                <a:spcPts val="0"/>
              </a:spcAft>
              <a:buSzPts val="1400"/>
              <a:buNone/>
            </a:pPr>
            <a:endParaRPr/>
          </a:p>
        </p:txBody>
      </p:sp>
      <p:sp>
        <p:nvSpPr>
          <p:cNvPr id="612" name="Google Shape;612;g212889042f9_3_1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g212889042f9_3_1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8" name="Google Shape;618;g212889042f9_3_19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9" name="Google Shape;619;g212889042f9_3_19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212889042f9_3_2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4" name="Google Shape;624;g212889042f9_3_2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5" name="Google Shape;625;g212889042f9_3_2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g212889042f9_3_2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3" name="Google Shape;633;g212889042f9_3_2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chemeClr val="dk1"/>
              </a:buClr>
              <a:buSzPts val="1400"/>
              <a:buFont typeface="Calibri"/>
              <a:buNone/>
            </a:pPr>
            <a:r>
              <a:rPr lang="en-US"/>
              <a:t>-Exterior aggregate has more biological activity</a:t>
            </a:r>
            <a:endParaRPr/>
          </a:p>
          <a:p>
            <a:pPr marL="457200" marR="0" lvl="0" indent="-228600" algn="l" rtl="0">
              <a:lnSpc>
                <a:spcPct val="100000"/>
              </a:lnSpc>
              <a:spcBef>
                <a:spcPts val="0"/>
              </a:spcBef>
              <a:spcAft>
                <a:spcPts val="0"/>
              </a:spcAft>
              <a:buClr>
                <a:schemeClr val="dk1"/>
              </a:buClr>
              <a:buSzPts val="1400"/>
              <a:buFont typeface="Calibri"/>
              <a:buNone/>
            </a:pPr>
            <a:r>
              <a:rPr lang="en-US"/>
              <a:t>-Interior aggregate can become oxygen limited</a:t>
            </a:r>
            <a:endParaRPr/>
          </a:p>
          <a:p>
            <a:pPr marL="457200" marR="0" lvl="0" indent="-228600" algn="l" rtl="0">
              <a:lnSpc>
                <a:spcPct val="100000"/>
              </a:lnSpc>
              <a:spcBef>
                <a:spcPts val="0"/>
              </a:spcBef>
              <a:spcAft>
                <a:spcPts val="0"/>
              </a:spcAft>
              <a:buClr>
                <a:schemeClr val="dk1"/>
              </a:buClr>
              <a:buSzPts val="1400"/>
              <a:buFont typeface="Calibri"/>
              <a:buNone/>
            </a:pPr>
            <a:r>
              <a:rPr lang="en-US"/>
              <a:t>-pore network important for transporting nutrients, gases, waste, and movement for larger organisms</a:t>
            </a:r>
            <a:endParaRPr/>
          </a:p>
          <a:p>
            <a:pPr marL="0" lvl="0" indent="0" algn="l" rtl="0">
              <a:lnSpc>
                <a:spcPct val="100000"/>
              </a:lnSpc>
              <a:spcBef>
                <a:spcPts val="0"/>
              </a:spcBef>
              <a:spcAft>
                <a:spcPts val="0"/>
              </a:spcAft>
              <a:buSzPts val="1400"/>
              <a:buNone/>
            </a:pPr>
            <a:endParaRPr/>
          </a:p>
        </p:txBody>
      </p:sp>
      <p:sp>
        <p:nvSpPr>
          <p:cNvPr id="634" name="Google Shape;634;g212889042f9_3_25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g2c3f0b9d84a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2" name="Google Shape;642;g2c3f0b9d84a_0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chemeClr val="dk1"/>
              </a:buClr>
              <a:buSzPts val="1400"/>
              <a:buFont typeface="Calibri"/>
              <a:buNone/>
            </a:pPr>
            <a:r>
              <a:rPr lang="en-US"/>
              <a:t>-Exterior aggregate has more biological activity</a:t>
            </a:r>
            <a:endParaRPr/>
          </a:p>
          <a:p>
            <a:pPr marL="457200" marR="0" lvl="0" indent="-228600" algn="l" rtl="0">
              <a:lnSpc>
                <a:spcPct val="100000"/>
              </a:lnSpc>
              <a:spcBef>
                <a:spcPts val="0"/>
              </a:spcBef>
              <a:spcAft>
                <a:spcPts val="0"/>
              </a:spcAft>
              <a:buClr>
                <a:schemeClr val="dk1"/>
              </a:buClr>
              <a:buSzPts val="1400"/>
              <a:buFont typeface="Calibri"/>
              <a:buNone/>
            </a:pPr>
            <a:r>
              <a:rPr lang="en-US"/>
              <a:t>-Interior aggregate can become oxygen limited</a:t>
            </a:r>
            <a:endParaRPr/>
          </a:p>
          <a:p>
            <a:pPr marL="457200" marR="0" lvl="0" indent="-228600" algn="l" rtl="0">
              <a:lnSpc>
                <a:spcPct val="100000"/>
              </a:lnSpc>
              <a:spcBef>
                <a:spcPts val="0"/>
              </a:spcBef>
              <a:spcAft>
                <a:spcPts val="0"/>
              </a:spcAft>
              <a:buClr>
                <a:schemeClr val="dk1"/>
              </a:buClr>
              <a:buSzPts val="1400"/>
              <a:buFont typeface="Calibri"/>
              <a:buNone/>
            </a:pPr>
            <a:r>
              <a:rPr lang="en-US"/>
              <a:t>-pore network important for transporting nutrients, gases, waste, and movement for larger organisms</a:t>
            </a:r>
            <a:endParaRPr/>
          </a:p>
          <a:p>
            <a:pPr marL="0" lvl="0" indent="0" algn="l" rtl="0">
              <a:lnSpc>
                <a:spcPct val="100000"/>
              </a:lnSpc>
              <a:spcBef>
                <a:spcPts val="0"/>
              </a:spcBef>
              <a:spcAft>
                <a:spcPts val="0"/>
              </a:spcAft>
              <a:buSzPts val="1400"/>
              <a:buNone/>
            </a:pPr>
            <a:endParaRPr/>
          </a:p>
        </p:txBody>
      </p:sp>
      <p:sp>
        <p:nvSpPr>
          <p:cNvPr id="643" name="Google Shape;643;g2c3f0b9d84a_0_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c2ca1ff16a_0_36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1" name="Google Shape;221;g2c2ca1ff16a_0_3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g212889042f9_3_2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0" name="Google Shape;650;g212889042f9_3_26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1" name="Google Shape;651;g212889042f9_3_26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g212889042f9_3_2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9" name="Google Shape;659;g212889042f9_3_27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chemeClr val="dk1"/>
              </a:buClr>
              <a:buSzPts val="1400"/>
              <a:buFont typeface="Calibri"/>
              <a:buNone/>
            </a:pPr>
            <a:r>
              <a:rPr lang="en-US"/>
              <a:t>Organisms that live of dead things, or detritus are decomposers.  </a:t>
            </a:r>
            <a:endParaRPr/>
          </a:p>
          <a:p>
            <a:pPr marL="457200" marR="0" lvl="0" indent="-228600" algn="l" rtl="0">
              <a:lnSpc>
                <a:spcPct val="100000"/>
              </a:lnSpc>
              <a:spcBef>
                <a:spcPts val="0"/>
              </a:spcBef>
              <a:spcAft>
                <a:spcPts val="0"/>
              </a:spcAft>
              <a:buClr>
                <a:schemeClr val="dk1"/>
              </a:buClr>
              <a:buSzPts val="1400"/>
              <a:buFont typeface="Calibri"/>
              <a:buNone/>
            </a:pPr>
            <a:endParaRPr/>
          </a:p>
          <a:p>
            <a:pPr marL="457200" marR="0" lvl="0" indent="-228600" algn="l" rtl="0">
              <a:lnSpc>
                <a:spcPct val="100000"/>
              </a:lnSpc>
              <a:spcBef>
                <a:spcPts val="0"/>
              </a:spcBef>
              <a:spcAft>
                <a:spcPts val="0"/>
              </a:spcAft>
              <a:buClr>
                <a:schemeClr val="dk1"/>
              </a:buClr>
              <a:buSzPts val="1400"/>
              <a:buFont typeface="Calibri"/>
              <a:buNone/>
            </a:pPr>
            <a:r>
              <a:rPr lang="en-US"/>
              <a:t>Soil decomposers are biological incinerators, converting dead organic matter to new product. </a:t>
            </a:r>
            <a:endParaRPr/>
          </a:p>
          <a:p>
            <a:pPr marL="457200" marR="0" lvl="0" indent="-228600" algn="l" rtl="0">
              <a:lnSpc>
                <a:spcPct val="100000"/>
              </a:lnSpc>
              <a:spcBef>
                <a:spcPts val="0"/>
              </a:spcBef>
              <a:spcAft>
                <a:spcPts val="0"/>
              </a:spcAft>
              <a:buClr>
                <a:schemeClr val="dk1"/>
              </a:buClr>
              <a:buSzPts val="1400"/>
              <a:buFont typeface="Calibri"/>
              <a:buNone/>
            </a:pPr>
            <a:endParaRPr/>
          </a:p>
          <a:p>
            <a:pPr marL="457200" marR="0" lvl="0" indent="-228600" algn="l" rtl="0">
              <a:lnSpc>
                <a:spcPct val="100000"/>
              </a:lnSpc>
              <a:spcBef>
                <a:spcPts val="0"/>
              </a:spcBef>
              <a:spcAft>
                <a:spcPts val="0"/>
              </a:spcAft>
              <a:buClr>
                <a:schemeClr val="dk1"/>
              </a:buClr>
              <a:buSzPts val="1400"/>
              <a:buFont typeface="Calibri"/>
              <a:buNone/>
            </a:pPr>
            <a:r>
              <a:rPr lang="en-US"/>
              <a:t>They are a critical part of the food web……</a:t>
            </a:r>
            <a:endParaRPr/>
          </a:p>
          <a:p>
            <a:pPr marL="0" lvl="0" indent="0" algn="l" rtl="0">
              <a:lnSpc>
                <a:spcPct val="100000"/>
              </a:lnSpc>
              <a:spcBef>
                <a:spcPts val="0"/>
              </a:spcBef>
              <a:spcAft>
                <a:spcPts val="0"/>
              </a:spcAft>
              <a:buSzPts val="1400"/>
              <a:buNone/>
            </a:pPr>
            <a:endParaRPr/>
          </a:p>
        </p:txBody>
      </p:sp>
      <p:sp>
        <p:nvSpPr>
          <p:cNvPr id="660" name="Google Shape;660;g212889042f9_3_27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g212889042f9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7" name="Google Shape;667;g212889042f9_0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8" name="Google Shape;668;g212889042f9_0_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g212889042f9_3_2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5" name="Google Shape;675;g212889042f9_3_29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6" name="Google Shape;676;g212889042f9_3_29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g212889042f9_3_3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5" name="Google Shape;685;g212889042f9_3_30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6" name="Google Shape;686;g212889042f9_3_30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g212889042f9_3_3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4" name="Google Shape;694;g212889042f9_3_30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5" name="Google Shape;695;g212889042f9_3_30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2c2ca1ff16a_0_20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Clr>
                <a:schemeClr val="dk1"/>
              </a:buClr>
              <a:buSzPts val="1400"/>
              <a:buFont typeface="Arial"/>
              <a:buNone/>
            </a:pPr>
            <a:r>
              <a:rPr lang="en-US"/>
              <a:t>A lot of the important ecosystem services that soils provide are directly due biological processes by it’s inhabitants.  We can think about these processes as analogies to some of the systems in our own bodies.</a:t>
            </a:r>
            <a:endParaRPr/>
          </a:p>
          <a:p>
            <a:pPr marL="457200" lvl="0" indent="-228600" algn="l" rtl="0">
              <a:lnSpc>
                <a:spcPct val="100000"/>
              </a:lnSpc>
              <a:spcBef>
                <a:spcPts val="0"/>
              </a:spcBef>
              <a:spcAft>
                <a:spcPts val="0"/>
              </a:spcAft>
              <a:buClr>
                <a:schemeClr val="dk1"/>
              </a:buClr>
              <a:buSzPts val="1400"/>
              <a:buFont typeface="Arial"/>
              <a:buNone/>
            </a:pPr>
            <a:endParaRPr/>
          </a:p>
          <a:p>
            <a:pPr marL="457200" lvl="0" indent="-228600" algn="l" rtl="0">
              <a:lnSpc>
                <a:spcPct val="100000"/>
              </a:lnSpc>
              <a:spcBef>
                <a:spcPts val="0"/>
              </a:spcBef>
              <a:spcAft>
                <a:spcPts val="0"/>
              </a:spcAft>
              <a:buClr>
                <a:schemeClr val="dk1"/>
              </a:buClr>
              <a:buSzPts val="1400"/>
              <a:buFont typeface="Arial"/>
              <a:buNone/>
            </a:pPr>
            <a:r>
              <a:rPr lang="en-US"/>
              <a:t>For example …………</a:t>
            </a:r>
            <a:endParaRPr/>
          </a:p>
          <a:p>
            <a:pPr marL="457200" lvl="0" indent="-228600" algn="l" rtl="0">
              <a:lnSpc>
                <a:spcPct val="100000"/>
              </a:lnSpc>
              <a:spcBef>
                <a:spcPts val="0"/>
              </a:spcBef>
              <a:spcAft>
                <a:spcPts val="0"/>
              </a:spcAft>
              <a:buClr>
                <a:schemeClr val="dk1"/>
              </a:buClr>
              <a:buSzPts val="1400"/>
              <a:buFont typeface="Arial"/>
              <a:buNone/>
            </a:pPr>
            <a:endParaRPr/>
          </a:p>
          <a:p>
            <a:pPr marL="457200" lvl="0" indent="-228600" algn="l" rtl="0">
              <a:lnSpc>
                <a:spcPct val="100000"/>
              </a:lnSpc>
              <a:spcBef>
                <a:spcPts val="0"/>
              </a:spcBef>
              <a:spcAft>
                <a:spcPts val="0"/>
              </a:spcAft>
              <a:buClr>
                <a:schemeClr val="dk1"/>
              </a:buClr>
              <a:buSzPts val="1400"/>
              <a:buFont typeface="Arial"/>
              <a:buNone/>
            </a:pPr>
            <a:r>
              <a:rPr lang="en-US"/>
              <a:t>A healthy soil maintains all these important functions…. Just like a healthy body!</a:t>
            </a:r>
            <a:endParaRPr/>
          </a:p>
        </p:txBody>
      </p:sp>
      <p:sp>
        <p:nvSpPr>
          <p:cNvPr id="702" name="Google Shape;702;g2c2ca1ff16a_0_2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g2c2fde74134_0_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7" name="Google Shape;717;g2c2fde74134_0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g21188a67fb5_0_48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1" indent="0" algn="l" rtl="0">
              <a:lnSpc>
                <a:spcPct val="90000"/>
              </a:lnSpc>
              <a:spcBef>
                <a:spcPts val="360"/>
              </a:spcBef>
              <a:spcAft>
                <a:spcPts val="0"/>
              </a:spcAft>
              <a:buClr>
                <a:schemeClr val="dk1"/>
              </a:buClr>
              <a:buSzPts val="2400"/>
              <a:buFont typeface="Arial"/>
              <a:buNone/>
            </a:pPr>
            <a:endParaRPr/>
          </a:p>
        </p:txBody>
      </p:sp>
      <p:sp>
        <p:nvSpPr>
          <p:cNvPr id="724" name="Google Shape;724;g21188a67fb5_0_4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g2c2ca1ff16a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u="sng">
                <a:solidFill>
                  <a:schemeClr val="hlink"/>
                </a:solidFill>
                <a:hlinkClick r:id="rId3"/>
              </a:rPr>
              <a:t>https://www.soils4teachers.org/</a:t>
            </a:r>
            <a:endParaRPr/>
          </a:p>
          <a:p>
            <a:pPr marL="0" lvl="0" indent="0" algn="l" rtl="0">
              <a:lnSpc>
                <a:spcPct val="100000"/>
              </a:lnSpc>
              <a:spcBef>
                <a:spcPts val="0"/>
              </a:spcBef>
              <a:spcAft>
                <a:spcPts val="0"/>
              </a:spcAft>
              <a:buSzPts val="1400"/>
              <a:buNone/>
            </a:pPr>
            <a:endParaRPr/>
          </a:p>
        </p:txBody>
      </p:sp>
      <p:sp>
        <p:nvSpPr>
          <p:cNvPr id="731" name="Google Shape;731;g2c2ca1ff16a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2c2ca1ff16a_0_2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SzPts val="1100"/>
              <a:buNone/>
            </a:pPr>
            <a:r>
              <a:rPr lang="en-US">
                <a:solidFill>
                  <a:srgbClr val="111111"/>
                </a:solidFill>
                <a:highlight>
                  <a:srgbClr val="FFFFFF"/>
                </a:highlight>
                <a:latin typeface="Roboto"/>
                <a:ea typeface="Roboto"/>
                <a:cs typeface="Roboto"/>
                <a:sym typeface="Roboto"/>
              </a:rPr>
              <a:t>https://ag.colorado.gov/sites/ag/files/documents/2019%20Glimpse%20of%20CO%20Agriculture%20Map.pdf</a:t>
            </a:r>
            <a:endParaRPr>
              <a:solidFill>
                <a:srgbClr val="111111"/>
              </a:solidFill>
              <a:highlight>
                <a:srgbClr val="FFFFFF"/>
              </a:highlight>
              <a:latin typeface="Roboto"/>
              <a:ea typeface="Roboto"/>
              <a:cs typeface="Roboto"/>
              <a:sym typeface="Roboto"/>
            </a:endParaRPr>
          </a:p>
        </p:txBody>
      </p:sp>
      <p:sp>
        <p:nvSpPr>
          <p:cNvPr id="231" name="Google Shape;231;g2c2ca1ff16a_0_2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g212889042f9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1" name="Google Shape;741;g212889042f9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2" name="Google Shape;742;g212889042f9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Google Shape;749;g21188a67fb5_0_5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Mention that stickers are available upon request</a:t>
            </a:r>
            <a:endParaRPr/>
          </a:p>
        </p:txBody>
      </p:sp>
      <p:sp>
        <p:nvSpPr>
          <p:cNvPr id="750" name="Google Shape;750;g21188a67fb5_0_5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g21188a67fb5_0_5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Mention that this is a perfect high school level textbook, and that a comprehensive teachers guide is available online.</a:t>
            </a:r>
            <a:endParaRPr/>
          </a:p>
        </p:txBody>
      </p:sp>
      <p:sp>
        <p:nvSpPr>
          <p:cNvPr id="758" name="Google Shape;758;g21188a67fb5_0_5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
        <p:cNvGrpSpPr/>
        <p:nvPr/>
      </p:nvGrpSpPr>
      <p:grpSpPr>
        <a:xfrm>
          <a:off x="0" y="0"/>
          <a:ext cx="0" cy="0"/>
          <a:chOff x="0" y="0"/>
          <a:chExt cx="0" cy="0"/>
        </a:xfrm>
      </p:grpSpPr>
      <p:sp>
        <p:nvSpPr>
          <p:cNvPr id="765" name="Google Shape;765;g26bd397b6e2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6" name="Google Shape;766;g26bd397b6e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2c2ca1ff16a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4" name="Google Shape;774;g2c2ca1ff16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g212889042f9_1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2" name="Google Shape;782;g212889042f9_1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2c2fde74134_0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SzPts val="1100"/>
              <a:buNone/>
            </a:pPr>
            <a:r>
              <a:rPr lang="en-US">
                <a:solidFill>
                  <a:srgbClr val="111111"/>
                </a:solidFill>
                <a:highlight>
                  <a:srgbClr val="FFFFFF"/>
                </a:highlight>
                <a:latin typeface="Roboto"/>
                <a:ea typeface="Roboto"/>
                <a:cs typeface="Roboto"/>
                <a:sym typeface="Roboto"/>
              </a:rPr>
              <a:t>https://ag.colorado.gov/sites/ag/files/documents/2019%20Glimpse%20of%20CO%20Agriculture%20Map.pdf</a:t>
            </a:r>
            <a:endParaRPr>
              <a:solidFill>
                <a:srgbClr val="111111"/>
              </a:solidFill>
              <a:highlight>
                <a:srgbClr val="FFFFFF"/>
              </a:highlight>
              <a:latin typeface="Roboto"/>
              <a:ea typeface="Roboto"/>
              <a:cs typeface="Roboto"/>
              <a:sym typeface="Roboto"/>
            </a:endParaRPr>
          </a:p>
        </p:txBody>
      </p:sp>
      <p:sp>
        <p:nvSpPr>
          <p:cNvPr id="239" name="Google Shape;239;g2c2fde74134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2c3757382f2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7" name="Google Shape;247;g2c3757382f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21188a67fb5_0_65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4" name="Google Shape;254;g21188a67fb5_0_6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p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Nature’s economic capital – how do you quantify the value and quantity of greenhouse gases removed from the atmosphere by soil processes, degradation of organic pollutants, and inactivation &amp; destruction of pathogens e.g. gastrointestinal pathogens?</a:t>
            </a:r>
            <a:endParaRPr/>
          </a:p>
        </p:txBody>
      </p:sp>
      <p:sp>
        <p:nvSpPr>
          <p:cNvPr id="263" name="Google Shape;263;p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5"/>
        <p:cNvGrpSpPr/>
        <p:nvPr/>
      </p:nvGrpSpPr>
      <p:grpSpPr>
        <a:xfrm>
          <a:off x="0" y="0"/>
          <a:ext cx="0" cy="0"/>
          <a:chOff x="0" y="0"/>
          <a:chExt cx="0" cy="0"/>
        </a:xfrm>
      </p:grpSpPr>
      <p:sp>
        <p:nvSpPr>
          <p:cNvPr id="16" name="Google Shape;16;p13"/>
          <p:cNvSpPr txBox="1">
            <a:spLocks noGrp="1"/>
          </p:cNvSpPr>
          <p:nvPr>
            <p:ph type="title"/>
          </p:nvPr>
        </p:nvSpPr>
        <p:spPr>
          <a:xfrm>
            <a:off x="1818524" y="365125"/>
            <a:ext cx="953527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3"/>
          <p:cNvSpPr txBox="1">
            <a:spLocks noGrp="1"/>
          </p:cNvSpPr>
          <p:nvPr>
            <p:ph type="body" idx="1"/>
          </p:nvPr>
        </p:nvSpPr>
        <p:spPr>
          <a:xfrm>
            <a:off x="1818526" y="1825625"/>
            <a:ext cx="9535274"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13"/>
          <p:cNvSpPr>
            <a:spLocks noGrp="1"/>
          </p:cNvSpPr>
          <p:nvPr>
            <p:ph type="pic" idx="2"/>
          </p:nvPr>
        </p:nvSpPr>
        <p:spPr>
          <a:xfrm>
            <a:off x="0" y="0"/>
            <a:ext cx="1366838" cy="6858000"/>
          </a:xfrm>
          <a:prstGeom prst="rect">
            <a:avLst/>
          </a:prstGeom>
          <a:noFill/>
          <a:ln>
            <a:noFill/>
          </a:ln>
        </p:spPr>
      </p:sp>
      <p:pic>
        <p:nvPicPr>
          <p:cNvPr id="19" name="Google Shape;19;p1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 y="-1"/>
            <a:ext cx="1458930" cy="6857999"/>
          </a:xfrm>
          <a:prstGeom prst="rect">
            <a:avLst/>
          </a:prstGeom>
          <a:noFill/>
          <a:ln>
            <a:noFill/>
          </a:ln>
        </p:spPr>
      </p:pic>
      <p:sp>
        <p:nvSpPr>
          <p:cNvPr id="20" name="Google Shape;20;p13"/>
          <p:cNvSpPr txBox="1">
            <a:spLocks noGrp="1"/>
          </p:cNvSpPr>
          <p:nvPr>
            <p:ph type="dt" idx="10"/>
          </p:nvPr>
        </p:nvSpPr>
        <p:spPr>
          <a:xfrm>
            <a:off x="1818524" y="6420172"/>
            <a:ext cx="6086582" cy="30585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3"/>
          <p:cNvSpPr txBox="1">
            <a:spLocks noGrp="1"/>
          </p:cNvSpPr>
          <p:nvPr>
            <p:ph type="sldNum" idx="12"/>
          </p:nvPr>
        </p:nvSpPr>
        <p:spPr>
          <a:xfrm>
            <a:off x="8610599" y="6415623"/>
            <a:ext cx="2743200" cy="305852"/>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r>
              <a:rPr lang="en-US"/>
              <a:t>   USDA-NRCS</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77" name="Google Shape;77;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4"/>
        <p:cNvGrpSpPr/>
        <p:nvPr/>
      </p:nvGrpSpPr>
      <p:grpSpPr>
        <a:xfrm>
          <a:off x="0" y="0"/>
          <a:ext cx="0" cy="0"/>
          <a:chOff x="0" y="0"/>
          <a:chExt cx="0" cy="0"/>
        </a:xfrm>
      </p:grpSpPr>
      <p:sp>
        <p:nvSpPr>
          <p:cNvPr id="85" name="Google Shape;85;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7" name="Google Shape;87;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8" name="Google Shape;8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1"/>
        <p:cNvGrpSpPr/>
        <p:nvPr/>
      </p:nvGrpSpPr>
      <p:grpSpPr>
        <a:xfrm>
          <a:off x="0" y="0"/>
          <a:ext cx="0" cy="0"/>
          <a:chOff x="0" y="0"/>
          <a:chExt cx="0" cy="0"/>
        </a:xfrm>
      </p:grpSpPr>
      <p:sp>
        <p:nvSpPr>
          <p:cNvPr id="92" name="Google Shape;92;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21"/>
          <p:cNvSpPr>
            <a:spLocks noGrp="1"/>
          </p:cNvSpPr>
          <p:nvPr>
            <p:ph type="pic" idx="2"/>
          </p:nvPr>
        </p:nvSpPr>
        <p:spPr>
          <a:xfrm>
            <a:off x="5183188" y="987425"/>
            <a:ext cx="6172200" cy="4873625"/>
          </a:xfrm>
          <a:prstGeom prst="rect">
            <a:avLst/>
          </a:prstGeom>
          <a:noFill/>
          <a:ln>
            <a:noFill/>
          </a:ln>
        </p:spPr>
      </p:sp>
      <p:sp>
        <p:nvSpPr>
          <p:cNvPr id="94" name="Google Shape;94;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5" name="Google Shape;9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8"/>
        <p:cNvGrpSpPr/>
        <p:nvPr/>
      </p:nvGrpSpPr>
      <p:grpSpPr>
        <a:xfrm>
          <a:off x="0" y="0"/>
          <a:ext cx="0" cy="0"/>
          <a:chOff x="0" y="0"/>
          <a:chExt cx="0" cy="0"/>
        </a:xfrm>
      </p:grpSpPr>
      <p:sp>
        <p:nvSpPr>
          <p:cNvPr id="99" name="Google Shape;99;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4"/>
        <p:cNvGrpSpPr/>
        <p:nvPr/>
      </p:nvGrpSpPr>
      <p:grpSpPr>
        <a:xfrm>
          <a:off x="0" y="0"/>
          <a:ext cx="0" cy="0"/>
          <a:chOff x="0" y="0"/>
          <a:chExt cx="0" cy="0"/>
        </a:xfrm>
      </p:grpSpPr>
      <p:sp>
        <p:nvSpPr>
          <p:cNvPr id="105" name="Google Shape;105;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 name="Google Shape;10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0"/>
        <p:cNvGrpSpPr/>
        <p:nvPr/>
      </p:nvGrpSpPr>
      <p:grpSpPr>
        <a:xfrm>
          <a:off x="0" y="0"/>
          <a:ext cx="0" cy="0"/>
          <a:chOff x="0" y="0"/>
          <a:chExt cx="0" cy="0"/>
        </a:xfrm>
      </p:grpSpPr>
      <p:sp>
        <p:nvSpPr>
          <p:cNvPr id="111" name="Google Shape;111;g2c2ca1ff16a_0_299"/>
          <p:cNvSpPr txBox="1">
            <a:spLocks noGrp="1"/>
          </p:cNvSpPr>
          <p:nvPr>
            <p:ph type="title"/>
          </p:nvPr>
        </p:nvSpPr>
        <p:spPr>
          <a:xfrm>
            <a:off x="415600" y="390467"/>
            <a:ext cx="11360700" cy="1068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g2c2ca1ff16a_0_299"/>
          <p:cNvSpPr txBox="1">
            <a:spLocks noGrp="1"/>
          </p:cNvSpPr>
          <p:nvPr>
            <p:ph type="body" idx="1"/>
          </p:nvPr>
        </p:nvSpPr>
        <p:spPr>
          <a:xfrm>
            <a:off x="415600" y="1638233"/>
            <a:ext cx="11360700" cy="44535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113" name="Google Shape;113;g2c2ca1ff16a_0_299"/>
          <p:cNvSpPr txBox="1">
            <a:spLocks noGrp="1"/>
          </p:cNvSpPr>
          <p:nvPr>
            <p:ph type="sldNum" idx="12"/>
          </p:nvPr>
        </p:nvSpPr>
        <p:spPr>
          <a:xfrm>
            <a:off x="11296610" y="6217622"/>
            <a:ext cx="731700" cy="5247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20"/>
        <p:cNvGrpSpPr/>
        <p:nvPr/>
      </p:nvGrpSpPr>
      <p:grpSpPr>
        <a:xfrm>
          <a:off x="0" y="0"/>
          <a:ext cx="0" cy="0"/>
          <a:chOff x="0" y="0"/>
          <a:chExt cx="0" cy="0"/>
        </a:xfrm>
      </p:grpSpPr>
      <p:sp>
        <p:nvSpPr>
          <p:cNvPr id="121" name="Google Shape;121;g212889042f9_3_11"/>
          <p:cNvSpPr txBox="1">
            <a:spLocks noGrp="1"/>
          </p:cNvSpPr>
          <p:nvPr>
            <p:ph type="title"/>
          </p:nvPr>
        </p:nvSpPr>
        <p:spPr>
          <a:xfrm>
            <a:off x="1818524" y="365125"/>
            <a:ext cx="953527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g212889042f9_3_11"/>
          <p:cNvSpPr txBox="1">
            <a:spLocks noGrp="1"/>
          </p:cNvSpPr>
          <p:nvPr>
            <p:ph type="body" idx="1"/>
          </p:nvPr>
        </p:nvSpPr>
        <p:spPr>
          <a:xfrm>
            <a:off x="1818526" y="1825625"/>
            <a:ext cx="9535274"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g212889042f9_3_11"/>
          <p:cNvSpPr>
            <a:spLocks noGrp="1"/>
          </p:cNvSpPr>
          <p:nvPr>
            <p:ph type="pic" idx="2"/>
          </p:nvPr>
        </p:nvSpPr>
        <p:spPr>
          <a:xfrm>
            <a:off x="0" y="0"/>
            <a:ext cx="1366838" cy="6858000"/>
          </a:xfrm>
          <a:prstGeom prst="rect">
            <a:avLst/>
          </a:prstGeom>
          <a:noFill/>
          <a:ln>
            <a:noFill/>
          </a:ln>
        </p:spPr>
      </p:sp>
      <p:pic>
        <p:nvPicPr>
          <p:cNvPr id="124" name="Google Shape;124;g212889042f9_3_1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 y="-1"/>
            <a:ext cx="1458930" cy="6857999"/>
          </a:xfrm>
          <a:prstGeom prst="rect">
            <a:avLst/>
          </a:prstGeom>
          <a:noFill/>
          <a:ln>
            <a:noFill/>
          </a:ln>
        </p:spPr>
      </p:pic>
      <p:sp>
        <p:nvSpPr>
          <p:cNvPr id="125" name="Google Shape;125;g212889042f9_3_11"/>
          <p:cNvSpPr txBox="1">
            <a:spLocks noGrp="1"/>
          </p:cNvSpPr>
          <p:nvPr>
            <p:ph type="dt" idx="10"/>
          </p:nvPr>
        </p:nvSpPr>
        <p:spPr>
          <a:xfrm>
            <a:off x="1818524" y="6420172"/>
            <a:ext cx="6086582" cy="30585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g212889042f9_3_11"/>
          <p:cNvSpPr txBox="1">
            <a:spLocks noGrp="1"/>
          </p:cNvSpPr>
          <p:nvPr>
            <p:ph type="sldNum" idx="12"/>
          </p:nvPr>
        </p:nvSpPr>
        <p:spPr>
          <a:xfrm>
            <a:off x="8610599" y="6415623"/>
            <a:ext cx="2743200" cy="305852"/>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r>
              <a:rPr lang="en-US"/>
              <a:t>   USDA-NRCS</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7"/>
        <p:cNvGrpSpPr/>
        <p:nvPr/>
      </p:nvGrpSpPr>
      <p:grpSpPr>
        <a:xfrm>
          <a:off x="0" y="0"/>
          <a:ext cx="0" cy="0"/>
          <a:chOff x="0" y="0"/>
          <a:chExt cx="0" cy="0"/>
        </a:xfrm>
      </p:grpSpPr>
      <p:sp>
        <p:nvSpPr>
          <p:cNvPr id="128" name="Google Shape;128;g212889042f9_3_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g212889042f9_3_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g212889042f9_3_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131"/>
        <p:cNvGrpSpPr/>
        <p:nvPr/>
      </p:nvGrpSpPr>
      <p:grpSpPr>
        <a:xfrm>
          <a:off x="0" y="0"/>
          <a:ext cx="0" cy="0"/>
          <a:chOff x="0" y="0"/>
          <a:chExt cx="0" cy="0"/>
        </a:xfrm>
      </p:grpSpPr>
      <p:sp>
        <p:nvSpPr>
          <p:cNvPr id="132" name="Google Shape;132;g212889042f9_3_6"/>
          <p:cNvSpPr txBox="1">
            <a:spLocks noGrp="1"/>
          </p:cNvSpPr>
          <p:nvPr>
            <p:ph type="subTitle" idx="1"/>
          </p:nvPr>
        </p:nvSpPr>
        <p:spPr>
          <a:xfrm>
            <a:off x="1524000" y="3602038"/>
            <a:ext cx="9144000" cy="801796"/>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33" name="Google Shape;133;g212889042f9_3_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g212889042f9_3_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g212889042f9_3_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22"/>
        <p:cNvGrpSpPr/>
        <p:nvPr/>
      </p:nvGrpSpPr>
      <p:grpSpPr>
        <a:xfrm>
          <a:off x="0" y="0"/>
          <a:ext cx="0" cy="0"/>
          <a:chOff x="0" y="0"/>
          <a:chExt cx="0" cy="0"/>
        </a:xfrm>
      </p:grpSpPr>
      <p:sp>
        <p:nvSpPr>
          <p:cNvPr id="23" name="Google Shape;23;p12"/>
          <p:cNvSpPr txBox="1">
            <a:spLocks noGrp="1"/>
          </p:cNvSpPr>
          <p:nvPr>
            <p:ph type="subTitle" idx="1"/>
          </p:nvPr>
        </p:nvSpPr>
        <p:spPr>
          <a:xfrm>
            <a:off x="1524000" y="3602038"/>
            <a:ext cx="9144000" cy="801796"/>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36"/>
        <p:cNvGrpSpPr/>
        <p:nvPr/>
      </p:nvGrpSpPr>
      <p:grpSpPr>
        <a:xfrm>
          <a:off x="0" y="0"/>
          <a:ext cx="0" cy="0"/>
          <a:chOff x="0" y="0"/>
          <a:chExt cx="0" cy="0"/>
        </a:xfrm>
      </p:grpSpPr>
      <p:sp>
        <p:nvSpPr>
          <p:cNvPr id="137" name="Google Shape;137;g212889042f9_3_22"/>
          <p:cNvSpPr txBox="1">
            <a:spLocks noGrp="1"/>
          </p:cNvSpPr>
          <p:nvPr>
            <p:ph type="title"/>
          </p:nvPr>
        </p:nvSpPr>
        <p:spPr>
          <a:xfrm>
            <a:off x="1818524" y="365125"/>
            <a:ext cx="953527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g212889042f9_3_22"/>
          <p:cNvSpPr txBox="1">
            <a:spLocks noGrp="1"/>
          </p:cNvSpPr>
          <p:nvPr>
            <p:ph type="body" idx="1"/>
          </p:nvPr>
        </p:nvSpPr>
        <p:spPr>
          <a:xfrm>
            <a:off x="1818526" y="1825625"/>
            <a:ext cx="9535274"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9" name="Google Shape;139;g212889042f9_3_22"/>
          <p:cNvSpPr txBox="1">
            <a:spLocks noGrp="1"/>
          </p:cNvSpPr>
          <p:nvPr>
            <p:ph type="dt" idx="10"/>
          </p:nvPr>
        </p:nvSpPr>
        <p:spPr>
          <a:xfrm>
            <a:off x="1818524" y="6420172"/>
            <a:ext cx="6086582" cy="30585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g212889042f9_3_22"/>
          <p:cNvSpPr txBox="1">
            <a:spLocks noGrp="1"/>
          </p:cNvSpPr>
          <p:nvPr>
            <p:ph type="sldNum" idx="12"/>
          </p:nvPr>
        </p:nvSpPr>
        <p:spPr>
          <a:xfrm>
            <a:off x="8610599" y="6415623"/>
            <a:ext cx="2743200" cy="305852"/>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r>
              <a:rPr lang="en-US"/>
              <a:t>   USDA-NRCS</a:t>
            </a:r>
            <a:endParaRPr/>
          </a:p>
        </p:txBody>
      </p:sp>
      <p:sp>
        <p:nvSpPr>
          <p:cNvPr id="141" name="Google Shape;141;g212889042f9_3_22"/>
          <p:cNvSpPr>
            <a:spLocks noGrp="1"/>
          </p:cNvSpPr>
          <p:nvPr>
            <p:ph type="pic" idx="2"/>
          </p:nvPr>
        </p:nvSpPr>
        <p:spPr>
          <a:xfrm>
            <a:off x="0" y="0"/>
            <a:ext cx="1366838" cy="6858000"/>
          </a:xfrm>
          <a:prstGeom prst="rect">
            <a:avLst/>
          </a:prstGeom>
          <a:noFill/>
          <a:ln>
            <a:noFill/>
          </a:ln>
        </p:spPr>
      </p:sp>
      <p:pic>
        <p:nvPicPr>
          <p:cNvPr id="142" name="Google Shape;142;g212889042f9_3_2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 y="-1"/>
            <a:ext cx="1458930" cy="6857999"/>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3"/>
        <p:cNvGrpSpPr/>
        <p:nvPr/>
      </p:nvGrpSpPr>
      <p:grpSpPr>
        <a:xfrm>
          <a:off x="0" y="0"/>
          <a:ext cx="0" cy="0"/>
          <a:chOff x="0" y="0"/>
          <a:chExt cx="0" cy="0"/>
        </a:xfrm>
      </p:grpSpPr>
      <p:sp>
        <p:nvSpPr>
          <p:cNvPr id="144" name="Google Shape;144;g212889042f9_3_2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g212889042f9_3_2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46" name="Google Shape;146;g212889042f9_3_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g212889042f9_3_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g212889042f9_3_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49"/>
        <p:cNvGrpSpPr/>
        <p:nvPr/>
      </p:nvGrpSpPr>
      <p:grpSpPr>
        <a:xfrm>
          <a:off x="0" y="0"/>
          <a:ext cx="0" cy="0"/>
          <a:chOff x="0" y="0"/>
          <a:chExt cx="0" cy="0"/>
        </a:xfrm>
      </p:grpSpPr>
      <p:sp>
        <p:nvSpPr>
          <p:cNvPr id="150" name="Google Shape;150;g212889042f9_3_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g212889042f9_3_3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2" name="Google Shape;152;g212889042f9_3_3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3" name="Google Shape;153;g212889042f9_3_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g212889042f9_3_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g212889042f9_3_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56"/>
        <p:cNvGrpSpPr/>
        <p:nvPr/>
      </p:nvGrpSpPr>
      <p:grpSpPr>
        <a:xfrm>
          <a:off x="0" y="0"/>
          <a:ext cx="0" cy="0"/>
          <a:chOff x="0" y="0"/>
          <a:chExt cx="0" cy="0"/>
        </a:xfrm>
      </p:grpSpPr>
      <p:sp>
        <p:nvSpPr>
          <p:cNvPr id="157" name="Google Shape;157;g212889042f9_3_4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g212889042f9_3_4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59" name="Google Shape;159;g212889042f9_3_4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0" name="Google Shape;160;g212889042f9_3_4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61" name="Google Shape;161;g212889042f9_3_4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2" name="Google Shape;162;g212889042f9_3_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3" name="Google Shape;163;g212889042f9_3_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4" name="Google Shape;164;g212889042f9_3_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5"/>
        <p:cNvGrpSpPr/>
        <p:nvPr/>
      </p:nvGrpSpPr>
      <p:grpSpPr>
        <a:xfrm>
          <a:off x="0" y="0"/>
          <a:ext cx="0" cy="0"/>
          <a:chOff x="0" y="0"/>
          <a:chExt cx="0" cy="0"/>
        </a:xfrm>
      </p:grpSpPr>
      <p:sp>
        <p:nvSpPr>
          <p:cNvPr id="166" name="Google Shape;166;g212889042f9_3_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7" name="Google Shape;167;g212889042f9_3_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8" name="Google Shape;168;g212889042f9_3_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9" name="Google Shape;169;g212889042f9_3_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70"/>
        <p:cNvGrpSpPr/>
        <p:nvPr/>
      </p:nvGrpSpPr>
      <p:grpSpPr>
        <a:xfrm>
          <a:off x="0" y="0"/>
          <a:ext cx="0" cy="0"/>
          <a:chOff x="0" y="0"/>
          <a:chExt cx="0" cy="0"/>
        </a:xfrm>
      </p:grpSpPr>
      <p:sp>
        <p:nvSpPr>
          <p:cNvPr id="171" name="Google Shape;171;g212889042f9_3_5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2" name="Google Shape;172;g212889042f9_3_5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73" name="Google Shape;173;g212889042f9_3_5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74" name="Google Shape;174;g212889042f9_3_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5" name="Google Shape;175;g212889042f9_3_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6" name="Google Shape;176;g212889042f9_3_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77"/>
        <p:cNvGrpSpPr/>
        <p:nvPr/>
      </p:nvGrpSpPr>
      <p:grpSpPr>
        <a:xfrm>
          <a:off x="0" y="0"/>
          <a:ext cx="0" cy="0"/>
          <a:chOff x="0" y="0"/>
          <a:chExt cx="0" cy="0"/>
        </a:xfrm>
      </p:grpSpPr>
      <p:sp>
        <p:nvSpPr>
          <p:cNvPr id="178" name="Google Shape;178;g212889042f9_3_6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9" name="Google Shape;179;g212889042f9_3_63"/>
          <p:cNvSpPr>
            <a:spLocks noGrp="1"/>
          </p:cNvSpPr>
          <p:nvPr>
            <p:ph type="pic" idx="2"/>
          </p:nvPr>
        </p:nvSpPr>
        <p:spPr>
          <a:xfrm>
            <a:off x="5183188" y="987425"/>
            <a:ext cx="6172200" cy="4873625"/>
          </a:xfrm>
          <a:prstGeom prst="rect">
            <a:avLst/>
          </a:prstGeom>
          <a:noFill/>
          <a:ln>
            <a:noFill/>
          </a:ln>
        </p:spPr>
      </p:sp>
      <p:sp>
        <p:nvSpPr>
          <p:cNvPr id="180" name="Google Shape;180;g212889042f9_3_6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81" name="Google Shape;181;g212889042f9_3_6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2" name="Google Shape;182;g212889042f9_3_6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3" name="Google Shape;183;g212889042f9_3_6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84"/>
        <p:cNvGrpSpPr/>
        <p:nvPr/>
      </p:nvGrpSpPr>
      <p:grpSpPr>
        <a:xfrm>
          <a:off x="0" y="0"/>
          <a:ext cx="0" cy="0"/>
          <a:chOff x="0" y="0"/>
          <a:chExt cx="0" cy="0"/>
        </a:xfrm>
      </p:grpSpPr>
      <p:sp>
        <p:nvSpPr>
          <p:cNvPr id="185" name="Google Shape;185;g212889042f9_3_7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6" name="Google Shape;186;g212889042f9_3_7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7" name="Google Shape;187;g212889042f9_3_7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8" name="Google Shape;188;g212889042f9_3_7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9" name="Google Shape;189;g212889042f9_3_7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90"/>
        <p:cNvGrpSpPr/>
        <p:nvPr/>
      </p:nvGrpSpPr>
      <p:grpSpPr>
        <a:xfrm>
          <a:off x="0" y="0"/>
          <a:ext cx="0" cy="0"/>
          <a:chOff x="0" y="0"/>
          <a:chExt cx="0" cy="0"/>
        </a:xfrm>
      </p:grpSpPr>
      <p:sp>
        <p:nvSpPr>
          <p:cNvPr id="191" name="Google Shape;191;g212889042f9_3_7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2" name="Google Shape;192;g212889042f9_3_7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3" name="Google Shape;193;g212889042f9_3_7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4" name="Google Shape;194;g212889042f9_3_7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5" name="Google Shape;195;g212889042f9_3_7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27"/>
        <p:cNvGrpSpPr/>
        <p:nvPr/>
      </p:nvGrpSpPr>
      <p:grpSpPr>
        <a:xfrm>
          <a:off x="0" y="0"/>
          <a:ext cx="0" cy="0"/>
          <a:chOff x="0" y="0"/>
          <a:chExt cx="0" cy="0"/>
        </a:xfrm>
      </p:grpSpPr>
      <p:sp>
        <p:nvSpPr>
          <p:cNvPr id="28" name="Google Shape;28;g21188a67fb5_0_1296"/>
          <p:cNvSpPr txBox="1">
            <a:spLocks noGrp="1"/>
          </p:cNvSpPr>
          <p:nvPr>
            <p:ph type="title"/>
          </p:nvPr>
        </p:nvSpPr>
        <p:spPr>
          <a:xfrm>
            <a:off x="1818524" y="365125"/>
            <a:ext cx="95352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g21188a67fb5_0_1296"/>
          <p:cNvSpPr txBox="1">
            <a:spLocks noGrp="1"/>
          </p:cNvSpPr>
          <p:nvPr>
            <p:ph type="body" idx="1"/>
          </p:nvPr>
        </p:nvSpPr>
        <p:spPr>
          <a:xfrm>
            <a:off x="1818526" y="1825625"/>
            <a:ext cx="9535200" cy="43512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30" name="Google Shape;30;g21188a67fb5_0_1296"/>
          <p:cNvSpPr>
            <a:spLocks noGrp="1"/>
          </p:cNvSpPr>
          <p:nvPr>
            <p:ph type="pic" idx="2"/>
          </p:nvPr>
        </p:nvSpPr>
        <p:spPr>
          <a:xfrm>
            <a:off x="0" y="0"/>
            <a:ext cx="1366800" cy="6858000"/>
          </a:xfrm>
          <a:prstGeom prst="rect">
            <a:avLst/>
          </a:prstGeom>
          <a:noFill/>
          <a:ln>
            <a:noFill/>
          </a:ln>
        </p:spPr>
      </p:sp>
      <p:pic>
        <p:nvPicPr>
          <p:cNvPr id="31" name="Google Shape;31;g21188a67fb5_0_129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 y="-1"/>
            <a:ext cx="1458930" cy="6857999"/>
          </a:xfrm>
          <a:prstGeom prst="rect">
            <a:avLst/>
          </a:prstGeom>
          <a:noFill/>
          <a:ln>
            <a:noFill/>
          </a:ln>
        </p:spPr>
      </p:pic>
      <p:sp>
        <p:nvSpPr>
          <p:cNvPr id="32" name="Google Shape;32;g21188a67fb5_0_1296"/>
          <p:cNvSpPr txBox="1">
            <a:spLocks noGrp="1"/>
          </p:cNvSpPr>
          <p:nvPr>
            <p:ph type="dt" idx="10"/>
          </p:nvPr>
        </p:nvSpPr>
        <p:spPr>
          <a:xfrm>
            <a:off x="1818524" y="6420172"/>
            <a:ext cx="6086700" cy="306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g21188a67fb5_0_1296"/>
          <p:cNvSpPr txBox="1">
            <a:spLocks noGrp="1"/>
          </p:cNvSpPr>
          <p:nvPr>
            <p:ph type="sldNum" idx="12"/>
          </p:nvPr>
        </p:nvSpPr>
        <p:spPr>
          <a:xfrm>
            <a:off x="8610599" y="6415623"/>
            <a:ext cx="2743200" cy="306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r>
              <a:rPr lang="en-US"/>
              <a:t>   USDA-NRCS</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le and Content" type="obj">
  <p:cSld name="OBJECT">
    <p:spTree>
      <p:nvGrpSpPr>
        <p:cNvPr id="1" name="Shape 34"/>
        <p:cNvGrpSpPr/>
        <p:nvPr/>
      </p:nvGrpSpPr>
      <p:grpSpPr>
        <a:xfrm>
          <a:off x="0" y="0"/>
          <a:ext cx="0" cy="0"/>
          <a:chOff x="0" y="0"/>
          <a:chExt cx="0" cy="0"/>
        </a:xfrm>
      </p:grpSpPr>
      <p:sp>
        <p:nvSpPr>
          <p:cNvPr id="35" name="Google Shape;35;g21188a67fb5_0_130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g21188a67fb5_0_1309"/>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37" name="Google Shape;37;g21188a67fb5_0_130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g21188a67fb5_0_130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g21188a67fb5_0_130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type="title">
  <p:cSld name="TITLE">
    <p:spTree>
      <p:nvGrpSpPr>
        <p:cNvPr id="1" name="Shape 40"/>
        <p:cNvGrpSpPr/>
        <p:nvPr/>
      </p:nvGrpSpPr>
      <p:grpSpPr>
        <a:xfrm>
          <a:off x="0" y="0"/>
          <a:ext cx="0" cy="0"/>
          <a:chOff x="0" y="0"/>
          <a:chExt cx="0" cy="0"/>
        </a:xfrm>
      </p:grpSpPr>
      <p:sp>
        <p:nvSpPr>
          <p:cNvPr id="41" name="Google Shape;41;g21188a67fb5_0_1303"/>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SzPts val="4400"/>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g21188a67fb5_0_1303"/>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800"/>
              <a:buNone/>
              <a:defRPr sz="2400"/>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a:endParaRPr/>
          </a:p>
        </p:txBody>
      </p:sp>
      <p:sp>
        <p:nvSpPr>
          <p:cNvPr id="43" name="Google Shape;43;g21188a67fb5_0_130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g21188a67fb5_0_130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g21188a67fb5_0_130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 name="Google Shape;51;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5"/>
        <p:cNvGrpSpPr/>
        <p:nvPr/>
      </p:nvGrpSpPr>
      <p:grpSpPr>
        <a:xfrm>
          <a:off x="0" y="0"/>
          <a:ext cx="0" cy="0"/>
          <a:chOff x="0" y="0"/>
          <a:chExt cx="0" cy="0"/>
        </a:xfrm>
      </p:grpSpPr>
      <p:sp>
        <p:nvSpPr>
          <p:cNvPr id="56" name="Google Shape;56;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2"/>
        <p:cNvGrpSpPr/>
        <p:nvPr/>
      </p:nvGrpSpPr>
      <p:grpSpPr>
        <a:xfrm>
          <a:off x="0" y="0"/>
          <a:ext cx="0" cy="0"/>
          <a:chOff x="0" y="0"/>
          <a:chExt cx="0" cy="0"/>
        </a:xfrm>
      </p:grpSpPr>
      <p:sp>
        <p:nvSpPr>
          <p:cNvPr id="63" name="Google Shape;63;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1818524" y="365125"/>
            <a:ext cx="953527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4"/>
          <p:cNvSpPr txBox="1">
            <a:spLocks noGrp="1"/>
          </p:cNvSpPr>
          <p:nvPr>
            <p:ph type="body" idx="1"/>
          </p:nvPr>
        </p:nvSpPr>
        <p:spPr>
          <a:xfrm>
            <a:off x="1818526" y="1825625"/>
            <a:ext cx="9535274"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14"/>
          <p:cNvSpPr txBox="1">
            <a:spLocks noGrp="1"/>
          </p:cNvSpPr>
          <p:nvPr>
            <p:ph type="dt" idx="10"/>
          </p:nvPr>
        </p:nvSpPr>
        <p:spPr>
          <a:xfrm>
            <a:off x="1818524" y="6420172"/>
            <a:ext cx="6086582" cy="30585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4"/>
          <p:cNvSpPr txBox="1">
            <a:spLocks noGrp="1"/>
          </p:cNvSpPr>
          <p:nvPr>
            <p:ph type="sldNum" idx="12"/>
          </p:nvPr>
        </p:nvSpPr>
        <p:spPr>
          <a:xfrm>
            <a:off x="8610599" y="6415623"/>
            <a:ext cx="2743200" cy="305852"/>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r>
              <a:rPr lang="en-US"/>
              <a:t>   USDA-NRCS</a:t>
            </a:r>
            <a:endParaRPr/>
          </a:p>
        </p:txBody>
      </p:sp>
      <p:sp>
        <p:nvSpPr>
          <p:cNvPr id="72" name="Google Shape;72;p14"/>
          <p:cNvSpPr>
            <a:spLocks noGrp="1"/>
          </p:cNvSpPr>
          <p:nvPr>
            <p:ph type="pic" idx="2"/>
          </p:nvPr>
        </p:nvSpPr>
        <p:spPr>
          <a:xfrm>
            <a:off x="0" y="0"/>
            <a:ext cx="1366838" cy="6858000"/>
          </a:xfrm>
          <a:prstGeom prst="rect">
            <a:avLst/>
          </a:prstGeom>
          <a:noFill/>
          <a:ln>
            <a:noFill/>
          </a:ln>
        </p:spPr>
      </p:sp>
      <p:pic>
        <p:nvPicPr>
          <p:cNvPr id="73" name="Google Shape;73;p1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 y="-1"/>
            <a:ext cx="1458930" cy="685799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4"/>
        <p:cNvGrpSpPr/>
        <p:nvPr/>
      </p:nvGrpSpPr>
      <p:grpSpPr>
        <a:xfrm>
          <a:off x="0" y="0"/>
          <a:ext cx="0" cy="0"/>
          <a:chOff x="0" y="0"/>
          <a:chExt cx="0" cy="0"/>
        </a:xfrm>
      </p:grpSpPr>
      <p:sp>
        <p:nvSpPr>
          <p:cNvPr id="115" name="Google Shape;115;g212889042f9_3_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6" name="Google Shape;116;g212889042f9_3_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 name="Google Shape;117;g212889042f9_3_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18" name="Google Shape;118;g212889042f9_3_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19" name="Google Shape;119;g212889042f9_3_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www.nrcs.usda.gov/wps/portal/nrcs/detail/soils/edu/?cid=nrcs142p2_054311"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hyperlink" Target="https://www.youtube.com/watch?v=Ga-xak854Dk"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hyperlink" Target="https://www.soils4teachers.org/know-soil-know-life" TargetMode="External"/><Relationship Id="rId5" Type="http://schemas.openxmlformats.org/officeDocument/2006/relationships/image" Target="../media/image33.jpeg"/><Relationship Id="rId4" Type="http://schemas.openxmlformats.org/officeDocument/2006/relationships/hyperlink" Target="https://blog.primrose.co.uk/?s=everything+you+need+to+know+about+soil"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38.jpeg"/></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3.xml"/><Relationship Id="rId1" Type="http://schemas.openxmlformats.org/officeDocument/2006/relationships/slideLayout" Target="../slideLayouts/slideLayout18.xml"/><Relationship Id="rId5" Type="http://schemas.openxmlformats.org/officeDocument/2006/relationships/hyperlink" Target="https://doi.org/10.1016/j.soilbio.2020.107876" TargetMode="External"/><Relationship Id="rId4" Type="http://schemas.openxmlformats.org/officeDocument/2006/relationships/image" Target="../media/image43.jpeg"/></Relationships>
</file>

<file path=ppt/slides/_rels/slide3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4.xml"/><Relationship Id="rId1" Type="http://schemas.openxmlformats.org/officeDocument/2006/relationships/slideLayout" Target="../slideLayouts/slideLayout17.xml"/><Relationship Id="rId4" Type="http://schemas.openxmlformats.org/officeDocument/2006/relationships/image" Target="../media/image45.jpeg"/></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8.xml"/><Relationship Id="rId1" Type="http://schemas.openxmlformats.org/officeDocument/2006/relationships/slideLayout" Target="../slideLayouts/slideLayout18.xml"/><Relationship Id="rId4" Type="http://schemas.openxmlformats.org/officeDocument/2006/relationships/image" Target="../media/image49.gif"/></Relationships>
</file>

<file path=ppt/slides/_rels/slide3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2.xml"/><Relationship Id="rId1" Type="http://schemas.openxmlformats.org/officeDocument/2006/relationships/slideLayout" Target="../slideLayouts/slideLayout18.xml"/><Relationship Id="rId5" Type="http://schemas.openxmlformats.org/officeDocument/2006/relationships/image" Target="../media/image54.jpg"/><Relationship Id="rId4" Type="http://schemas.openxmlformats.org/officeDocument/2006/relationships/hyperlink" Target="http://www.youtube.com/watch?v=akMT1ZZQ8PA"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3.xml"/><Relationship Id="rId1" Type="http://schemas.openxmlformats.org/officeDocument/2006/relationships/slideLayout" Target="../slideLayouts/slideLayout18.xml"/><Relationship Id="rId4" Type="http://schemas.openxmlformats.org/officeDocument/2006/relationships/image" Target="../media/image56.jpeg"/></Relationships>
</file>

<file path=ppt/slides/_rels/slide4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4.xml"/><Relationship Id="rId1" Type="http://schemas.openxmlformats.org/officeDocument/2006/relationships/slideLayout" Target="../slideLayouts/slideLayout18.xml"/><Relationship Id="rId4" Type="http://schemas.openxmlformats.org/officeDocument/2006/relationships/image" Target="../media/image58.png"/></Relationships>
</file>

<file path=ppt/slides/_rels/slide4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5.xml"/><Relationship Id="rId1" Type="http://schemas.openxmlformats.org/officeDocument/2006/relationships/slideLayout" Target="../slideLayouts/slideLayout18.xml"/><Relationship Id="rId5" Type="http://schemas.openxmlformats.org/officeDocument/2006/relationships/image" Target="../media/image61.jpeg"/><Relationship Id="rId4" Type="http://schemas.openxmlformats.org/officeDocument/2006/relationships/image" Target="../media/image60.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49.xml.rels><?xml version="1.0" encoding="UTF-8" standalone="yes"?>
<Relationships xmlns="http://schemas.openxmlformats.org/package/2006/relationships"><Relationship Id="rId3" Type="http://schemas.openxmlformats.org/officeDocument/2006/relationships/hyperlink" Target="http://www.soils4teachers.org" TargetMode="External"/><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63.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5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5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openxmlformats.org/officeDocument/2006/relationships/hyperlink" Target="http://www.soils.org/stickers"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tinyurl.com/SSSAgrantforteachers" TargetMode="External"/><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image" Target="../media/image68.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g2bff4c46402_1_8"/>
          <p:cNvSpPr txBox="1">
            <a:spLocks noGrp="1"/>
          </p:cNvSpPr>
          <p:nvPr>
            <p:ph type="title"/>
          </p:nvPr>
        </p:nvSpPr>
        <p:spPr>
          <a:xfrm>
            <a:off x="2603775" y="3867125"/>
            <a:ext cx="7964700" cy="24837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1F3864"/>
              </a:buClr>
              <a:buSzPct val="146666"/>
              <a:buFont typeface="Calibri"/>
              <a:buNone/>
            </a:pPr>
            <a:r>
              <a:rPr lang="en-US" sz="3000">
                <a:solidFill>
                  <a:srgbClr val="1F3864"/>
                </a:solidFill>
              </a:rPr>
              <a:t>a presentation for</a:t>
            </a:r>
            <a:endParaRPr sz="3000">
              <a:solidFill>
                <a:srgbClr val="1F3864"/>
              </a:solidFill>
            </a:endParaRPr>
          </a:p>
          <a:p>
            <a:pPr marL="0" lvl="0" indent="0" algn="ctr" rtl="0">
              <a:lnSpc>
                <a:spcPct val="90000"/>
              </a:lnSpc>
              <a:spcBef>
                <a:spcPts val="0"/>
              </a:spcBef>
              <a:spcAft>
                <a:spcPts val="0"/>
              </a:spcAft>
              <a:buClr>
                <a:srgbClr val="1F3864"/>
              </a:buClr>
              <a:buSzPct val="146666"/>
              <a:buFont typeface="Calibri"/>
              <a:buNone/>
            </a:pPr>
            <a:r>
              <a:rPr lang="en-US" sz="3000">
                <a:solidFill>
                  <a:srgbClr val="1F3864"/>
                </a:solidFill>
              </a:rPr>
              <a:t>2024 NSTA Conference in Denver</a:t>
            </a:r>
            <a:endParaRPr sz="3000">
              <a:solidFill>
                <a:srgbClr val="1F3864"/>
              </a:solidFill>
            </a:endParaRPr>
          </a:p>
          <a:p>
            <a:pPr marL="0" lvl="0" indent="0" algn="ctr" rtl="0">
              <a:lnSpc>
                <a:spcPct val="90000"/>
              </a:lnSpc>
              <a:spcBef>
                <a:spcPts val="0"/>
              </a:spcBef>
              <a:spcAft>
                <a:spcPts val="0"/>
              </a:spcAft>
              <a:buClr>
                <a:srgbClr val="1F3864"/>
              </a:buClr>
              <a:buSzPct val="146666"/>
              <a:buFont typeface="Calibri"/>
              <a:buNone/>
            </a:pPr>
            <a:r>
              <a:rPr lang="en-US" sz="3000">
                <a:solidFill>
                  <a:srgbClr val="1F3864"/>
                </a:solidFill>
              </a:rPr>
              <a:t>by</a:t>
            </a:r>
            <a:endParaRPr sz="3000">
              <a:solidFill>
                <a:srgbClr val="1F3864"/>
              </a:solidFill>
            </a:endParaRPr>
          </a:p>
          <a:p>
            <a:pPr marL="0" lvl="0" indent="0" algn="ctr" rtl="0">
              <a:lnSpc>
                <a:spcPct val="90000"/>
              </a:lnSpc>
              <a:spcBef>
                <a:spcPts val="0"/>
              </a:spcBef>
              <a:spcAft>
                <a:spcPts val="0"/>
              </a:spcAft>
              <a:buClr>
                <a:srgbClr val="1F3864"/>
              </a:buClr>
              <a:buSzPct val="146666"/>
              <a:buFont typeface="Calibri"/>
              <a:buNone/>
            </a:pPr>
            <a:r>
              <a:rPr lang="en-US" sz="3000">
                <a:solidFill>
                  <a:srgbClr val="1F3864"/>
                </a:solidFill>
              </a:rPr>
              <a:t>Clay Robinson, PhD</a:t>
            </a:r>
            <a:endParaRPr sz="3000">
              <a:solidFill>
                <a:srgbClr val="1F3864"/>
              </a:solidFill>
            </a:endParaRPr>
          </a:p>
          <a:p>
            <a:pPr marL="0" lvl="0" indent="0" algn="ctr" rtl="0">
              <a:lnSpc>
                <a:spcPct val="90000"/>
              </a:lnSpc>
              <a:spcBef>
                <a:spcPts val="0"/>
              </a:spcBef>
              <a:spcAft>
                <a:spcPts val="0"/>
              </a:spcAft>
              <a:buClr>
                <a:srgbClr val="1F3864"/>
              </a:buClr>
              <a:buSzPct val="146666"/>
              <a:buFont typeface="Calibri"/>
              <a:buNone/>
            </a:pPr>
            <a:r>
              <a:rPr lang="en-US" sz="3000">
                <a:solidFill>
                  <a:srgbClr val="1F3864"/>
                </a:solidFill>
              </a:rPr>
              <a:t>Wale Adewunmi, PhD</a:t>
            </a:r>
            <a:endParaRPr sz="3000">
              <a:solidFill>
                <a:srgbClr val="1F3864"/>
              </a:solidFill>
            </a:endParaRPr>
          </a:p>
          <a:p>
            <a:pPr marL="0" lvl="0" indent="0" algn="ctr" rtl="0">
              <a:lnSpc>
                <a:spcPct val="90000"/>
              </a:lnSpc>
              <a:spcBef>
                <a:spcPts val="0"/>
              </a:spcBef>
              <a:spcAft>
                <a:spcPts val="0"/>
              </a:spcAft>
              <a:buClr>
                <a:srgbClr val="1F3864"/>
              </a:buClr>
              <a:buSzPct val="146666"/>
              <a:buFont typeface="Calibri"/>
              <a:buNone/>
            </a:pPr>
            <a:r>
              <a:rPr lang="en-US" sz="3000">
                <a:solidFill>
                  <a:srgbClr val="1F3864"/>
                </a:solidFill>
              </a:rPr>
              <a:t>Missy Holzer, PhD</a:t>
            </a:r>
            <a:endParaRPr sz="3000">
              <a:solidFill>
                <a:srgbClr val="1F3864"/>
              </a:solidFill>
            </a:endParaRPr>
          </a:p>
          <a:p>
            <a:pPr marL="0" lvl="0" indent="0" algn="ctr" rtl="0">
              <a:lnSpc>
                <a:spcPct val="90000"/>
              </a:lnSpc>
              <a:spcBef>
                <a:spcPts val="0"/>
              </a:spcBef>
              <a:spcAft>
                <a:spcPts val="0"/>
              </a:spcAft>
              <a:buClr>
                <a:srgbClr val="1F3864"/>
              </a:buClr>
              <a:buSzPct val="146666"/>
              <a:buFont typeface="Calibri"/>
              <a:buNone/>
            </a:pPr>
            <a:r>
              <a:rPr lang="en-US" sz="3000">
                <a:solidFill>
                  <a:srgbClr val="1F3864"/>
                </a:solidFill>
              </a:rPr>
              <a:t>Susan Chapman, CAE</a:t>
            </a:r>
            <a:endParaRPr sz="3000">
              <a:solidFill>
                <a:srgbClr val="1F3864"/>
              </a:solidFill>
            </a:endParaRPr>
          </a:p>
        </p:txBody>
      </p:sp>
      <p:sp>
        <p:nvSpPr>
          <p:cNvPr id="201" name="Google Shape;201;g2bff4c46402_1_8"/>
          <p:cNvSpPr txBox="1">
            <a:spLocks noGrp="1"/>
          </p:cNvSpPr>
          <p:nvPr>
            <p:ph type="body" idx="1"/>
          </p:nvPr>
        </p:nvSpPr>
        <p:spPr>
          <a:xfrm>
            <a:off x="1818525" y="971000"/>
            <a:ext cx="9535200" cy="26283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1100"/>
              <a:buFont typeface="Arial"/>
              <a:buNone/>
            </a:pPr>
            <a:endParaRPr sz="4800">
              <a:latin typeface="Roboto"/>
              <a:ea typeface="Roboto"/>
              <a:cs typeface="Roboto"/>
              <a:sym typeface="Roboto"/>
            </a:endParaRPr>
          </a:p>
          <a:p>
            <a:pPr marL="0" lvl="0" indent="0" algn="ctr" rtl="0">
              <a:lnSpc>
                <a:spcPct val="115000"/>
              </a:lnSpc>
              <a:spcBef>
                <a:spcPts val="0"/>
              </a:spcBef>
              <a:spcAft>
                <a:spcPts val="0"/>
              </a:spcAft>
              <a:buClr>
                <a:schemeClr val="dk1"/>
              </a:buClr>
              <a:buSzPts val="1100"/>
              <a:buFont typeface="Arial"/>
              <a:buNone/>
            </a:pPr>
            <a:r>
              <a:rPr lang="en-US" sz="4800">
                <a:latin typeface="Arial"/>
                <a:ea typeface="Arial"/>
                <a:cs typeface="Arial"/>
                <a:sym typeface="Arial"/>
              </a:rPr>
              <a:t>Soil: More than what’s under your feet!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3"/>
          <p:cNvSpPr txBox="1">
            <a:spLocks noGrp="1"/>
          </p:cNvSpPr>
          <p:nvPr>
            <p:ph type="title"/>
          </p:nvPr>
        </p:nvSpPr>
        <p:spPr>
          <a:xfrm>
            <a:off x="1818524" y="365125"/>
            <a:ext cx="95352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b="1">
                <a:solidFill>
                  <a:srgbClr val="1E4E79"/>
                </a:solidFill>
              </a:rPr>
              <a:t>Soil is a Filter Activity</a:t>
            </a:r>
            <a:endParaRPr/>
          </a:p>
        </p:txBody>
      </p:sp>
      <p:sp>
        <p:nvSpPr>
          <p:cNvPr id="275" name="Google Shape;275;p3"/>
          <p:cNvSpPr txBox="1">
            <a:spLocks noGrp="1"/>
          </p:cNvSpPr>
          <p:nvPr>
            <p:ph type="dt" idx="10"/>
          </p:nvPr>
        </p:nvSpPr>
        <p:spPr>
          <a:xfrm>
            <a:off x="1818524" y="6420172"/>
            <a:ext cx="6086700" cy="306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Soil Science Society of America   www.soils.org | www.soils4teachers.org</a:t>
            </a:r>
            <a:endParaRPr/>
          </a:p>
        </p:txBody>
      </p:sp>
      <p:sp>
        <p:nvSpPr>
          <p:cNvPr id="276" name="Google Shape;276;p3"/>
          <p:cNvSpPr txBox="1"/>
          <p:nvPr/>
        </p:nvSpPr>
        <p:spPr>
          <a:xfrm>
            <a:off x="2191504" y="1280344"/>
            <a:ext cx="8516601" cy="48936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endParaRPr sz="2800" b="0" i="0" u="sng"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800"/>
              <a:buFont typeface="Noto Sans Symbols"/>
              <a:buChar char="❖"/>
            </a:pPr>
            <a:r>
              <a:rPr lang="en-US" sz="2400" b="0" i="0" u="none" strike="noStrike" cap="none">
                <a:solidFill>
                  <a:srgbClr val="000000"/>
                </a:solidFill>
                <a:latin typeface="Arial"/>
                <a:ea typeface="Arial"/>
                <a:cs typeface="Arial"/>
                <a:sym typeface="Arial"/>
              </a:rPr>
              <a:t>On each table are 3 soil types:</a:t>
            </a:r>
            <a:endParaRPr/>
          </a:p>
          <a:p>
            <a:pPr marL="742950" marR="0" lvl="1" indent="-285750" algn="l" rtl="0">
              <a:lnSpc>
                <a:spcPct val="150000"/>
              </a:lnSpc>
              <a:spcBef>
                <a:spcPts val="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Clay</a:t>
            </a:r>
            <a:endParaRPr/>
          </a:p>
          <a:p>
            <a:pPr marL="742950" marR="0" lvl="1" indent="-285750" algn="l" rtl="0">
              <a:lnSpc>
                <a:spcPct val="150000"/>
              </a:lnSpc>
              <a:spcBef>
                <a:spcPts val="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Silt loam</a:t>
            </a:r>
            <a:endParaRPr/>
          </a:p>
          <a:p>
            <a:pPr marL="742950" marR="0" lvl="1" indent="-285750" algn="l" rtl="0">
              <a:lnSpc>
                <a:spcPct val="150000"/>
              </a:lnSpc>
              <a:spcBef>
                <a:spcPts val="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Sand</a:t>
            </a:r>
            <a:endParaRPr/>
          </a:p>
          <a:p>
            <a:pPr marL="0" marR="0" lvl="6"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800"/>
              <a:buFont typeface="Noto Sans Symbols"/>
              <a:buChar char="❖"/>
            </a:pPr>
            <a:r>
              <a:rPr lang="en-US" sz="2400" b="0" i="0" u="none" strike="noStrike" cap="none">
                <a:solidFill>
                  <a:srgbClr val="000000"/>
                </a:solidFill>
                <a:latin typeface="Arial"/>
                <a:ea typeface="Arial"/>
                <a:cs typeface="Arial"/>
                <a:sym typeface="Arial"/>
              </a:rPr>
              <a:t>Filtration set up</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800"/>
              <a:buFont typeface="Noto Sans Symbols"/>
              <a:buChar char="❖"/>
            </a:pPr>
            <a:r>
              <a:rPr lang="en-US" sz="2400" b="0" i="0" u="none" strike="noStrike" cap="none">
                <a:solidFill>
                  <a:srgbClr val="000000"/>
                </a:solidFill>
                <a:latin typeface="Arial"/>
                <a:ea typeface="Arial"/>
                <a:cs typeface="Arial"/>
                <a:sym typeface="Arial"/>
              </a:rPr>
              <a:t>Cup of Kool-Aid.</a:t>
            </a:r>
            <a:endParaRPr/>
          </a:p>
          <a:p>
            <a:pPr marL="457200" marR="0" lvl="0" indent="-279400" algn="l" rtl="0">
              <a:lnSpc>
                <a:spcPct val="100000"/>
              </a:lnSpc>
              <a:spcBef>
                <a:spcPts val="0"/>
              </a:spcBef>
              <a:spcAft>
                <a:spcPts val="0"/>
              </a:spcAft>
              <a:buClr>
                <a:srgbClr val="000000"/>
              </a:buClr>
              <a:buSzPts val="2800"/>
              <a:buFont typeface="Noto Sans Symbols"/>
              <a:buNone/>
            </a:pP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800"/>
              <a:buFont typeface="Noto Sans Symbols"/>
              <a:buChar char="❖"/>
            </a:pPr>
            <a:r>
              <a:rPr lang="en-US" sz="2400" b="0" i="0" u="none" strike="noStrike" cap="none">
                <a:solidFill>
                  <a:srgbClr val="000000"/>
                </a:solidFill>
                <a:latin typeface="Arial"/>
                <a:ea typeface="Arial"/>
                <a:cs typeface="Arial"/>
                <a:sym typeface="Arial"/>
              </a:rPr>
              <a:t>Pour the fluid on top of the soil.</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800"/>
              <a:buFont typeface="Noto Sans Symbols"/>
              <a:buChar char="❖"/>
            </a:pPr>
            <a:r>
              <a:rPr lang="en-US" sz="2400" b="0" i="0" u="none" strike="noStrike" cap="none">
                <a:solidFill>
                  <a:srgbClr val="000000"/>
                </a:solidFill>
                <a:latin typeface="Arial"/>
                <a:ea typeface="Arial"/>
                <a:cs typeface="Arial"/>
                <a:sym typeface="Arial"/>
              </a:rPr>
              <a:t>We will return to it later to observe the result.</a:t>
            </a:r>
            <a:endParaRPr sz="2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g21188a67fb5_0_686"/>
          <p:cNvSpPr txBox="1">
            <a:spLocks noGrp="1"/>
          </p:cNvSpPr>
          <p:nvPr>
            <p:ph type="title"/>
          </p:nvPr>
        </p:nvSpPr>
        <p:spPr>
          <a:xfrm>
            <a:off x="1818524" y="365125"/>
            <a:ext cx="95352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E4E79"/>
              </a:buClr>
              <a:buSzPts val="4400"/>
              <a:buFont typeface="Calibri"/>
              <a:buNone/>
            </a:pPr>
            <a:r>
              <a:rPr lang="en-US" b="1">
                <a:solidFill>
                  <a:srgbClr val="1E4E79"/>
                </a:solidFill>
              </a:rPr>
              <a:t>SOIL is a complex three-phase system</a:t>
            </a:r>
            <a:endParaRPr/>
          </a:p>
        </p:txBody>
      </p:sp>
      <p:sp>
        <p:nvSpPr>
          <p:cNvPr id="283" name="Google Shape;283;g21188a67fb5_0_686"/>
          <p:cNvSpPr txBox="1">
            <a:spLocks noGrp="1"/>
          </p:cNvSpPr>
          <p:nvPr>
            <p:ph type="body" idx="1"/>
          </p:nvPr>
        </p:nvSpPr>
        <p:spPr>
          <a:xfrm>
            <a:off x="1818524" y="1789049"/>
            <a:ext cx="49806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t>Comprised of: </a:t>
            </a:r>
            <a:endParaRPr/>
          </a:p>
          <a:p>
            <a:pPr marL="800100" lvl="1" indent="-342900" algn="l" rtl="0">
              <a:lnSpc>
                <a:spcPct val="90000"/>
              </a:lnSpc>
              <a:spcBef>
                <a:spcPts val="500"/>
              </a:spcBef>
              <a:spcAft>
                <a:spcPts val="0"/>
              </a:spcAft>
              <a:buClr>
                <a:schemeClr val="dk1"/>
              </a:buClr>
              <a:buSzPts val="2400"/>
              <a:buChar char="•"/>
            </a:pPr>
            <a:r>
              <a:rPr lang="en-US" sz="2800"/>
              <a:t>Solids (soil mineral particles and organic matter), </a:t>
            </a:r>
            <a:endParaRPr sz="2800"/>
          </a:p>
          <a:p>
            <a:pPr marL="800100" lvl="1" indent="-342900" algn="l" rtl="0">
              <a:lnSpc>
                <a:spcPct val="90000"/>
              </a:lnSpc>
              <a:spcBef>
                <a:spcPts val="500"/>
              </a:spcBef>
              <a:spcAft>
                <a:spcPts val="0"/>
              </a:spcAft>
              <a:buClr>
                <a:schemeClr val="dk1"/>
              </a:buClr>
              <a:buSzPts val="2400"/>
              <a:buChar char="•"/>
            </a:pPr>
            <a:r>
              <a:rPr lang="en-US" sz="2800"/>
              <a:t>Liquids (the soil solution: water, dissolved nutrients, chemicals, and gases), and </a:t>
            </a:r>
            <a:endParaRPr sz="2800"/>
          </a:p>
          <a:p>
            <a:pPr marL="800100" lvl="1" indent="-342900" algn="l" rtl="0">
              <a:lnSpc>
                <a:spcPct val="90000"/>
              </a:lnSpc>
              <a:spcBef>
                <a:spcPts val="500"/>
              </a:spcBef>
              <a:spcAft>
                <a:spcPts val="0"/>
              </a:spcAft>
              <a:buClr>
                <a:schemeClr val="dk1"/>
              </a:buClr>
              <a:buSzPts val="2400"/>
              <a:buChar char="•"/>
            </a:pPr>
            <a:r>
              <a:rPr lang="en-US" sz="2800"/>
              <a:t>Gases (e.g., N</a:t>
            </a:r>
            <a:r>
              <a:rPr lang="en-US" sz="2800" baseline="-25000"/>
              <a:t>2</a:t>
            </a:r>
            <a:r>
              <a:rPr lang="en-US" sz="2800"/>
              <a:t>, O</a:t>
            </a:r>
            <a:r>
              <a:rPr lang="en-US" sz="2800" baseline="-25000"/>
              <a:t>2</a:t>
            </a:r>
            <a:r>
              <a:rPr lang="en-US" sz="2800"/>
              <a:t>, CO</a:t>
            </a:r>
            <a:r>
              <a:rPr lang="en-US" sz="2800" baseline="-25000"/>
              <a:t>2</a:t>
            </a:r>
            <a:r>
              <a:rPr lang="en-US" sz="2800"/>
              <a:t>) </a:t>
            </a:r>
            <a:endParaRPr sz="2800"/>
          </a:p>
          <a:p>
            <a:pPr marL="0" lvl="0" indent="0" algn="l" rtl="0">
              <a:lnSpc>
                <a:spcPct val="90000"/>
              </a:lnSpc>
              <a:spcBef>
                <a:spcPts val="1000"/>
              </a:spcBef>
              <a:spcAft>
                <a:spcPts val="0"/>
              </a:spcAft>
              <a:buClr>
                <a:schemeClr val="dk1"/>
              </a:buClr>
              <a:buSzPts val="2800"/>
              <a:buNone/>
            </a:pPr>
            <a:endParaRPr/>
          </a:p>
        </p:txBody>
      </p:sp>
      <p:pic>
        <p:nvPicPr>
          <p:cNvPr id="284" name="Google Shape;284;g21188a67fb5_0_68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122695" y="1498183"/>
            <a:ext cx="4658700" cy="4729500"/>
          </a:xfrm>
          <a:prstGeom prst="rect">
            <a:avLst/>
          </a:prstGeom>
          <a:noFill/>
          <a:ln>
            <a:noFill/>
          </a:ln>
        </p:spPr>
      </p:pic>
      <p:sp>
        <p:nvSpPr>
          <p:cNvPr id="285" name="Google Shape;285;g21188a67fb5_0_686"/>
          <p:cNvSpPr txBox="1">
            <a:spLocks noGrp="1"/>
          </p:cNvSpPr>
          <p:nvPr>
            <p:ph type="dt" idx="10"/>
          </p:nvPr>
        </p:nvSpPr>
        <p:spPr>
          <a:xfrm>
            <a:off x="1818524" y="6420172"/>
            <a:ext cx="6086700" cy="306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Soil Science Society of America   www.soils.org | www.soils4teachers.org</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g21188a67fb5_0_760"/>
          <p:cNvSpPr txBox="1">
            <a:spLocks noGrp="1"/>
          </p:cNvSpPr>
          <p:nvPr>
            <p:ph type="title"/>
          </p:nvPr>
        </p:nvSpPr>
        <p:spPr>
          <a:xfrm>
            <a:off x="1899995" y="592021"/>
            <a:ext cx="9535200" cy="7457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4400"/>
              <a:buNone/>
            </a:pPr>
            <a:r>
              <a:rPr lang="en-US" b="1">
                <a:solidFill>
                  <a:srgbClr val="1E4E79"/>
                </a:solidFill>
              </a:rPr>
              <a:t>Soil Particles</a:t>
            </a:r>
            <a:endParaRPr/>
          </a:p>
        </p:txBody>
      </p:sp>
      <p:sp>
        <p:nvSpPr>
          <p:cNvPr id="292" name="Google Shape;292;g21188a67fb5_0_760"/>
          <p:cNvSpPr txBox="1"/>
          <p:nvPr/>
        </p:nvSpPr>
        <p:spPr>
          <a:xfrm>
            <a:off x="1981342" y="4764694"/>
            <a:ext cx="2796900" cy="253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0" i="0" u="none" strike="noStrike" cap="none">
                <a:solidFill>
                  <a:srgbClr val="000000"/>
                </a:solidFill>
                <a:latin typeface="Arial"/>
                <a:ea typeface="Arial"/>
                <a:cs typeface="Arial"/>
                <a:sym typeface="Arial"/>
              </a:rPr>
              <a:t>Source: Saleh et al., 2015.</a:t>
            </a:r>
            <a:endParaRPr sz="1400" b="0" i="0" u="none" strike="noStrike" cap="none">
              <a:solidFill>
                <a:srgbClr val="000000"/>
              </a:solidFill>
              <a:latin typeface="Arial"/>
              <a:ea typeface="Arial"/>
              <a:cs typeface="Arial"/>
              <a:sym typeface="Arial"/>
            </a:endParaRPr>
          </a:p>
        </p:txBody>
      </p:sp>
      <p:sp>
        <p:nvSpPr>
          <p:cNvPr id="293" name="Google Shape;293;g21188a67fb5_0_760"/>
          <p:cNvSpPr txBox="1"/>
          <p:nvPr/>
        </p:nvSpPr>
        <p:spPr>
          <a:xfrm>
            <a:off x="5279136" y="5292182"/>
            <a:ext cx="2165100" cy="253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0" i="0" u="none" strike="noStrike" cap="none">
                <a:solidFill>
                  <a:srgbClr val="000000"/>
                </a:solidFill>
                <a:latin typeface="Arial"/>
                <a:ea typeface="Arial"/>
                <a:cs typeface="Arial"/>
                <a:sym typeface="Arial"/>
              </a:rPr>
              <a:t>Source: Jozefaciuk et al., 2021.</a:t>
            </a:r>
            <a:endParaRPr sz="1400" b="0" i="0" u="none" strike="noStrike" cap="none">
              <a:solidFill>
                <a:srgbClr val="000000"/>
              </a:solidFill>
              <a:latin typeface="Arial"/>
              <a:ea typeface="Arial"/>
              <a:cs typeface="Arial"/>
              <a:sym typeface="Arial"/>
            </a:endParaRPr>
          </a:p>
        </p:txBody>
      </p:sp>
      <p:sp>
        <p:nvSpPr>
          <p:cNvPr id="294" name="Google Shape;294;g21188a67fb5_0_760"/>
          <p:cNvSpPr txBox="1"/>
          <p:nvPr/>
        </p:nvSpPr>
        <p:spPr>
          <a:xfrm>
            <a:off x="8165932" y="5282159"/>
            <a:ext cx="3406500" cy="415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0" i="0" u="none" strike="noStrike" cap="none">
                <a:solidFill>
                  <a:schemeClr val="dk1"/>
                </a:solidFill>
                <a:latin typeface="Calibri"/>
                <a:ea typeface="Calibri"/>
                <a:cs typeface="Calibri"/>
                <a:sym typeface="Calibri"/>
              </a:rPr>
              <a:t>Source: Clay Archive of Mineralogical Society of Great Britain &amp; Ireland and the Clay Minerals Society.</a:t>
            </a:r>
            <a:endParaRPr sz="1400" b="0" i="0" u="none" strike="noStrike" cap="none">
              <a:solidFill>
                <a:srgbClr val="000000"/>
              </a:solidFill>
              <a:latin typeface="Arial"/>
              <a:ea typeface="Arial"/>
              <a:cs typeface="Arial"/>
              <a:sym typeface="Arial"/>
            </a:endParaRPr>
          </a:p>
        </p:txBody>
      </p:sp>
      <p:sp>
        <p:nvSpPr>
          <p:cNvPr id="295" name="Google Shape;295;g21188a67fb5_0_760"/>
          <p:cNvSpPr txBox="1"/>
          <p:nvPr/>
        </p:nvSpPr>
        <p:spPr>
          <a:xfrm>
            <a:off x="2140492" y="2649820"/>
            <a:ext cx="2478600" cy="116951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Arial"/>
                <a:ea typeface="Arial"/>
                <a:cs typeface="Arial"/>
                <a:sym typeface="Arial"/>
              </a:rPr>
              <a:t>Sand</a:t>
            </a:r>
            <a:endParaRPr/>
          </a:p>
          <a:p>
            <a:pPr marL="0" marR="0" lvl="0" indent="0" algn="ctr" rtl="0">
              <a:lnSpc>
                <a:spcPct val="100000"/>
              </a:lnSpc>
              <a:spcBef>
                <a:spcPts val="0"/>
              </a:spcBef>
              <a:spcAft>
                <a:spcPts val="0"/>
              </a:spcAft>
              <a:buClr>
                <a:srgbClr val="000000"/>
              </a:buClr>
              <a:buSzPts val="28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Arial"/>
                <a:ea typeface="Arial"/>
                <a:cs typeface="Arial"/>
                <a:sym typeface="Arial"/>
              </a:rPr>
              <a:t>0.05-2.0 mm</a:t>
            </a:r>
            <a:endParaRPr sz="1400" b="0" i="0" u="none" strike="noStrike" cap="none">
              <a:solidFill>
                <a:srgbClr val="000000"/>
              </a:solidFill>
              <a:latin typeface="Arial"/>
              <a:ea typeface="Arial"/>
              <a:cs typeface="Arial"/>
              <a:sym typeface="Arial"/>
            </a:endParaRPr>
          </a:p>
        </p:txBody>
      </p:sp>
      <p:sp>
        <p:nvSpPr>
          <p:cNvPr id="296" name="Google Shape;296;g21188a67fb5_0_760"/>
          <p:cNvSpPr txBox="1"/>
          <p:nvPr/>
        </p:nvSpPr>
        <p:spPr>
          <a:xfrm>
            <a:off x="4986073" y="2647298"/>
            <a:ext cx="2606700" cy="116951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Arial"/>
                <a:ea typeface="Arial"/>
                <a:cs typeface="Arial"/>
                <a:sym typeface="Arial"/>
              </a:rPr>
              <a:t>Silt</a:t>
            </a:r>
            <a:endParaRPr/>
          </a:p>
          <a:p>
            <a:pPr marL="0" marR="0" lvl="0" indent="0" algn="ctr" rtl="0">
              <a:lnSpc>
                <a:spcPct val="100000"/>
              </a:lnSpc>
              <a:spcBef>
                <a:spcPts val="0"/>
              </a:spcBef>
              <a:spcAft>
                <a:spcPts val="0"/>
              </a:spcAft>
              <a:buClr>
                <a:srgbClr val="000000"/>
              </a:buClr>
              <a:buSzPts val="28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Arial"/>
                <a:ea typeface="Arial"/>
                <a:cs typeface="Arial"/>
                <a:sym typeface="Arial"/>
              </a:rPr>
              <a:t>0.002-0.05 mm</a:t>
            </a:r>
            <a:endParaRPr sz="1400" b="0" i="0" u="none" strike="noStrike" cap="none">
              <a:solidFill>
                <a:srgbClr val="000000"/>
              </a:solidFill>
              <a:latin typeface="Arial"/>
              <a:ea typeface="Arial"/>
              <a:cs typeface="Arial"/>
              <a:sym typeface="Arial"/>
            </a:endParaRPr>
          </a:p>
        </p:txBody>
      </p:sp>
      <p:sp>
        <p:nvSpPr>
          <p:cNvPr id="297" name="Google Shape;297;g21188a67fb5_0_760"/>
          <p:cNvSpPr txBox="1"/>
          <p:nvPr/>
        </p:nvSpPr>
        <p:spPr>
          <a:xfrm>
            <a:off x="8448987" y="2596030"/>
            <a:ext cx="2096700" cy="116951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Arial"/>
                <a:ea typeface="Arial"/>
                <a:cs typeface="Arial"/>
                <a:sym typeface="Arial"/>
              </a:rPr>
              <a:t>Clay</a:t>
            </a:r>
            <a:endParaRPr/>
          </a:p>
          <a:p>
            <a:pPr marL="0" marR="0" lvl="0" indent="0" algn="ctr" rtl="0">
              <a:lnSpc>
                <a:spcPct val="100000"/>
              </a:lnSpc>
              <a:spcBef>
                <a:spcPts val="0"/>
              </a:spcBef>
              <a:spcAft>
                <a:spcPts val="0"/>
              </a:spcAft>
              <a:buClr>
                <a:srgbClr val="000000"/>
              </a:buClr>
              <a:buSzPts val="28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Arial"/>
                <a:ea typeface="Arial"/>
                <a:cs typeface="Arial"/>
                <a:sym typeface="Arial"/>
              </a:rPr>
              <a:t>&lt;0.002 mm</a:t>
            </a:r>
            <a:endParaRPr sz="1400" b="0" i="0" u="none" strike="noStrike" cap="none">
              <a:solidFill>
                <a:srgbClr val="000000"/>
              </a:solidFill>
              <a:latin typeface="Arial"/>
              <a:ea typeface="Arial"/>
              <a:cs typeface="Arial"/>
              <a:sym typeface="Arial"/>
            </a:endParaRPr>
          </a:p>
        </p:txBody>
      </p:sp>
      <p:sp>
        <p:nvSpPr>
          <p:cNvPr id="298" name="Google Shape;298;g21188a67fb5_0_760"/>
          <p:cNvSpPr txBox="1">
            <a:spLocks noGrp="1"/>
          </p:cNvSpPr>
          <p:nvPr>
            <p:ph type="dt" idx="10"/>
          </p:nvPr>
        </p:nvSpPr>
        <p:spPr>
          <a:xfrm>
            <a:off x="1818524" y="6420172"/>
            <a:ext cx="6086700" cy="306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Soil Science Society of America   www.soils.org | www.soils4teachers.org</a:t>
            </a:r>
            <a:endParaRPr/>
          </a:p>
        </p:txBody>
      </p:sp>
      <p:pic>
        <p:nvPicPr>
          <p:cNvPr id="299" name="Google Shape;299;g21188a67fb5_0_76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899995" y="3986544"/>
            <a:ext cx="2959594" cy="1873249"/>
          </a:xfrm>
          <a:prstGeom prst="rect">
            <a:avLst/>
          </a:prstGeom>
          <a:noFill/>
          <a:ln>
            <a:noFill/>
          </a:ln>
        </p:spPr>
      </p:pic>
      <p:pic>
        <p:nvPicPr>
          <p:cNvPr id="300" name="Google Shape;300;g21188a67fb5_0_760" descr="Materials 14 04688 g00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134610" y="3962188"/>
            <a:ext cx="2309626" cy="2356220"/>
          </a:xfrm>
          <a:prstGeom prst="rect">
            <a:avLst/>
          </a:prstGeom>
          <a:noFill/>
          <a:ln>
            <a:noFill/>
          </a:ln>
        </p:spPr>
      </p:pic>
      <p:pic>
        <p:nvPicPr>
          <p:cNvPr id="301" name="Google Shape;301;g21188a67fb5_0_760" descr="Clay Mineralogy · Dr. Krakow Rohstoffconsult"/>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026453" y="3962188"/>
            <a:ext cx="3685458" cy="2457984"/>
          </a:xfrm>
          <a:prstGeom prst="rect">
            <a:avLst/>
          </a:prstGeom>
          <a:noFill/>
          <a:ln>
            <a:noFill/>
          </a:ln>
        </p:spPr>
      </p:pic>
      <p:sp>
        <p:nvSpPr>
          <p:cNvPr id="302" name="Google Shape;302;g21188a67fb5_0_760"/>
          <p:cNvSpPr txBox="1"/>
          <p:nvPr/>
        </p:nvSpPr>
        <p:spPr>
          <a:xfrm>
            <a:off x="1818524" y="1439572"/>
            <a:ext cx="9893387" cy="867890"/>
          </a:xfrm>
          <a:prstGeom prst="rect">
            <a:avLst/>
          </a:prstGeom>
          <a:noFill/>
          <a:ln>
            <a:noFill/>
          </a:ln>
        </p:spPr>
        <p:txBody>
          <a:bodyPr spcFirstLastPara="1" wrap="square" lIns="91425" tIns="45700" rIns="91425" bIns="45700" anchor="t" anchorCtr="0">
            <a:spAutoFit/>
          </a:bodyPr>
          <a:lstStyle/>
          <a:p>
            <a:pPr marL="457200" marR="0" lvl="0" indent="-457200" algn="l" rtl="0">
              <a:lnSpc>
                <a:spcPct val="90000"/>
              </a:lnSpc>
              <a:spcBef>
                <a:spcPts val="0"/>
              </a:spcBef>
              <a:spcAft>
                <a:spcPts val="0"/>
              </a:spcAft>
              <a:buClr>
                <a:schemeClr val="dk1"/>
              </a:buClr>
              <a:buSzPts val="1800"/>
              <a:buFont typeface="Arial"/>
              <a:buChar char="•"/>
            </a:pPr>
            <a:r>
              <a:rPr lang="en-US" sz="2800" b="0" i="0" u="none" strike="noStrike" cap="none">
                <a:solidFill>
                  <a:srgbClr val="000000"/>
                </a:solidFill>
                <a:latin typeface="Arial"/>
                <a:ea typeface="Arial"/>
                <a:cs typeface="Arial"/>
                <a:sym typeface="Arial"/>
              </a:rPr>
              <a:t>Every soil can be separated into 3 physical sizes based on the diameter of the particles.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4"/>
          <p:cNvSpPr txBox="1">
            <a:spLocks noGrp="1"/>
          </p:cNvSpPr>
          <p:nvPr>
            <p:ph type="title"/>
          </p:nvPr>
        </p:nvSpPr>
        <p:spPr>
          <a:xfrm>
            <a:off x="1818524" y="385566"/>
            <a:ext cx="9535200" cy="84166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4400"/>
              <a:buNone/>
            </a:pPr>
            <a:r>
              <a:rPr lang="en-US" b="1">
                <a:solidFill>
                  <a:srgbClr val="1E4E79"/>
                </a:solidFill>
              </a:rPr>
              <a:t>Soil Particles: Relative Size Side-by-Side</a:t>
            </a:r>
            <a:endParaRPr/>
          </a:p>
        </p:txBody>
      </p:sp>
      <p:sp>
        <p:nvSpPr>
          <p:cNvPr id="309" name="Google Shape;309;p4"/>
          <p:cNvSpPr txBox="1">
            <a:spLocks noGrp="1"/>
          </p:cNvSpPr>
          <p:nvPr>
            <p:ph type="dt" idx="10"/>
          </p:nvPr>
        </p:nvSpPr>
        <p:spPr>
          <a:xfrm>
            <a:off x="1818524" y="6420172"/>
            <a:ext cx="6086700" cy="306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Soil Science Society of America   www.soils.org | www.soils4teachers.org</a:t>
            </a:r>
            <a:endParaRPr/>
          </a:p>
        </p:txBody>
      </p:sp>
      <p:sp>
        <p:nvSpPr>
          <p:cNvPr id="310" name="Google Shape;310;p4"/>
          <p:cNvSpPr txBox="1"/>
          <p:nvPr/>
        </p:nvSpPr>
        <p:spPr>
          <a:xfrm>
            <a:off x="1818524" y="959396"/>
            <a:ext cx="9535200" cy="1992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endParaRPr sz="1600" b="0" i="0" u="none" strike="noStrike" cap="none">
              <a:solidFill>
                <a:srgbClr val="000000"/>
              </a:solidFill>
              <a:latin typeface="Arial"/>
              <a:ea typeface="Arial"/>
              <a:cs typeface="Arial"/>
              <a:sym typeface="Arial"/>
            </a:endParaRPr>
          </a:p>
          <a:p>
            <a:pPr marL="171450" marR="0" lvl="0" indent="-171450" algn="l" rtl="0">
              <a:lnSpc>
                <a:spcPct val="90000"/>
              </a:lnSpc>
              <a:spcBef>
                <a:spcPts val="0"/>
              </a:spcBef>
              <a:spcAft>
                <a:spcPts val="0"/>
              </a:spcAft>
              <a:buClr>
                <a:schemeClr val="dk1"/>
              </a:buClr>
              <a:buSzPts val="1800"/>
              <a:buFont typeface="Times New Roman"/>
              <a:buChar char="•"/>
            </a:pPr>
            <a:r>
              <a:rPr lang="en-US" sz="2800" b="0" i="0" u="none" strike="noStrike" cap="none">
                <a:solidFill>
                  <a:srgbClr val="000000"/>
                </a:solidFill>
                <a:latin typeface="Arial"/>
                <a:ea typeface="Arial"/>
                <a:cs typeface="Arial"/>
                <a:sym typeface="Arial"/>
              </a:rPr>
              <a:t>Every soil can be separated into 3 physical sizes based on the diameter of the particles.</a:t>
            </a:r>
            <a:endParaRPr/>
          </a:p>
          <a:p>
            <a:pPr marL="0" marR="0" lvl="0" indent="0" algn="l" rtl="0">
              <a:lnSpc>
                <a:spcPct val="90000"/>
              </a:lnSpc>
              <a:spcBef>
                <a:spcPts val="0"/>
              </a:spcBef>
              <a:spcAft>
                <a:spcPts val="0"/>
              </a:spcAft>
              <a:buNone/>
            </a:pPr>
            <a:endParaRPr sz="2800" b="0" i="0" u="none" strike="noStrike" cap="none">
              <a:solidFill>
                <a:srgbClr val="000000"/>
              </a:solidFill>
              <a:latin typeface="Arial"/>
              <a:ea typeface="Arial"/>
              <a:cs typeface="Arial"/>
              <a:sym typeface="Arial"/>
            </a:endParaRPr>
          </a:p>
          <a:p>
            <a:pPr marL="171450" marR="0" lvl="0" indent="-171450" algn="l" rtl="0">
              <a:lnSpc>
                <a:spcPct val="90000"/>
              </a:lnSpc>
              <a:spcBef>
                <a:spcPts val="750"/>
              </a:spcBef>
              <a:spcAft>
                <a:spcPts val="0"/>
              </a:spcAft>
              <a:buClr>
                <a:schemeClr val="dk1"/>
              </a:buClr>
              <a:buSzPts val="1800"/>
              <a:buFont typeface="Times New Roman"/>
              <a:buChar char="•"/>
            </a:pPr>
            <a:r>
              <a:rPr lang="en-US" sz="2800" b="0" i="0" u="none" strike="noStrike" cap="none">
                <a:solidFill>
                  <a:srgbClr val="000000"/>
                </a:solidFill>
                <a:latin typeface="Arial"/>
                <a:ea typeface="Arial"/>
                <a:cs typeface="Arial"/>
                <a:sym typeface="Arial"/>
              </a:rPr>
              <a:t>Sand + Silt + Clay = Soil Texture</a:t>
            </a:r>
            <a:endParaRPr/>
          </a:p>
        </p:txBody>
      </p:sp>
      <p:pic>
        <p:nvPicPr>
          <p:cNvPr id="311" name="Google Shape;311;p4"/>
          <p:cNvPicPr preferRelativeResize="0"/>
          <p:nvPr/>
        </p:nvPicPr>
        <p:blipFill rotWithShape="1">
          <a:blip r:embed="rId3">
            <a:alphaModFix/>
          </a:blip>
          <a:srcRect/>
          <a:stretch/>
        </p:blipFill>
        <p:spPr>
          <a:xfrm>
            <a:off x="2762420" y="2994605"/>
            <a:ext cx="3473870" cy="3578567"/>
          </a:xfrm>
          <a:prstGeom prst="rect">
            <a:avLst/>
          </a:prstGeom>
          <a:noFill/>
          <a:ln>
            <a:noFill/>
          </a:ln>
        </p:spPr>
      </p:pic>
      <p:grpSp>
        <p:nvGrpSpPr>
          <p:cNvPr id="312" name="Google Shape;312;p4"/>
          <p:cNvGrpSpPr/>
          <p:nvPr/>
        </p:nvGrpSpPr>
        <p:grpSpPr>
          <a:xfrm>
            <a:off x="6978178" y="2966584"/>
            <a:ext cx="3129239" cy="3248525"/>
            <a:chOff x="5015200" y="2731325"/>
            <a:chExt cx="2412175" cy="2412175"/>
          </a:xfrm>
        </p:grpSpPr>
        <p:pic>
          <p:nvPicPr>
            <p:cNvPr id="313" name="Google Shape;313;p4"/>
            <p:cNvPicPr preferRelativeResize="0"/>
            <p:nvPr/>
          </p:nvPicPr>
          <p:blipFill rotWithShape="1">
            <a:blip r:embed="rId4">
              <a:alphaModFix/>
            </a:blip>
            <a:srcRect/>
            <a:stretch/>
          </p:blipFill>
          <p:spPr>
            <a:xfrm>
              <a:off x="5015200" y="2731325"/>
              <a:ext cx="2412175" cy="2412175"/>
            </a:xfrm>
            <a:prstGeom prst="rect">
              <a:avLst/>
            </a:prstGeom>
            <a:noFill/>
            <a:ln>
              <a:noFill/>
            </a:ln>
          </p:spPr>
        </p:pic>
        <p:pic>
          <p:nvPicPr>
            <p:cNvPr id="314" name="Google Shape;314;p4"/>
            <p:cNvPicPr preferRelativeResize="0"/>
            <p:nvPr/>
          </p:nvPicPr>
          <p:blipFill rotWithShape="1">
            <a:blip r:embed="rId5">
              <a:alphaModFix/>
            </a:blip>
            <a:srcRect/>
            <a:stretch/>
          </p:blipFill>
          <p:spPr>
            <a:xfrm>
              <a:off x="6066224" y="3228923"/>
              <a:ext cx="617722" cy="494177"/>
            </a:xfrm>
            <a:prstGeom prst="rect">
              <a:avLst/>
            </a:prstGeom>
            <a:noFill/>
            <a:ln>
              <a:noFill/>
            </a:ln>
          </p:spPr>
        </p:pic>
      </p:grpSp>
      <p:sp>
        <p:nvSpPr>
          <p:cNvPr id="315" name="Google Shape;315;p4"/>
          <p:cNvSpPr/>
          <p:nvPr/>
        </p:nvSpPr>
        <p:spPr>
          <a:xfrm flipH="1">
            <a:off x="7664116" y="5028469"/>
            <a:ext cx="67997" cy="72920"/>
          </a:xfrm>
          <a:prstGeom prst="ellipse">
            <a:avLst/>
          </a:prstGeom>
          <a:solidFill>
            <a:srgbClr val="FFFF00"/>
          </a:solidFill>
          <a:ln w="254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5"/>
          <p:cNvSpPr txBox="1">
            <a:spLocks noGrp="1"/>
          </p:cNvSpPr>
          <p:nvPr>
            <p:ph type="title"/>
          </p:nvPr>
        </p:nvSpPr>
        <p:spPr>
          <a:xfrm>
            <a:off x="1818524" y="385566"/>
            <a:ext cx="9535200" cy="84166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4400"/>
              <a:buNone/>
            </a:pPr>
            <a:r>
              <a:rPr lang="en-US" b="1">
                <a:solidFill>
                  <a:srgbClr val="1E4E79"/>
                </a:solidFill>
              </a:rPr>
              <a:t>Soil Texture Laboratory Analysis</a:t>
            </a:r>
            <a:endParaRPr/>
          </a:p>
        </p:txBody>
      </p:sp>
      <p:sp>
        <p:nvSpPr>
          <p:cNvPr id="322" name="Google Shape;322;p5"/>
          <p:cNvSpPr txBox="1">
            <a:spLocks noGrp="1"/>
          </p:cNvSpPr>
          <p:nvPr>
            <p:ph type="dt" idx="10"/>
          </p:nvPr>
        </p:nvSpPr>
        <p:spPr>
          <a:xfrm>
            <a:off x="1818524" y="6420172"/>
            <a:ext cx="6086700" cy="306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Soil Science Society of America   www.soils.org | www.soils4teachers.org</a:t>
            </a:r>
            <a:endParaRPr/>
          </a:p>
        </p:txBody>
      </p:sp>
      <p:sp>
        <p:nvSpPr>
          <p:cNvPr id="323" name="Google Shape;323;p5"/>
          <p:cNvSpPr txBox="1"/>
          <p:nvPr/>
        </p:nvSpPr>
        <p:spPr>
          <a:xfrm>
            <a:off x="1818524" y="959396"/>
            <a:ext cx="9535200" cy="15019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endParaRPr sz="1600" b="0" i="0" u="none" strike="noStrike" cap="none">
              <a:solidFill>
                <a:srgbClr val="000000"/>
              </a:solidFill>
              <a:latin typeface="Arial"/>
              <a:ea typeface="Arial"/>
              <a:cs typeface="Arial"/>
              <a:sym typeface="Arial"/>
            </a:endParaRPr>
          </a:p>
          <a:p>
            <a:pPr marL="171450" marR="0" lvl="0" indent="-171450" algn="l" rtl="0">
              <a:lnSpc>
                <a:spcPct val="90000"/>
              </a:lnSpc>
              <a:spcBef>
                <a:spcPts val="0"/>
              </a:spcBef>
              <a:spcAft>
                <a:spcPts val="0"/>
              </a:spcAft>
              <a:buClr>
                <a:schemeClr val="dk1"/>
              </a:buClr>
              <a:buSzPts val="1800"/>
              <a:buFont typeface="Times New Roman"/>
              <a:buChar char="•"/>
            </a:pPr>
            <a:r>
              <a:rPr lang="en-US" sz="2800" b="0" i="0" u="none" strike="noStrike" cap="none">
                <a:solidFill>
                  <a:srgbClr val="000000"/>
                </a:solidFill>
                <a:latin typeface="Arial"/>
                <a:ea typeface="Arial"/>
                <a:cs typeface="Arial"/>
                <a:sym typeface="Arial"/>
              </a:rPr>
              <a:t>Every soil can be separated into 3 physical sizes based on the diameter of the particles.</a:t>
            </a:r>
            <a:endParaRPr/>
          </a:p>
          <a:p>
            <a:pPr marL="0" marR="0" lvl="0" indent="0" algn="l" rtl="0">
              <a:lnSpc>
                <a:spcPct val="90000"/>
              </a:lnSpc>
              <a:spcBef>
                <a:spcPts val="0"/>
              </a:spcBef>
              <a:spcAft>
                <a:spcPts val="0"/>
              </a:spcAft>
              <a:buNone/>
            </a:pPr>
            <a:endParaRPr sz="2800" b="0" i="0" u="none" strike="noStrike" cap="none">
              <a:solidFill>
                <a:srgbClr val="000000"/>
              </a:solidFill>
              <a:latin typeface="Arial"/>
              <a:ea typeface="Arial"/>
              <a:cs typeface="Arial"/>
              <a:sym typeface="Arial"/>
            </a:endParaRPr>
          </a:p>
        </p:txBody>
      </p:sp>
      <p:pic>
        <p:nvPicPr>
          <p:cNvPr id="324" name="Google Shape;324;p5"/>
          <p:cNvPicPr preferRelativeResize="0"/>
          <p:nvPr/>
        </p:nvPicPr>
        <p:blipFill rotWithShape="1">
          <a:blip r:embed="rId3">
            <a:alphaModFix/>
          </a:blip>
          <a:srcRect/>
          <a:stretch/>
        </p:blipFill>
        <p:spPr>
          <a:xfrm>
            <a:off x="1818524" y="2243076"/>
            <a:ext cx="9866406" cy="406147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g21188a67fb5_0_806"/>
          <p:cNvSpPr txBox="1">
            <a:spLocks noGrp="1"/>
          </p:cNvSpPr>
          <p:nvPr>
            <p:ph type="body" idx="1"/>
          </p:nvPr>
        </p:nvSpPr>
        <p:spPr>
          <a:xfrm>
            <a:off x="7911548" y="277289"/>
            <a:ext cx="3733800" cy="64032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1000"/>
              </a:spcBef>
              <a:spcAft>
                <a:spcPts val="0"/>
              </a:spcAft>
              <a:buSzPts val="2800"/>
              <a:buNone/>
            </a:pPr>
            <a:r>
              <a:rPr lang="en-US"/>
              <a:t>Determine the soil texture.</a:t>
            </a:r>
            <a:endParaRPr/>
          </a:p>
          <a:p>
            <a:pPr marL="0" lvl="0" indent="0" algn="l" rtl="0">
              <a:lnSpc>
                <a:spcPct val="90000"/>
              </a:lnSpc>
              <a:spcBef>
                <a:spcPts val="1000"/>
              </a:spcBef>
              <a:spcAft>
                <a:spcPts val="0"/>
              </a:spcAft>
              <a:buSzPts val="2800"/>
              <a:buNone/>
            </a:pPr>
            <a:r>
              <a:rPr lang="en-US"/>
              <a:t>Separates:</a:t>
            </a:r>
            <a:endParaRPr/>
          </a:p>
          <a:p>
            <a:pPr marL="457200" lvl="0" indent="-406400" algn="l" rtl="0">
              <a:lnSpc>
                <a:spcPct val="90000"/>
              </a:lnSpc>
              <a:spcBef>
                <a:spcPts val="1000"/>
              </a:spcBef>
              <a:spcAft>
                <a:spcPts val="0"/>
              </a:spcAft>
              <a:buSzPts val="2800"/>
              <a:buChar char="•"/>
            </a:pPr>
            <a:r>
              <a:rPr lang="en-US">
                <a:solidFill>
                  <a:srgbClr val="FF0000"/>
                </a:solidFill>
              </a:rPr>
              <a:t>Sand, 37%</a:t>
            </a:r>
            <a:endParaRPr/>
          </a:p>
          <a:p>
            <a:pPr marL="457200" lvl="0" indent="-406400" algn="l" rtl="0">
              <a:lnSpc>
                <a:spcPct val="90000"/>
              </a:lnSpc>
              <a:spcBef>
                <a:spcPts val="1000"/>
              </a:spcBef>
              <a:spcAft>
                <a:spcPts val="0"/>
              </a:spcAft>
              <a:buSzPts val="2800"/>
              <a:buChar char="•"/>
            </a:pPr>
            <a:r>
              <a:rPr lang="en-US">
                <a:solidFill>
                  <a:srgbClr val="0070C0"/>
                </a:solidFill>
              </a:rPr>
              <a:t>Clay, 23% </a:t>
            </a:r>
            <a:endParaRPr/>
          </a:p>
          <a:p>
            <a:pPr marL="457200" lvl="0" indent="-406400" algn="l" rtl="0">
              <a:lnSpc>
                <a:spcPct val="90000"/>
              </a:lnSpc>
              <a:spcBef>
                <a:spcPts val="1000"/>
              </a:spcBef>
              <a:spcAft>
                <a:spcPts val="0"/>
              </a:spcAft>
              <a:buSzPts val="2800"/>
              <a:buChar char="•"/>
            </a:pPr>
            <a:r>
              <a:rPr lang="en-US">
                <a:solidFill>
                  <a:srgbClr val="C55A11"/>
                </a:solidFill>
              </a:rPr>
              <a:t>Silt, 40%</a:t>
            </a:r>
            <a:endParaRPr/>
          </a:p>
          <a:p>
            <a:pPr marL="0" lvl="0" indent="0" algn="l" rtl="0">
              <a:lnSpc>
                <a:spcPct val="90000"/>
              </a:lnSpc>
              <a:spcBef>
                <a:spcPts val="1000"/>
              </a:spcBef>
              <a:spcAft>
                <a:spcPts val="0"/>
              </a:spcAft>
              <a:buSzPts val="2800"/>
              <a:buNone/>
            </a:pPr>
            <a:endParaRPr/>
          </a:p>
          <a:p>
            <a:pPr marL="0" lvl="0" indent="0" algn="l" rtl="0">
              <a:lnSpc>
                <a:spcPct val="90000"/>
              </a:lnSpc>
              <a:spcBef>
                <a:spcPts val="1000"/>
              </a:spcBef>
              <a:spcAft>
                <a:spcPts val="0"/>
              </a:spcAft>
              <a:buSzPts val="2800"/>
              <a:buNone/>
            </a:pPr>
            <a:r>
              <a:rPr lang="en-US"/>
              <a:t>Draw lines parallel </a:t>
            </a:r>
            <a:endParaRPr/>
          </a:p>
          <a:p>
            <a:pPr marL="0" lvl="0" indent="0" algn="l" rtl="0">
              <a:lnSpc>
                <a:spcPct val="90000"/>
              </a:lnSpc>
              <a:spcBef>
                <a:spcPts val="1000"/>
              </a:spcBef>
              <a:spcAft>
                <a:spcPts val="0"/>
              </a:spcAft>
              <a:buSzPts val="2800"/>
              <a:buNone/>
            </a:pPr>
            <a:r>
              <a:rPr lang="en-US"/>
              <a:t>to 0% line.</a:t>
            </a:r>
            <a:endParaRPr/>
          </a:p>
          <a:p>
            <a:pPr marL="0" lvl="0" indent="0" algn="l" rtl="0">
              <a:lnSpc>
                <a:spcPct val="90000"/>
              </a:lnSpc>
              <a:spcBef>
                <a:spcPts val="1000"/>
              </a:spcBef>
              <a:spcAft>
                <a:spcPts val="0"/>
              </a:spcAft>
              <a:buSzPts val="2800"/>
              <a:buNone/>
            </a:pPr>
            <a:r>
              <a:rPr lang="en-US"/>
              <a:t>	 0% sand</a:t>
            </a:r>
            <a:endParaRPr/>
          </a:p>
          <a:p>
            <a:pPr marL="0" lvl="0" indent="0" algn="l" rtl="0">
              <a:lnSpc>
                <a:spcPct val="90000"/>
              </a:lnSpc>
              <a:spcBef>
                <a:spcPts val="1000"/>
              </a:spcBef>
              <a:spcAft>
                <a:spcPts val="0"/>
              </a:spcAft>
              <a:buSzPts val="2800"/>
              <a:buNone/>
            </a:pPr>
            <a:endParaRPr/>
          </a:p>
          <a:p>
            <a:pPr marL="0" lvl="0" indent="0" algn="l" rtl="0">
              <a:lnSpc>
                <a:spcPct val="90000"/>
              </a:lnSpc>
              <a:spcBef>
                <a:spcPts val="1000"/>
              </a:spcBef>
              <a:spcAft>
                <a:spcPts val="0"/>
              </a:spcAft>
              <a:buSzPts val="2800"/>
              <a:buNone/>
            </a:pPr>
            <a:r>
              <a:rPr lang="en-US"/>
              <a:t>Texture class?</a:t>
            </a:r>
            <a:endParaRPr/>
          </a:p>
          <a:p>
            <a:pPr marL="457200" lvl="0" indent="-406400" algn="l" rtl="0">
              <a:lnSpc>
                <a:spcPct val="90000"/>
              </a:lnSpc>
              <a:spcBef>
                <a:spcPts val="1000"/>
              </a:spcBef>
              <a:spcAft>
                <a:spcPts val="0"/>
              </a:spcAft>
              <a:buSzPts val="2800"/>
              <a:buChar char="•"/>
            </a:pPr>
            <a:r>
              <a:rPr lang="en-US" sz="3600">
                <a:solidFill>
                  <a:srgbClr val="00B050"/>
                </a:solidFill>
              </a:rPr>
              <a:t>Loam</a:t>
            </a:r>
            <a:endParaRPr/>
          </a:p>
          <a:p>
            <a:pPr marL="0" lvl="0" indent="0" algn="l" rtl="0">
              <a:lnSpc>
                <a:spcPct val="90000"/>
              </a:lnSpc>
              <a:spcBef>
                <a:spcPts val="1000"/>
              </a:spcBef>
              <a:spcAft>
                <a:spcPts val="0"/>
              </a:spcAft>
              <a:buSzPts val="2800"/>
              <a:buNone/>
            </a:pPr>
            <a:endParaRPr/>
          </a:p>
          <a:p>
            <a:pPr marL="0" lvl="0" indent="0" algn="l" rtl="0">
              <a:lnSpc>
                <a:spcPct val="90000"/>
              </a:lnSpc>
              <a:spcBef>
                <a:spcPts val="1000"/>
              </a:spcBef>
              <a:spcAft>
                <a:spcPts val="0"/>
              </a:spcAft>
              <a:buSzPts val="2800"/>
              <a:buNone/>
            </a:pPr>
            <a:endParaRPr/>
          </a:p>
        </p:txBody>
      </p:sp>
      <p:pic>
        <p:nvPicPr>
          <p:cNvPr id="330" name="Google Shape;330;g21188a67fb5_0_80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9511" y="69675"/>
            <a:ext cx="7341705" cy="6735317"/>
          </a:xfrm>
          <a:prstGeom prst="rect">
            <a:avLst/>
          </a:prstGeom>
          <a:noFill/>
          <a:ln>
            <a:noFill/>
          </a:ln>
        </p:spPr>
      </p:pic>
      <p:cxnSp>
        <p:nvCxnSpPr>
          <p:cNvPr id="331" name="Google Shape;331;g21188a67fb5_0_806"/>
          <p:cNvCxnSpPr/>
          <p:nvPr/>
        </p:nvCxnSpPr>
        <p:spPr>
          <a:xfrm rot="10800000">
            <a:off x="2531305" y="2517961"/>
            <a:ext cx="2041800" cy="3504600"/>
          </a:xfrm>
          <a:prstGeom prst="straightConnector1">
            <a:avLst/>
          </a:prstGeom>
          <a:noFill/>
          <a:ln w="38100" cap="flat" cmpd="sng">
            <a:solidFill>
              <a:srgbClr val="FF0000"/>
            </a:solidFill>
            <a:prstDash val="solid"/>
            <a:round/>
            <a:headEnd type="triangle" w="med" len="med"/>
            <a:tailEnd type="triangle" w="med" len="med"/>
          </a:ln>
        </p:spPr>
      </p:cxnSp>
      <p:sp>
        <p:nvSpPr>
          <p:cNvPr id="332" name="Google Shape;332;g21188a67fb5_0_806"/>
          <p:cNvSpPr txBox="1"/>
          <p:nvPr/>
        </p:nvSpPr>
        <p:spPr>
          <a:xfrm>
            <a:off x="4310582" y="6218878"/>
            <a:ext cx="14736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2400"/>
              <a:buFont typeface="Arial"/>
              <a:buNone/>
            </a:pPr>
            <a:r>
              <a:rPr lang="en-US" sz="2400" b="0" i="0" u="none" strike="noStrike" cap="none">
                <a:solidFill>
                  <a:srgbClr val="FF0000"/>
                </a:solidFill>
                <a:latin typeface="Calibri"/>
                <a:ea typeface="Calibri"/>
                <a:cs typeface="Calibri"/>
                <a:sym typeface="Calibri"/>
              </a:rPr>
              <a:t>Sand, 37%</a:t>
            </a:r>
            <a:endParaRPr sz="1400" b="0" i="0" u="none" strike="noStrike" cap="none">
              <a:solidFill>
                <a:srgbClr val="000000"/>
              </a:solidFill>
              <a:latin typeface="Arial"/>
              <a:ea typeface="Arial"/>
              <a:cs typeface="Arial"/>
              <a:sym typeface="Arial"/>
            </a:endParaRPr>
          </a:p>
        </p:txBody>
      </p:sp>
      <p:cxnSp>
        <p:nvCxnSpPr>
          <p:cNvPr id="333" name="Google Shape;333;g21188a67fb5_0_806"/>
          <p:cNvCxnSpPr/>
          <p:nvPr/>
        </p:nvCxnSpPr>
        <p:spPr>
          <a:xfrm rot="10800000">
            <a:off x="4588026" y="6006210"/>
            <a:ext cx="0" cy="324600"/>
          </a:xfrm>
          <a:prstGeom prst="straightConnector1">
            <a:avLst/>
          </a:prstGeom>
          <a:noFill/>
          <a:ln w="28575" cap="flat" cmpd="sng">
            <a:solidFill>
              <a:srgbClr val="FF0000"/>
            </a:solidFill>
            <a:prstDash val="solid"/>
            <a:round/>
            <a:headEnd type="none" w="sm" len="sm"/>
            <a:tailEnd type="triangle" w="med" len="med"/>
          </a:ln>
        </p:spPr>
      </p:cxnSp>
      <p:cxnSp>
        <p:nvCxnSpPr>
          <p:cNvPr id="334" name="Google Shape;334;g21188a67fb5_0_806"/>
          <p:cNvCxnSpPr/>
          <p:nvPr/>
        </p:nvCxnSpPr>
        <p:spPr>
          <a:xfrm>
            <a:off x="1198769" y="4729923"/>
            <a:ext cx="5120700" cy="0"/>
          </a:xfrm>
          <a:prstGeom prst="straightConnector1">
            <a:avLst/>
          </a:prstGeom>
          <a:noFill/>
          <a:ln w="38100" cap="flat" cmpd="sng">
            <a:solidFill>
              <a:srgbClr val="0070C0"/>
            </a:solidFill>
            <a:prstDash val="solid"/>
            <a:round/>
            <a:headEnd type="triangle" w="med" len="med"/>
            <a:tailEnd type="triangle" w="med" len="med"/>
          </a:ln>
        </p:spPr>
      </p:cxnSp>
      <p:sp>
        <p:nvSpPr>
          <p:cNvPr id="335" name="Google Shape;335;g21188a67fb5_0_806"/>
          <p:cNvSpPr txBox="1"/>
          <p:nvPr/>
        </p:nvSpPr>
        <p:spPr>
          <a:xfrm>
            <a:off x="82354" y="4361721"/>
            <a:ext cx="8238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70C0"/>
              </a:buClr>
              <a:buSzPts val="2400"/>
              <a:buFont typeface="Arial"/>
              <a:buNone/>
            </a:pPr>
            <a:r>
              <a:rPr lang="en-US" sz="2400" b="0" i="0" u="none" strike="noStrike" cap="none">
                <a:solidFill>
                  <a:srgbClr val="0070C0"/>
                </a:solidFill>
                <a:latin typeface="Calibri"/>
                <a:ea typeface="Calibri"/>
                <a:cs typeface="Calibri"/>
                <a:sym typeface="Calibri"/>
              </a:rPr>
              <a:t>Clay,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70C0"/>
              </a:buClr>
              <a:buSzPts val="2400"/>
              <a:buFont typeface="Arial"/>
              <a:buNone/>
            </a:pPr>
            <a:r>
              <a:rPr lang="en-US" sz="2400" b="0" i="0" u="none" strike="noStrike" cap="none">
                <a:solidFill>
                  <a:srgbClr val="0070C0"/>
                </a:solidFill>
                <a:latin typeface="Calibri"/>
                <a:ea typeface="Calibri"/>
                <a:cs typeface="Calibri"/>
                <a:sym typeface="Calibri"/>
              </a:rPr>
              <a:t>23%</a:t>
            </a:r>
            <a:endParaRPr sz="1400" b="0" i="0" u="none" strike="noStrike" cap="none">
              <a:solidFill>
                <a:srgbClr val="000000"/>
              </a:solidFill>
              <a:latin typeface="Arial"/>
              <a:ea typeface="Arial"/>
              <a:cs typeface="Arial"/>
              <a:sym typeface="Arial"/>
            </a:endParaRPr>
          </a:p>
        </p:txBody>
      </p:sp>
      <p:cxnSp>
        <p:nvCxnSpPr>
          <p:cNvPr id="336" name="Google Shape;336;g21188a67fb5_0_806"/>
          <p:cNvCxnSpPr/>
          <p:nvPr/>
        </p:nvCxnSpPr>
        <p:spPr>
          <a:xfrm rot="10800000">
            <a:off x="1068535" y="4568358"/>
            <a:ext cx="0" cy="324600"/>
          </a:xfrm>
          <a:prstGeom prst="straightConnector1">
            <a:avLst/>
          </a:prstGeom>
          <a:noFill/>
          <a:ln w="28575" cap="flat" cmpd="sng">
            <a:solidFill>
              <a:srgbClr val="0070C0"/>
            </a:solidFill>
            <a:prstDash val="solid"/>
            <a:round/>
            <a:headEnd type="none" w="sm" len="sm"/>
            <a:tailEnd type="triangle" w="med" len="med"/>
          </a:ln>
        </p:spPr>
      </p:cxnSp>
      <p:sp>
        <p:nvSpPr>
          <p:cNvPr id="337" name="Google Shape;337;g21188a67fb5_0_806"/>
          <p:cNvSpPr txBox="1"/>
          <p:nvPr/>
        </p:nvSpPr>
        <p:spPr>
          <a:xfrm>
            <a:off x="6211492" y="2088971"/>
            <a:ext cx="7152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55A11"/>
              </a:buClr>
              <a:buSzPts val="2400"/>
              <a:buFont typeface="Arial"/>
              <a:buNone/>
            </a:pPr>
            <a:r>
              <a:rPr lang="en-US" sz="2400" b="0" i="0" u="none" strike="noStrike" cap="none">
                <a:solidFill>
                  <a:srgbClr val="C55A11"/>
                </a:solidFill>
                <a:latin typeface="Calibri"/>
                <a:ea typeface="Calibri"/>
                <a:cs typeface="Calibri"/>
                <a:sym typeface="Calibri"/>
              </a:rPr>
              <a:t>Silt,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C55A11"/>
              </a:buClr>
              <a:buSzPts val="2400"/>
              <a:buFont typeface="Arial"/>
              <a:buNone/>
            </a:pPr>
            <a:r>
              <a:rPr lang="en-US" sz="2400" b="0" i="0" u="none" strike="noStrike" cap="none">
                <a:solidFill>
                  <a:srgbClr val="C55A11"/>
                </a:solidFill>
                <a:latin typeface="Calibri"/>
                <a:ea typeface="Calibri"/>
                <a:cs typeface="Calibri"/>
                <a:sym typeface="Calibri"/>
              </a:rPr>
              <a:t>40%</a:t>
            </a:r>
            <a:endParaRPr sz="1400" b="0" i="0" u="none" strike="noStrike" cap="none">
              <a:solidFill>
                <a:srgbClr val="000000"/>
              </a:solidFill>
              <a:latin typeface="Arial"/>
              <a:ea typeface="Arial"/>
              <a:cs typeface="Arial"/>
              <a:sym typeface="Arial"/>
            </a:endParaRPr>
          </a:p>
        </p:txBody>
      </p:sp>
      <p:cxnSp>
        <p:nvCxnSpPr>
          <p:cNvPr id="338" name="Google Shape;338;g21188a67fb5_0_806"/>
          <p:cNvCxnSpPr/>
          <p:nvPr/>
        </p:nvCxnSpPr>
        <p:spPr>
          <a:xfrm>
            <a:off x="5619046" y="2085189"/>
            <a:ext cx="0" cy="1143000"/>
          </a:xfrm>
          <a:prstGeom prst="straightConnector1">
            <a:avLst/>
          </a:prstGeom>
          <a:noFill/>
          <a:ln w="28575" cap="flat" cmpd="sng">
            <a:solidFill>
              <a:srgbClr val="C55A11"/>
            </a:solidFill>
            <a:prstDash val="solid"/>
            <a:round/>
            <a:headEnd type="none" w="sm" len="sm"/>
            <a:tailEnd type="triangle" w="med" len="med"/>
          </a:ln>
        </p:spPr>
      </p:cxnSp>
      <p:cxnSp>
        <p:nvCxnSpPr>
          <p:cNvPr id="339" name="Google Shape;339;g21188a67fb5_0_806"/>
          <p:cNvCxnSpPr/>
          <p:nvPr/>
        </p:nvCxnSpPr>
        <p:spPr>
          <a:xfrm flipH="1">
            <a:off x="3114115" y="2636630"/>
            <a:ext cx="1931100" cy="3385800"/>
          </a:xfrm>
          <a:prstGeom prst="straightConnector1">
            <a:avLst/>
          </a:prstGeom>
          <a:noFill/>
          <a:ln w="38100" cap="flat" cmpd="sng">
            <a:solidFill>
              <a:srgbClr val="C55A11"/>
            </a:solidFill>
            <a:prstDash val="solid"/>
            <a:round/>
            <a:headEnd type="triangle" w="med" len="med"/>
            <a:tailEnd type="triangle" w="med" len="med"/>
          </a:ln>
        </p:spPr>
      </p:cxnSp>
      <p:sp>
        <p:nvSpPr>
          <p:cNvPr id="340" name="Google Shape;340;g21188a67fb5_0_806"/>
          <p:cNvSpPr/>
          <p:nvPr/>
        </p:nvSpPr>
        <p:spPr>
          <a:xfrm>
            <a:off x="3682474" y="4619770"/>
            <a:ext cx="304800" cy="228600"/>
          </a:xfrm>
          <a:prstGeom prst="ellipse">
            <a:avLst/>
          </a:prstGeom>
          <a:noFill/>
          <a:ln w="3810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341" name="Google Shape;341;g21188a67fb5_0_806"/>
          <p:cNvCxnSpPr/>
          <p:nvPr/>
        </p:nvCxnSpPr>
        <p:spPr>
          <a:xfrm>
            <a:off x="3826023" y="4661130"/>
            <a:ext cx="0" cy="324600"/>
          </a:xfrm>
          <a:prstGeom prst="straightConnector1">
            <a:avLst/>
          </a:prstGeom>
          <a:noFill/>
          <a:ln w="38100" cap="flat" cmpd="sng">
            <a:solidFill>
              <a:srgbClr val="00B050"/>
            </a:solidFill>
            <a:prstDash val="solid"/>
            <a:round/>
            <a:headEnd type="none" w="sm" len="sm"/>
            <a:tailEnd type="triangle" w="med" len="med"/>
          </a:ln>
        </p:spPr>
      </p:cxnSp>
      <p:cxnSp>
        <p:nvCxnSpPr>
          <p:cNvPr id="342" name="Google Shape;342;g21188a67fb5_0_806"/>
          <p:cNvCxnSpPr/>
          <p:nvPr/>
        </p:nvCxnSpPr>
        <p:spPr>
          <a:xfrm rot="10800000">
            <a:off x="3685789" y="4946004"/>
            <a:ext cx="0" cy="457200"/>
          </a:xfrm>
          <a:prstGeom prst="straightConnector1">
            <a:avLst/>
          </a:prstGeom>
          <a:noFill/>
          <a:ln w="34925" cap="flat" cmpd="sng">
            <a:solidFill>
              <a:srgbClr val="00B050"/>
            </a:solidFill>
            <a:prstDash val="solid"/>
            <a:round/>
            <a:headEnd type="none" w="sm" len="sm"/>
            <a:tailEnd type="none" w="sm" len="sm"/>
          </a:ln>
        </p:spPr>
      </p:cxnSp>
      <p:cxnSp>
        <p:nvCxnSpPr>
          <p:cNvPr id="343" name="Google Shape;343;g21188a67fb5_0_806"/>
          <p:cNvCxnSpPr/>
          <p:nvPr/>
        </p:nvCxnSpPr>
        <p:spPr>
          <a:xfrm rot="10800000">
            <a:off x="3664753" y="277261"/>
            <a:ext cx="3426000" cy="5897700"/>
          </a:xfrm>
          <a:prstGeom prst="straightConnector1">
            <a:avLst/>
          </a:prstGeom>
          <a:noFill/>
          <a:ln w="76200" cap="flat" cmpd="sng">
            <a:solidFill>
              <a:srgbClr val="FF0000"/>
            </a:solidFill>
            <a:prstDash val="solid"/>
            <a:round/>
            <a:headEnd type="triangle" w="med" len="me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2"/>
                                        </p:tgtEl>
                                        <p:attrNameLst>
                                          <p:attrName>style.visibility</p:attrName>
                                        </p:attrNameLst>
                                      </p:cBhvr>
                                      <p:to>
                                        <p:strVal val="visible"/>
                                      </p:to>
                                    </p:set>
                                    <p:animEffect transition="in" filter="fade">
                                      <p:cBhvr>
                                        <p:cTn id="7" dur="500"/>
                                        <p:tgtEl>
                                          <p:spTgt spid="332"/>
                                        </p:tgtEl>
                                      </p:cBhvr>
                                    </p:animEffect>
                                  </p:childTnLst>
                                </p:cTn>
                              </p:par>
                            </p:childTnLst>
                          </p:cTn>
                        </p:par>
                        <p:par>
                          <p:cTn id="8" fill="hold">
                            <p:stCondLst>
                              <p:cond delay="500"/>
                            </p:stCondLst>
                            <p:childTnLst>
                              <p:par>
                                <p:cTn id="9" presetID="10" presetClass="entr" presetSubtype="0" fill="hold" nodeType="afterEffect">
                                  <p:stCondLst>
                                    <p:cond delay="1000"/>
                                  </p:stCondLst>
                                  <p:childTnLst>
                                    <p:set>
                                      <p:cBhvr>
                                        <p:cTn id="10" dur="1" fill="hold">
                                          <p:stCondLst>
                                            <p:cond delay="0"/>
                                          </p:stCondLst>
                                        </p:cTn>
                                        <p:tgtEl>
                                          <p:spTgt spid="333"/>
                                        </p:tgtEl>
                                        <p:attrNameLst>
                                          <p:attrName>style.visibility</p:attrName>
                                        </p:attrNameLst>
                                      </p:cBhvr>
                                      <p:to>
                                        <p:strVal val="visible"/>
                                      </p:to>
                                    </p:set>
                                    <p:animEffect transition="in" filter="fade">
                                      <p:cBhvr>
                                        <p:cTn id="11" dur="1000"/>
                                        <p:tgtEl>
                                          <p:spTgt spid="33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4000"/>
                                  </p:stCondLst>
                                  <p:childTnLst>
                                    <p:set>
                                      <p:cBhvr>
                                        <p:cTn id="15" dur="1" fill="hold">
                                          <p:stCondLst>
                                            <p:cond delay="0"/>
                                          </p:stCondLst>
                                        </p:cTn>
                                        <p:tgtEl>
                                          <p:spTgt spid="343"/>
                                        </p:tgtEl>
                                        <p:attrNameLst>
                                          <p:attrName>style.visibility</p:attrName>
                                        </p:attrNameLst>
                                      </p:cBhvr>
                                      <p:to>
                                        <p:strVal val="visible"/>
                                      </p:to>
                                    </p:set>
                                    <p:animEffect transition="in" filter="fade">
                                      <p:cBhvr>
                                        <p:cTn id="16" dur="2000"/>
                                        <p:tgtEl>
                                          <p:spTgt spid="34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31"/>
                                        </p:tgtEl>
                                        <p:attrNameLst>
                                          <p:attrName>style.visibility</p:attrName>
                                        </p:attrNameLst>
                                      </p:cBhvr>
                                      <p:to>
                                        <p:strVal val="visible"/>
                                      </p:to>
                                    </p:set>
                                    <p:animEffect transition="in" filter="fade">
                                      <p:cBhvr>
                                        <p:cTn id="21" dur="2000"/>
                                        <p:tgtEl>
                                          <p:spTgt spid="33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35"/>
                                        </p:tgtEl>
                                        <p:attrNameLst>
                                          <p:attrName>style.visibility</p:attrName>
                                        </p:attrNameLst>
                                      </p:cBhvr>
                                      <p:to>
                                        <p:strVal val="visible"/>
                                      </p:to>
                                    </p:set>
                                    <p:animEffect transition="in" filter="fade">
                                      <p:cBhvr>
                                        <p:cTn id="26" dur="500"/>
                                        <p:tgtEl>
                                          <p:spTgt spid="335"/>
                                        </p:tgtEl>
                                      </p:cBhvr>
                                    </p:animEffect>
                                  </p:childTnLst>
                                </p:cTn>
                              </p:par>
                            </p:childTnLst>
                          </p:cTn>
                        </p:par>
                        <p:par>
                          <p:cTn id="27" fill="hold">
                            <p:stCondLst>
                              <p:cond delay="500"/>
                            </p:stCondLst>
                            <p:childTnLst>
                              <p:par>
                                <p:cTn id="28" presetID="10" presetClass="entr" presetSubtype="0" fill="hold" nodeType="afterEffect">
                                  <p:stCondLst>
                                    <p:cond delay="1000"/>
                                  </p:stCondLst>
                                  <p:childTnLst>
                                    <p:set>
                                      <p:cBhvr>
                                        <p:cTn id="29" dur="1" fill="hold">
                                          <p:stCondLst>
                                            <p:cond delay="0"/>
                                          </p:stCondLst>
                                        </p:cTn>
                                        <p:tgtEl>
                                          <p:spTgt spid="336"/>
                                        </p:tgtEl>
                                        <p:attrNameLst>
                                          <p:attrName>style.visibility</p:attrName>
                                        </p:attrNameLst>
                                      </p:cBhvr>
                                      <p:to>
                                        <p:strVal val="visible"/>
                                      </p:to>
                                    </p:set>
                                    <p:animEffect transition="in" filter="fade">
                                      <p:cBhvr>
                                        <p:cTn id="30" dur="1000"/>
                                        <p:tgtEl>
                                          <p:spTgt spid="336"/>
                                        </p:tgtEl>
                                      </p:cBhvr>
                                    </p:animEffect>
                                  </p:childTnLst>
                                </p:cTn>
                              </p:par>
                            </p:childTnLst>
                          </p:cTn>
                        </p:par>
                        <p:par>
                          <p:cTn id="31" fill="hold">
                            <p:stCondLst>
                              <p:cond delay="1500"/>
                            </p:stCondLst>
                            <p:childTnLst>
                              <p:par>
                                <p:cTn id="32" presetID="10" presetClass="entr" presetSubtype="0" fill="hold" nodeType="afterEffect">
                                  <p:stCondLst>
                                    <p:cond delay="2000"/>
                                  </p:stCondLst>
                                  <p:childTnLst>
                                    <p:set>
                                      <p:cBhvr>
                                        <p:cTn id="33" dur="1" fill="hold">
                                          <p:stCondLst>
                                            <p:cond delay="0"/>
                                          </p:stCondLst>
                                        </p:cTn>
                                        <p:tgtEl>
                                          <p:spTgt spid="334"/>
                                        </p:tgtEl>
                                        <p:attrNameLst>
                                          <p:attrName>style.visibility</p:attrName>
                                        </p:attrNameLst>
                                      </p:cBhvr>
                                      <p:to>
                                        <p:strVal val="visible"/>
                                      </p:to>
                                    </p:set>
                                    <p:animEffect transition="in" filter="fade">
                                      <p:cBhvr>
                                        <p:cTn id="34" dur="2000"/>
                                        <p:tgtEl>
                                          <p:spTgt spid="33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37"/>
                                        </p:tgtEl>
                                        <p:attrNameLst>
                                          <p:attrName>style.visibility</p:attrName>
                                        </p:attrNameLst>
                                      </p:cBhvr>
                                      <p:to>
                                        <p:strVal val="visible"/>
                                      </p:to>
                                    </p:set>
                                    <p:animEffect transition="in" filter="fade">
                                      <p:cBhvr>
                                        <p:cTn id="39" dur="500"/>
                                        <p:tgtEl>
                                          <p:spTgt spid="337"/>
                                        </p:tgtEl>
                                      </p:cBhvr>
                                    </p:animEffect>
                                  </p:childTnLst>
                                </p:cTn>
                              </p:par>
                            </p:childTnLst>
                          </p:cTn>
                        </p:par>
                        <p:par>
                          <p:cTn id="40" fill="hold">
                            <p:stCondLst>
                              <p:cond delay="500"/>
                            </p:stCondLst>
                            <p:childTnLst>
                              <p:par>
                                <p:cTn id="41" presetID="10" presetClass="entr" presetSubtype="0" fill="hold" nodeType="afterEffect">
                                  <p:stCondLst>
                                    <p:cond delay="1000"/>
                                  </p:stCondLst>
                                  <p:childTnLst>
                                    <p:set>
                                      <p:cBhvr>
                                        <p:cTn id="42" dur="1" fill="hold">
                                          <p:stCondLst>
                                            <p:cond delay="0"/>
                                          </p:stCondLst>
                                        </p:cTn>
                                        <p:tgtEl>
                                          <p:spTgt spid="338"/>
                                        </p:tgtEl>
                                        <p:attrNameLst>
                                          <p:attrName>style.visibility</p:attrName>
                                        </p:attrNameLst>
                                      </p:cBhvr>
                                      <p:to>
                                        <p:strVal val="visible"/>
                                      </p:to>
                                    </p:set>
                                    <p:animEffect transition="in" filter="fade">
                                      <p:cBhvr>
                                        <p:cTn id="43" dur="1000"/>
                                        <p:tgtEl>
                                          <p:spTgt spid="338"/>
                                        </p:tgtEl>
                                      </p:cBhvr>
                                    </p:animEffect>
                                  </p:childTnLst>
                                </p:cTn>
                              </p:par>
                            </p:childTnLst>
                          </p:cTn>
                        </p:par>
                        <p:par>
                          <p:cTn id="44" fill="hold">
                            <p:stCondLst>
                              <p:cond delay="1500"/>
                            </p:stCondLst>
                            <p:childTnLst>
                              <p:par>
                                <p:cTn id="45" presetID="10" presetClass="entr" presetSubtype="0" fill="hold" nodeType="afterEffect">
                                  <p:stCondLst>
                                    <p:cond delay="2000"/>
                                  </p:stCondLst>
                                  <p:childTnLst>
                                    <p:set>
                                      <p:cBhvr>
                                        <p:cTn id="46" dur="1" fill="hold">
                                          <p:stCondLst>
                                            <p:cond delay="0"/>
                                          </p:stCondLst>
                                        </p:cTn>
                                        <p:tgtEl>
                                          <p:spTgt spid="339"/>
                                        </p:tgtEl>
                                        <p:attrNameLst>
                                          <p:attrName>style.visibility</p:attrName>
                                        </p:attrNameLst>
                                      </p:cBhvr>
                                      <p:to>
                                        <p:strVal val="visible"/>
                                      </p:to>
                                    </p:set>
                                    <p:animEffect transition="in" filter="fade">
                                      <p:cBhvr>
                                        <p:cTn id="47" dur="2000"/>
                                        <p:tgtEl>
                                          <p:spTgt spid="33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40"/>
                                        </p:tgtEl>
                                        <p:attrNameLst>
                                          <p:attrName>style.visibility</p:attrName>
                                        </p:attrNameLst>
                                      </p:cBhvr>
                                      <p:to>
                                        <p:strVal val="visible"/>
                                      </p:to>
                                    </p:set>
                                    <p:animEffect transition="in" filter="fade">
                                      <p:cBhvr>
                                        <p:cTn id="52" dur="1000"/>
                                        <p:tgtEl>
                                          <p:spTgt spid="340"/>
                                        </p:tgtEl>
                                      </p:cBhvr>
                                    </p:animEffect>
                                  </p:childTnLst>
                                </p:cTn>
                              </p:par>
                            </p:childTnLst>
                          </p:cTn>
                        </p:par>
                        <p:par>
                          <p:cTn id="53" fill="hold">
                            <p:stCondLst>
                              <p:cond delay="1000"/>
                            </p:stCondLst>
                            <p:childTnLst>
                              <p:par>
                                <p:cTn id="54" presetID="10" presetClass="entr" presetSubtype="0" fill="hold" nodeType="afterEffect">
                                  <p:stCondLst>
                                    <p:cond delay="1000"/>
                                  </p:stCondLst>
                                  <p:childTnLst>
                                    <p:set>
                                      <p:cBhvr>
                                        <p:cTn id="55" dur="1" fill="hold">
                                          <p:stCondLst>
                                            <p:cond delay="0"/>
                                          </p:stCondLst>
                                        </p:cTn>
                                        <p:tgtEl>
                                          <p:spTgt spid="341"/>
                                        </p:tgtEl>
                                        <p:attrNameLst>
                                          <p:attrName>style.visibility</p:attrName>
                                        </p:attrNameLst>
                                      </p:cBhvr>
                                      <p:to>
                                        <p:strVal val="visible"/>
                                      </p:to>
                                    </p:set>
                                    <p:animEffect transition="in" filter="fade">
                                      <p:cBhvr>
                                        <p:cTn id="56" dur="1000"/>
                                        <p:tgtEl>
                                          <p:spTgt spid="341"/>
                                        </p:tgtEl>
                                      </p:cBhvr>
                                    </p:animEffect>
                                  </p:childTnLst>
                                </p:cTn>
                              </p:par>
                            </p:childTnLst>
                          </p:cTn>
                        </p:par>
                        <p:par>
                          <p:cTn id="57" fill="hold">
                            <p:stCondLst>
                              <p:cond delay="2000"/>
                            </p:stCondLst>
                            <p:childTnLst>
                              <p:par>
                                <p:cTn id="58" presetID="10" presetClass="entr" presetSubtype="0" fill="hold" nodeType="afterEffect">
                                  <p:stCondLst>
                                    <p:cond delay="1000"/>
                                  </p:stCondLst>
                                  <p:childTnLst>
                                    <p:set>
                                      <p:cBhvr>
                                        <p:cTn id="59" dur="1" fill="hold">
                                          <p:stCondLst>
                                            <p:cond delay="0"/>
                                          </p:stCondLst>
                                        </p:cTn>
                                        <p:tgtEl>
                                          <p:spTgt spid="342"/>
                                        </p:tgtEl>
                                        <p:attrNameLst>
                                          <p:attrName>style.visibility</p:attrName>
                                        </p:attrNameLst>
                                      </p:cBhvr>
                                      <p:to>
                                        <p:strVal val="visible"/>
                                      </p:to>
                                    </p:set>
                                    <p:animEffect transition="in" filter="fade">
                                      <p:cBhvr>
                                        <p:cTn id="60" dur="10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grpSp>
        <p:nvGrpSpPr>
          <p:cNvPr id="348" name="Google Shape;348;g21188a67fb5_0_775"/>
          <p:cNvGrpSpPr/>
          <p:nvPr/>
        </p:nvGrpSpPr>
        <p:grpSpPr>
          <a:xfrm>
            <a:off x="4793196" y="180940"/>
            <a:ext cx="6967729" cy="6660800"/>
            <a:chOff x="2576937" y="180940"/>
            <a:chExt cx="6967729" cy="6660800"/>
          </a:xfrm>
        </p:grpSpPr>
        <p:pic>
          <p:nvPicPr>
            <p:cNvPr id="349" name="Google Shape;349;g21188a67fb5_0_77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576937" y="540689"/>
              <a:ext cx="6967729" cy="6301051"/>
            </a:xfrm>
            <a:prstGeom prst="rect">
              <a:avLst/>
            </a:prstGeom>
            <a:noFill/>
            <a:ln>
              <a:noFill/>
            </a:ln>
          </p:spPr>
        </p:pic>
        <p:sp>
          <p:nvSpPr>
            <p:cNvPr id="350" name="Google Shape;350;g21188a67fb5_0_775"/>
            <p:cNvSpPr/>
            <p:nvPr/>
          </p:nvSpPr>
          <p:spPr>
            <a:xfrm>
              <a:off x="4670856" y="747277"/>
              <a:ext cx="2626692" cy="3180629"/>
            </a:xfrm>
            <a:custGeom>
              <a:avLst/>
              <a:gdLst/>
              <a:ahLst/>
              <a:cxnLst/>
              <a:rect l="l" t="t" r="r" b="b"/>
              <a:pathLst>
                <a:path w="2626692" h="3212757" extrusionOk="0">
                  <a:moveTo>
                    <a:pt x="1387487" y="10591"/>
                  </a:moveTo>
                  <a:lnTo>
                    <a:pt x="0" y="2414863"/>
                  </a:lnTo>
                  <a:lnTo>
                    <a:pt x="466026" y="3212757"/>
                  </a:lnTo>
                  <a:lnTo>
                    <a:pt x="2019447" y="3212757"/>
                  </a:lnTo>
                  <a:lnTo>
                    <a:pt x="2626692" y="2154082"/>
                  </a:lnTo>
                  <a:cubicBezTo>
                    <a:pt x="2627869" y="2154670"/>
                    <a:pt x="1390283" y="-735"/>
                    <a:pt x="1391018" y="0"/>
                  </a:cubicBezTo>
                </a:path>
              </a:pathLst>
            </a:custGeom>
            <a:solidFill>
              <a:srgbClr val="7F6000">
                <a:alpha val="60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51" name="Google Shape;351;g21188a67fb5_0_775"/>
            <p:cNvSpPr/>
            <p:nvPr/>
          </p:nvSpPr>
          <p:spPr>
            <a:xfrm>
              <a:off x="6682662" y="2872667"/>
              <a:ext cx="1226645" cy="1069648"/>
            </a:xfrm>
            <a:custGeom>
              <a:avLst/>
              <a:gdLst/>
              <a:ahLst/>
              <a:cxnLst/>
              <a:rect l="l" t="t" r="r" b="b"/>
              <a:pathLst>
                <a:path w="1226645" h="1069648" extrusionOk="0">
                  <a:moveTo>
                    <a:pt x="1226645" y="1065319"/>
                  </a:moveTo>
                  <a:lnTo>
                    <a:pt x="617540" y="0"/>
                  </a:lnTo>
                  <a:lnTo>
                    <a:pt x="0" y="1069648"/>
                  </a:lnTo>
                  <a:lnTo>
                    <a:pt x="1226645" y="1065319"/>
                  </a:lnTo>
                  <a:close/>
                </a:path>
              </a:pathLst>
            </a:custGeom>
            <a:solidFill>
              <a:srgbClr val="D8E2F3">
                <a:alpha val="60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52" name="Google Shape;352;g21188a67fb5_0_775"/>
            <p:cNvSpPr/>
            <p:nvPr/>
          </p:nvSpPr>
          <p:spPr>
            <a:xfrm>
              <a:off x="4051300" y="3127375"/>
              <a:ext cx="1235075" cy="1068388"/>
            </a:xfrm>
            <a:custGeom>
              <a:avLst/>
              <a:gdLst/>
              <a:ahLst/>
              <a:cxnLst/>
              <a:rect l="l" t="t" r="r" b="b"/>
              <a:pathLst>
                <a:path w="1235075" h="1068388" extrusionOk="0">
                  <a:moveTo>
                    <a:pt x="0" y="1068388"/>
                  </a:moveTo>
                  <a:lnTo>
                    <a:pt x="1235075" y="1065213"/>
                  </a:lnTo>
                  <a:lnTo>
                    <a:pt x="619125" y="0"/>
                  </a:lnTo>
                  <a:lnTo>
                    <a:pt x="0" y="1068388"/>
                  </a:lnTo>
                  <a:close/>
                </a:path>
              </a:pathLst>
            </a:custGeom>
            <a:solidFill>
              <a:srgbClr val="E1EFD8">
                <a:alpha val="60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53" name="Google Shape;353;g21188a67fb5_0_775"/>
            <p:cNvSpPr/>
            <p:nvPr/>
          </p:nvSpPr>
          <p:spPr>
            <a:xfrm>
              <a:off x="5132388" y="3927475"/>
              <a:ext cx="1944687" cy="706438"/>
            </a:xfrm>
            <a:custGeom>
              <a:avLst/>
              <a:gdLst/>
              <a:ahLst/>
              <a:cxnLst/>
              <a:rect l="l" t="t" r="r" b="b"/>
              <a:pathLst>
                <a:path w="1944687" h="706438" extrusionOk="0">
                  <a:moveTo>
                    <a:pt x="409575" y="703263"/>
                  </a:moveTo>
                  <a:lnTo>
                    <a:pt x="0" y="0"/>
                  </a:lnTo>
                  <a:lnTo>
                    <a:pt x="1544637" y="11991"/>
                  </a:lnTo>
                  <a:lnTo>
                    <a:pt x="1944687" y="706438"/>
                  </a:lnTo>
                  <a:lnTo>
                    <a:pt x="409575" y="703263"/>
                  </a:lnTo>
                  <a:close/>
                </a:path>
              </a:pathLst>
            </a:custGeom>
            <a:solidFill>
              <a:srgbClr val="BF9000">
                <a:alpha val="60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54" name="Google Shape;354;g21188a67fb5_0_775"/>
            <p:cNvSpPr/>
            <p:nvPr/>
          </p:nvSpPr>
          <p:spPr>
            <a:xfrm>
              <a:off x="3590925" y="4191000"/>
              <a:ext cx="1951037" cy="811213"/>
            </a:xfrm>
            <a:custGeom>
              <a:avLst/>
              <a:gdLst/>
              <a:ahLst/>
              <a:cxnLst/>
              <a:rect l="l" t="t" r="r" b="b"/>
              <a:pathLst>
                <a:path w="1951037" h="811213" extrusionOk="0">
                  <a:moveTo>
                    <a:pt x="0" y="811213"/>
                  </a:moveTo>
                  <a:lnTo>
                    <a:pt x="460375" y="9525"/>
                  </a:lnTo>
                  <a:lnTo>
                    <a:pt x="1692275" y="0"/>
                  </a:lnTo>
                  <a:lnTo>
                    <a:pt x="1951037" y="446088"/>
                  </a:lnTo>
                  <a:lnTo>
                    <a:pt x="1736726" y="804863"/>
                  </a:lnTo>
                  <a:lnTo>
                    <a:pt x="0" y="811213"/>
                  </a:lnTo>
                  <a:close/>
                </a:path>
              </a:pathLst>
            </a:custGeom>
            <a:solidFill>
              <a:srgbClr val="C4E0B2">
                <a:alpha val="60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55" name="Google Shape;355;g21188a67fb5_0_775"/>
            <p:cNvSpPr/>
            <p:nvPr/>
          </p:nvSpPr>
          <p:spPr>
            <a:xfrm>
              <a:off x="6680200" y="3939907"/>
              <a:ext cx="1635125" cy="695594"/>
            </a:xfrm>
            <a:custGeom>
              <a:avLst/>
              <a:gdLst/>
              <a:ahLst/>
              <a:cxnLst/>
              <a:rect l="l" t="t" r="r" b="b"/>
              <a:pathLst>
                <a:path w="1635125" h="695594" extrusionOk="0">
                  <a:moveTo>
                    <a:pt x="1635125" y="689244"/>
                  </a:moveTo>
                  <a:lnTo>
                    <a:pt x="1237542" y="0"/>
                  </a:lnTo>
                  <a:lnTo>
                    <a:pt x="0" y="2026"/>
                  </a:lnTo>
                  <a:lnTo>
                    <a:pt x="400050" y="695594"/>
                  </a:lnTo>
                  <a:lnTo>
                    <a:pt x="1635125" y="689244"/>
                  </a:lnTo>
                  <a:close/>
                </a:path>
              </a:pathLst>
            </a:custGeom>
            <a:solidFill>
              <a:srgbClr val="B3C6E7">
                <a:alpha val="60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56" name="Google Shape;356;g21188a67fb5_0_775"/>
            <p:cNvSpPr/>
            <p:nvPr/>
          </p:nvSpPr>
          <p:spPr>
            <a:xfrm>
              <a:off x="7912100" y="5422900"/>
              <a:ext cx="1241425" cy="655638"/>
            </a:xfrm>
            <a:custGeom>
              <a:avLst/>
              <a:gdLst/>
              <a:ahLst/>
              <a:cxnLst/>
              <a:rect l="l" t="t" r="r" b="b"/>
              <a:pathLst>
                <a:path w="1241425" h="655638" extrusionOk="0">
                  <a:moveTo>
                    <a:pt x="1241425" y="655638"/>
                  </a:moveTo>
                  <a:lnTo>
                    <a:pt x="855663" y="0"/>
                  </a:lnTo>
                  <a:lnTo>
                    <a:pt x="371475" y="1588"/>
                  </a:lnTo>
                  <a:lnTo>
                    <a:pt x="0" y="652463"/>
                  </a:lnTo>
                  <a:lnTo>
                    <a:pt x="1241425" y="655638"/>
                  </a:lnTo>
                  <a:close/>
                </a:path>
              </a:pathLst>
            </a:custGeom>
            <a:solidFill>
              <a:srgbClr val="1F3864">
                <a:alpha val="60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57" name="Google Shape;357;g21188a67fb5_0_775"/>
            <p:cNvSpPr/>
            <p:nvPr/>
          </p:nvSpPr>
          <p:spPr>
            <a:xfrm>
              <a:off x="2971800" y="5538788"/>
              <a:ext cx="914400" cy="539750"/>
            </a:xfrm>
            <a:custGeom>
              <a:avLst/>
              <a:gdLst/>
              <a:ahLst/>
              <a:cxnLst/>
              <a:rect l="l" t="t" r="r" b="b"/>
              <a:pathLst>
                <a:path w="914400" h="539750" extrusionOk="0">
                  <a:moveTo>
                    <a:pt x="0" y="539750"/>
                  </a:moveTo>
                  <a:lnTo>
                    <a:pt x="914400" y="538162"/>
                  </a:lnTo>
                  <a:lnTo>
                    <a:pt x="301625" y="0"/>
                  </a:lnTo>
                  <a:lnTo>
                    <a:pt x="0" y="539750"/>
                  </a:lnTo>
                  <a:close/>
                </a:path>
              </a:pathLst>
            </a:custGeom>
            <a:solidFill>
              <a:srgbClr val="385623">
                <a:alpha val="60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58" name="Google Shape;358;g21188a67fb5_0_775"/>
            <p:cNvSpPr/>
            <p:nvPr/>
          </p:nvSpPr>
          <p:spPr>
            <a:xfrm>
              <a:off x="3275013" y="5276850"/>
              <a:ext cx="1235076" cy="800100"/>
            </a:xfrm>
            <a:custGeom>
              <a:avLst/>
              <a:gdLst/>
              <a:ahLst/>
              <a:cxnLst/>
              <a:rect l="l" t="t" r="r" b="b"/>
              <a:pathLst>
                <a:path w="1235076" h="800100" extrusionOk="0">
                  <a:moveTo>
                    <a:pt x="155575" y="0"/>
                  </a:moveTo>
                  <a:lnTo>
                    <a:pt x="0" y="258763"/>
                  </a:lnTo>
                  <a:lnTo>
                    <a:pt x="612775" y="800100"/>
                  </a:lnTo>
                  <a:lnTo>
                    <a:pt x="1235076" y="797780"/>
                  </a:lnTo>
                  <a:lnTo>
                    <a:pt x="155575" y="0"/>
                  </a:lnTo>
                  <a:close/>
                </a:path>
              </a:pathLst>
            </a:custGeom>
            <a:solidFill>
              <a:srgbClr val="548135">
                <a:alpha val="60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59" name="Google Shape;359;g21188a67fb5_0_775"/>
            <p:cNvSpPr/>
            <p:nvPr/>
          </p:nvSpPr>
          <p:spPr>
            <a:xfrm>
              <a:off x="5327610" y="4643180"/>
              <a:ext cx="1563953" cy="1059387"/>
            </a:xfrm>
            <a:custGeom>
              <a:avLst/>
              <a:gdLst/>
              <a:ahLst/>
              <a:cxnLst/>
              <a:rect l="l" t="t" r="r" b="b"/>
              <a:pathLst>
                <a:path w="1629118" h="1075520" extrusionOk="0">
                  <a:moveTo>
                    <a:pt x="983689" y="1073143"/>
                  </a:moveTo>
                  <a:lnTo>
                    <a:pt x="1629118" y="5553"/>
                  </a:lnTo>
                  <a:lnTo>
                    <a:pt x="214315" y="0"/>
                  </a:lnTo>
                  <a:lnTo>
                    <a:pt x="0" y="354819"/>
                  </a:lnTo>
                  <a:lnTo>
                    <a:pt x="414941" y="1075520"/>
                  </a:lnTo>
                  <a:lnTo>
                    <a:pt x="983689" y="1073143"/>
                  </a:lnTo>
                  <a:close/>
                </a:path>
              </a:pathLst>
            </a:custGeom>
            <a:solidFill>
              <a:srgbClr val="00B0F0">
                <a:alpha val="60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60" name="Google Shape;360;g21188a67fb5_0_775"/>
            <p:cNvSpPr/>
            <p:nvPr/>
          </p:nvSpPr>
          <p:spPr>
            <a:xfrm>
              <a:off x="6073453" y="4630057"/>
              <a:ext cx="2708088" cy="1456936"/>
            </a:xfrm>
            <a:custGeom>
              <a:avLst/>
              <a:gdLst/>
              <a:ahLst/>
              <a:cxnLst/>
              <a:rect l="l" t="t" r="r" b="b"/>
              <a:pathLst>
                <a:path w="2616510" h="1456936" extrusionOk="0">
                  <a:moveTo>
                    <a:pt x="1770587" y="1438696"/>
                  </a:moveTo>
                  <a:lnTo>
                    <a:pt x="2131940" y="792843"/>
                  </a:lnTo>
                  <a:lnTo>
                    <a:pt x="2616510" y="803794"/>
                  </a:lnTo>
                  <a:lnTo>
                    <a:pt x="2157807" y="0"/>
                  </a:lnTo>
                  <a:lnTo>
                    <a:pt x="790147" y="14579"/>
                  </a:lnTo>
                  <a:lnTo>
                    <a:pt x="0" y="1456936"/>
                  </a:lnTo>
                  <a:lnTo>
                    <a:pt x="1770587" y="1438696"/>
                  </a:lnTo>
                  <a:close/>
                </a:path>
              </a:pathLst>
            </a:custGeom>
            <a:solidFill>
              <a:srgbClr val="8DA9DB">
                <a:alpha val="60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61" name="Google Shape;361;g21188a67fb5_0_775"/>
            <p:cNvSpPr/>
            <p:nvPr/>
          </p:nvSpPr>
          <p:spPr>
            <a:xfrm>
              <a:off x="3432629" y="5001986"/>
              <a:ext cx="2842437" cy="1074057"/>
            </a:xfrm>
            <a:custGeom>
              <a:avLst/>
              <a:gdLst/>
              <a:ahLst/>
              <a:cxnLst/>
              <a:rect l="l" t="t" r="r" b="b"/>
              <a:pathLst>
                <a:path w="2922814" h="1074057" extrusionOk="0">
                  <a:moveTo>
                    <a:pt x="0" y="275771"/>
                  </a:moveTo>
                  <a:lnTo>
                    <a:pt x="152400" y="0"/>
                  </a:lnTo>
                  <a:lnTo>
                    <a:pt x="1948377" y="1814"/>
                  </a:lnTo>
                  <a:lnTo>
                    <a:pt x="2346072" y="709483"/>
                  </a:lnTo>
                  <a:lnTo>
                    <a:pt x="2922814" y="694871"/>
                  </a:lnTo>
                  <a:lnTo>
                    <a:pt x="2708728" y="1074057"/>
                  </a:lnTo>
                  <a:lnTo>
                    <a:pt x="1114209" y="1072243"/>
                  </a:lnTo>
                  <a:lnTo>
                    <a:pt x="0" y="275771"/>
                  </a:lnTo>
                  <a:close/>
                </a:path>
              </a:pathLst>
            </a:custGeom>
            <a:solidFill>
              <a:srgbClr val="A8D08C">
                <a:alpha val="60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62" name="Google Shape;362;g21188a67fb5_0_775"/>
            <p:cNvSpPr txBox="1"/>
            <p:nvPr/>
          </p:nvSpPr>
          <p:spPr>
            <a:xfrm>
              <a:off x="6967048" y="3962808"/>
              <a:ext cx="975600" cy="523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silty clay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loam</a:t>
              </a:r>
              <a:endParaRPr sz="1400" b="0" i="0" u="none" strike="noStrike" cap="none">
                <a:solidFill>
                  <a:srgbClr val="000000"/>
                </a:solidFill>
                <a:latin typeface="Arial"/>
                <a:ea typeface="Arial"/>
                <a:cs typeface="Arial"/>
                <a:sym typeface="Arial"/>
              </a:endParaRPr>
            </a:p>
          </p:txBody>
        </p:sp>
        <p:sp>
          <p:nvSpPr>
            <p:cNvPr id="363" name="Google Shape;363;g21188a67fb5_0_775"/>
            <p:cNvSpPr txBox="1"/>
            <p:nvPr/>
          </p:nvSpPr>
          <p:spPr>
            <a:xfrm>
              <a:off x="7036460" y="3285519"/>
              <a:ext cx="5613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silty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clay</a:t>
              </a:r>
              <a:endParaRPr sz="1400" b="0" i="0" u="none" strike="noStrike" cap="none">
                <a:solidFill>
                  <a:srgbClr val="000000"/>
                </a:solidFill>
                <a:latin typeface="Arial"/>
                <a:ea typeface="Arial"/>
                <a:cs typeface="Arial"/>
                <a:sym typeface="Arial"/>
              </a:endParaRPr>
            </a:p>
          </p:txBody>
        </p:sp>
        <p:sp>
          <p:nvSpPr>
            <p:cNvPr id="364" name="Google Shape;364;g21188a67fb5_0_775"/>
            <p:cNvSpPr txBox="1"/>
            <p:nvPr/>
          </p:nvSpPr>
          <p:spPr>
            <a:xfrm>
              <a:off x="4289587" y="3555297"/>
              <a:ext cx="732900" cy="523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sandy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clay</a:t>
              </a:r>
              <a:endParaRPr sz="1400" b="0" i="0" u="none" strike="noStrike" cap="none">
                <a:solidFill>
                  <a:srgbClr val="000000"/>
                </a:solidFill>
                <a:latin typeface="Arial"/>
                <a:ea typeface="Arial"/>
                <a:cs typeface="Arial"/>
                <a:sym typeface="Arial"/>
              </a:endParaRPr>
            </a:p>
          </p:txBody>
        </p:sp>
        <p:sp>
          <p:nvSpPr>
            <p:cNvPr id="365" name="Google Shape;365;g21188a67fb5_0_775"/>
            <p:cNvSpPr txBox="1"/>
            <p:nvPr/>
          </p:nvSpPr>
          <p:spPr>
            <a:xfrm>
              <a:off x="5786081" y="2496106"/>
              <a:ext cx="5460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clay</a:t>
              </a:r>
              <a:endParaRPr sz="1400" b="0" i="0" u="none" strike="noStrike" cap="none">
                <a:solidFill>
                  <a:srgbClr val="000000"/>
                </a:solidFill>
                <a:latin typeface="Arial"/>
                <a:ea typeface="Arial"/>
                <a:cs typeface="Arial"/>
                <a:sym typeface="Arial"/>
              </a:endParaRPr>
            </a:p>
          </p:txBody>
        </p:sp>
        <p:sp>
          <p:nvSpPr>
            <p:cNvPr id="366" name="Google Shape;366;g21188a67fb5_0_775"/>
            <p:cNvSpPr txBox="1"/>
            <p:nvPr/>
          </p:nvSpPr>
          <p:spPr>
            <a:xfrm>
              <a:off x="4018354" y="4290433"/>
              <a:ext cx="1146900" cy="523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sandy clay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loam</a:t>
              </a:r>
              <a:endParaRPr sz="1400" b="0" i="0" u="none" strike="noStrike" cap="none">
                <a:solidFill>
                  <a:srgbClr val="000000"/>
                </a:solidFill>
                <a:latin typeface="Arial"/>
                <a:ea typeface="Arial"/>
                <a:cs typeface="Arial"/>
                <a:sym typeface="Arial"/>
              </a:endParaRPr>
            </a:p>
          </p:txBody>
        </p:sp>
        <p:sp>
          <p:nvSpPr>
            <p:cNvPr id="367" name="Google Shape;367;g21188a67fb5_0_775"/>
            <p:cNvSpPr txBox="1"/>
            <p:nvPr/>
          </p:nvSpPr>
          <p:spPr>
            <a:xfrm>
              <a:off x="5569351" y="4098679"/>
              <a:ext cx="10683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clay loam</a:t>
              </a:r>
              <a:endParaRPr sz="1400" b="0" i="0" u="none" strike="noStrike" cap="none">
                <a:solidFill>
                  <a:srgbClr val="000000"/>
                </a:solidFill>
                <a:latin typeface="Arial"/>
                <a:ea typeface="Arial"/>
                <a:cs typeface="Arial"/>
                <a:sym typeface="Arial"/>
              </a:endParaRPr>
            </a:p>
          </p:txBody>
        </p:sp>
        <p:sp>
          <p:nvSpPr>
            <p:cNvPr id="368" name="Google Shape;368;g21188a67fb5_0_775"/>
            <p:cNvSpPr txBox="1"/>
            <p:nvPr/>
          </p:nvSpPr>
          <p:spPr>
            <a:xfrm>
              <a:off x="6958467" y="5091203"/>
              <a:ext cx="9798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silt loam</a:t>
              </a:r>
              <a:endParaRPr sz="1400" b="0" i="0" u="none" strike="noStrike" cap="none">
                <a:solidFill>
                  <a:srgbClr val="000000"/>
                </a:solidFill>
                <a:latin typeface="Arial"/>
                <a:ea typeface="Arial"/>
                <a:cs typeface="Arial"/>
                <a:sym typeface="Arial"/>
              </a:endParaRPr>
            </a:p>
          </p:txBody>
        </p:sp>
        <p:sp>
          <p:nvSpPr>
            <p:cNvPr id="369" name="Google Shape;369;g21188a67fb5_0_775"/>
            <p:cNvSpPr txBox="1"/>
            <p:nvPr/>
          </p:nvSpPr>
          <p:spPr>
            <a:xfrm>
              <a:off x="4069003" y="5332784"/>
              <a:ext cx="1255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sandy loam</a:t>
              </a:r>
              <a:endParaRPr sz="1400" b="0" i="0" u="none" strike="noStrike" cap="none">
                <a:solidFill>
                  <a:srgbClr val="000000"/>
                </a:solidFill>
                <a:latin typeface="Arial"/>
                <a:ea typeface="Arial"/>
                <a:cs typeface="Arial"/>
                <a:sym typeface="Arial"/>
              </a:endParaRPr>
            </a:p>
          </p:txBody>
        </p:sp>
        <p:sp>
          <p:nvSpPr>
            <p:cNvPr id="370" name="Google Shape;370;g21188a67fb5_0_775"/>
            <p:cNvSpPr txBox="1"/>
            <p:nvPr/>
          </p:nvSpPr>
          <p:spPr>
            <a:xfrm>
              <a:off x="8294061" y="5585547"/>
              <a:ext cx="4572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silt</a:t>
              </a:r>
              <a:endParaRPr sz="1400" b="0" i="0" u="none" strike="noStrike" cap="none">
                <a:solidFill>
                  <a:srgbClr val="000000"/>
                </a:solidFill>
                <a:latin typeface="Arial"/>
                <a:ea typeface="Arial"/>
                <a:cs typeface="Arial"/>
                <a:sym typeface="Arial"/>
              </a:endParaRPr>
            </a:p>
          </p:txBody>
        </p:sp>
        <p:sp>
          <p:nvSpPr>
            <p:cNvPr id="371" name="Google Shape;371;g21188a67fb5_0_775"/>
            <p:cNvSpPr txBox="1"/>
            <p:nvPr/>
          </p:nvSpPr>
          <p:spPr>
            <a:xfrm>
              <a:off x="3026694" y="5737892"/>
              <a:ext cx="6288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sand</a:t>
              </a:r>
              <a:endParaRPr sz="1400" b="0" i="0" u="none" strike="noStrike" cap="none">
                <a:solidFill>
                  <a:srgbClr val="000000"/>
                </a:solidFill>
                <a:latin typeface="Arial"/>
                <a:ea typeface="Arial"/>
                <a:cs typeface="Arial"/>
                <a:sym typeface="Arial"/>
              </a:endParaRPr>
            </a:p>
          </p:txBody>
        </p:sp>
        <p:sp>
          <p:nvSpPr>
            <p:cNvPr id="372" name="Google Shape;372;g21188a67fb5_0_775"/>
            <p:cNvSpPr txBox="1"/>
            <p:nvPr/>
          </p:nvSpPr>
          <p:spPr>
            <a:xfrm rot="2400138">
              <a:off x="3122227" y="5516274"/>
              <a:ext cx="1129868"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Arial"/>
                  <a:ea typeface="Arial"/>
                  <a:cs typeface="Arial"/>
                  <a:sym typeface="Arial"/>
                </a:rPr>
                <a:t>loamy sand</a:t>
              </a:r>
              <a:endParaRPr sz="1400" b="0" i="0" u="none" strike="noStrike" cap="none">
                <a:solidFill>
                  <a:srgbClr val="000000"/>
                </a:solidFill>
                <a:latin typeface="Arial"/>
                <a:ea typeface="Arial"/>
                <a:cs typeface="Arial"/>
                <a:sym typeface="Arial"/>
              </a:endParaRPr>
            </a:p>
          </p:txBody>
        </p:sp>
        <p:sp>
          <p:nvSpPr>
            <p:cNvPr id="373" name="Google Shape;373;g21188a67fb5_0_775"/>
            <p:cNvSpPr txBox="1"/>
            <p:nvPr/>
          </p:nvSpPr>
          <p:spPr>
            <a:xfrm>
              <a:off x="5753835" y="5005055"/>
              <a:ext cx="6543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loam</a:t>
              </a:r>
              <a:endParaRPr sz="1400" b="0" i="0" u="none" strike="noStrike" cap="none">
                <a:solidFill>
                  <a:srgbClr val="000000"/>
                </a:solidFill>
                <a:latin typeface="Arial"/>
                <a:ea typeface="Arial"/>
                <a:cs typeface="Arial"/>
                <a:sym typeface="Arial"/>
              </a:endParaRPr>
            </a:p>
          </p:txBody>
        </p:sp>
        <p:sp>
          <p:nvSpPr>
            <p:cNvPr id="374" name="Google Shape;374;g21188a67fb5_0_775"/>
            <p:cNvSpPr txBox="1"/>
            <p:nvPr/>
          </p:nvSpPr>
          <p:spPr>
            <a:xfrm>
              <a:off x="4242789" y="180940"/>
              <a:ext cx="3661327"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Arial"/>
                  <a:ea typeface="Arial"/>
                  <a:cs typeface="Arial"/>
                  <a:sym typeface="Arial"/>
                </a:rPr>
                <a:t>USDA Textural Triangle</a:t>
              </a:r>
              <a:endParaRPr sz="1400" b="0" i="0" u="none" strike="noStrike" cap="none">
                <a:solidFill>
                  <a:srgbClr val="000000"/>
                </a:solidFill>
                <a:latin typeface="Arial"/>
                <a:ea typeface="Arial"/>
                <a:cs typeface="Arial"/>
                <a:sym typeface="Arial"/>
              </a:endParaRPr>
            </a:p>
          </p:txBody>
        </p:sp>
      </p:grpSp>
      <p:sp>
        <p:nvSpPr>
          <p:cNvPr id="375" name="Google Shape;375;g21188a67fb5_0_775"/>
          <p:cNvSpPr txBox="1"/>
          <p:nvPr/>
        </p:nvSpPr>
        <p:spPr>
          <a:xfrm>
            <a:off x="204221" y="585231"/>
            <a:ext cx="4783200" cy="55917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2800"/>
              <a:buFont typeface="Arial"/>
              <a:buNone/>
            </a:pPr>
            <a:r>
              <a:rPr lang="en-US" sz="2800" b="0" i="0" u="none" strike="noStrike" cap="none">
                <a:solidFill>
                  <a:schemeClr val="dk1"/>
                </a:solidFill>
                <a:latin typeface="Calibri"/>
                <a:ea typeface="Calibri"/>
                <a:cs typeface="Calibri"/>
                <a:sym typeface="Calibri"/>
              </a:rPr>
              <a:t>12 Texture classes: Soil texture is the relative proportion of sand, silt, clay</a:t>
            </a:r>
            <a:endParaRPr sz="1400" b="0" i="0" u="none" strike="noStrike" cap="none">
              <a:solidFill>
                <a:srgbClr val="000000"/>
              </a:solidFill>
              <a:latin typeface="Arial"/>
              <a:ea typeface="Arial"/>
              <a:cs typeface="Arial"/>
              <a:sym typeface="Arial"/>
            </a:endParaRPr>
          </a:p>
          <a:p>
            <a:pPr marL="457200" marR="0" lvl="1" indent="-457200" algn="l" rtl="0">
              <a:lnSpc>
                <a:spcPct val="90000"/>
              </a:lnSpc>
              <a:spcBef>
                <a:spcPts val="1500"/>
              </a:spcBef>
              <a:spcAft>
                <a:spcPts val="0"/>
              </a:spcAft>
              <a:buClr>
                <a:srgbClr val="000000"/>
              </a:buClr>
              <a:buSzPts val="2800"/>
              <a:buFont typeface="Arial"/>
              <a:buNone/>
            </a:pPr>
            <a:r>
              <a:rPr lang="en-US" sz="2800" b="0" i="0" u="none" strike="noStrike" cap="none">
                <a:solidFill>
                  <a:schemeClr val="dk1"/>
                </a:solidFill>
                <a:latin typeface="Calibri"/>
                <a:ea typeface="Calibri"/>
                <a:cs typeface="Calibri"/>
                <a:sym typeface="Calibri"/>
              </a:rPr>
              <a:t>Sand = </a:t>
            </a:r>
            <a:endParaRPr sz="1400" b="0" i="0" u="none" strike="noStrike" cap="none">
              <a:solidFill>
                <a:srgbClr val="000000"/>
              </a:solidFill>
              <a:latin typeface="Arial"/>
              <a:ea typeface="Arial"/>
              <a:cs typeface="Arial"/>
              <a:sym typeface="Arial"/>
            </a:endParaRPr>
          </a:p>
          <a:p>
            <a:pPr marL="457200" marR="0" lvl="1" indent="0" algn="l" rtl="0">
              <a:lnSpc>
                <a:spcPct val="90000"/>
              </a:lnSpc>
              <a:spcBef>
                <a:spcPts val="500"/>
              </a:spcBef>
              <a:spcAft>
                <a:spcPts val="0"/>
              </a:spcAft>
              <a:buClr>
                <a:srgbClr val="000000"/>
              </a:buClr>
              <a:buSzPts val="2800"/>
              <a:buFont typeface="Arial"/>
              <a:buNone/>
            </a:pPr>
            <a:r>
              <a:rPr lang="en-US" sz="2800" b="0" i="0" u="none" strike="noStrike" cap="none">
                <a:solidFill>
                  <a:schemeClr val="dk1"/>
                </a:solidFill>
                <a:latin typeface="Calibri"/>
                <a:ea typeface="Calibri"/>
                <a:cs typeface="Calibri"/>
                <a:sym typeface="Calibri"/>
              </a:rPr>
              <a:t>2.0 mm to 0.05 mm</a:t>
            </a:r>
            <a:endParaRPr sz="1400" b="0" i="0" u="none" strike="noStrike" cap="none">
              <a:solidFill>
                <a:srgbClr val="000000"/>
              </a:solidFill>
              <a:latin typeface="Arial"/>
              <a:ea typeface="Arial"/>
              <a:cs typeface="Arial"/>
              <a:sym typeface="Arial"/>
            </a:endParaRPr>
          </a:p>
          <a:p>
            <a:pPr marL="0" marR="0" lvl="1" indent="0" algn="l" rtl="0">
              <a:lnSpc>
                <a:spcPct val="90000"/>
              </a:lnSpc>
              <a:spcBef>
                <a:spcPts val="500"/>
              </a:spcBef>
              <a:spcAft>
                <a:spcPts val="0"/>
              </a:spcAft>
              <a:buClr>
                <a:srgbClr val="000000"/>
              </a:buClr>
              <a:buSzPts val="2800"/>
              <a:buFont typeface="Arial"/>
              <a:buNone/>
            </a:pPr>
            <a:r>
              <a:rPr lang="en-US" sz="2800" b="0" i="0" u="none" strike="noStrike" cap="none">
                <a:solidFill>
                  <a:schemeClr val="dk1"/>
                </a:solidFill>
                <a:latin typeface="Calibri"/>
                <a:ea typeface="Calibri"/>
                <a:cs typeface="Calibri"/>
                <a:sym typeface="Calibri"/>
              </a:rPr>
              <a:t>Silt = </a:t>
            </a:r>
            <a:endParaRPr sz="1400" b="0" i="0" u="none" strike="noStrike" cap="none">
              <a:solidFill>
                <a:srgbClr val="000000"/>
              </a:solidFill>
              <a:latin typeface="Arial"/>
              <a:ea typeface="Arial"/>
              <a:cs typeface="Arial"/>
              <a:sym typeface="Arial"/>
            </a:endParaRPr>
          </a:p>
          <a:p>
            <a:pPr marL="457200" marR="0" lvl="1" indent="0" algn="l" rtl="0">
              <a:lnSpc>
                <a:spcPct val="90000"/>
              </a:lnSpc>
              <a:spcBef>
                <a:spcPts val="500"/>
              </a:spcBef>
              <a:spcAft>
                <a:spcPts val="0"/>
              </a:spcAft>
              <a:buClr>
                <a:srgbClr val="000000"/>
              </a:buClr>
              <a:buSzPts val="2800"/>
              <a:buFont typeface="Arial"/>
              <a:buNone/>
            </a:pPr>
            <a:r>
              <a:rPr lang="en-US" sz="2800" b="0" i="0" u="none" strike="noStrike" cap="none">
                <a:solidFill>
                  <a:schemeClr val="dk1"/>
                </a:solidFill>
                <a:latin typeface="Calibri"/>
                <a:ea typeface="Calibri"/>
                <a:cs typeface="Calibri"/>
                <a:sym typeface="Calibri"/>
              </a:rPr>
              <a:t>0.05 mm to 0.002 mm</a:t>
            </a:r>
            <a:endParaRPr sz="1400" b="0" i="0" u="none" strike="noStrike" cap="none">
              <a:solidFill>
                <a:srgbClr val="000000"/>
              </a:solidFill>
              <a:latin typeface="Arial"/>
              <a:ea typeface="Arial"/>
              <a:cs typeface="Arial"/>
              <a:sym typeface="Arial"/>
            </a:endParaRPr>
          </a:p>
          <a:p>
            <a:pPr marL="0" marR="0" lvl="1" indent="0" algn="l" rtl="0">
              <a:lnSpc>
                <a:spcPct val="90000"/>
              </a:lnSpc>
              <a:spcBef>
                <a:spcPts val="1500"/>
              </a:spcBef>
              <a:spcAft>
                <a:spcPts val="0"/>
              </a:spcAft>
              <a:buClr>
                <a:srgbClr val="000000"/>
              </a:buClr>
              <a:buSzPts val="2800"/>
              <a:buFont typeface="Arial"/>
              <a:buNone/>
            </a:pPr>
            <a:r>
              <a:rPr lang="en-US" sz="2800" b="0" i="0" u="none" strike="noStrike" cap="none">
                <a:solidFill>
                  <a:schemeClr val="dk1"/>
                </a:solidFill>
                <a:latin typeface="Calibri"/>
                <a:ea typeface="Calibri"/>
                <a:cs typeface="Calibri"/>
                <a:sym typeface="Calibri"/>
              </a:rPr>
              <a:t>Clay &lt;= 0.002 mm</a:t>
            </a:r>
            <a:endParaRPr sz="1400" b="0" i="0" u="none" strike="noStrike" cap="none">
              <a:solidFill>
                <a:srgbClr val="000000"/>
              </a:solidFill>
              <a:latin typeface="Arial"/>
              <a:ea typeface="Arial"/>
              <a:cs typeface="Arial"/>
              <a:sym typeface="Arial"/>
            </a:endParaRPr>
          </a:p>
          <a:p>
            <a:pPr marL="0" marR="0" lvl="1" indent="0" algn="l" rtl="0">
              <a:lnSpc>
                <a:spcPct val="90000"/>
              </a:lnSpc>
              <a:spcBef>
                <a:spcPts val="500"/>
              </a:spcBef>
              <a:spcAft>
                <a:spcPts val="0"/>
              </a:spcAft>
              <a:buClr>
                <a:srgbClr val="000000"/>
              </a:buClr>
              <a:buSzPts val="2800"/>
              <a:buFont typeface="Arial"/>
              <a:buNone/>
            </a:pPr>
            <a:endParaRPr sz="2800" b="0" i="0" u="none" strike="noStrike" cap="none">
              <a:solidFill>
                <a:schemeClr val="dk1"/>
              </a:solidFill>
              <a:latin typeface="Calibri"/>
              <a:ea typeface="Calibri"/>
              <a:cs typeface="Calibri"/>
              <a:sym typeface="Calibri"/>
            </a:endParaRPr>
          </a:p>
          <a:p>
            <a:pPr marL="0" marR="0" lvl="1" indent="0" algn="l" rtl="0">
              <a:lnSpc>
                <a:spcPct val="90000"/>
              </a:lnSpc>
              <a:spcBef>
                <a:spcPts val="500"/>
              </a:spcBef>
              <a:spcAft>
                <a:spcPts val="0"/>
              </a:spcAft>
              <a:buClr>
                <a:srgbClr val="000000"/>
              </a:buClr>
              <a:buSzPts val="2800"/>
              <a:buFont typeface="Arial"/>
              <a:buNone/>
            </a:pPr>
            <a:r>
              <a:rPr lang="en-US" sz="2800" b="0" i="0" u="none" strike="noStrike" cap="none">
                <a:solidFill>
                  <a:schemeClr val="dk1"/>
                </a:solidFill>
                <a:latin typeface="Calibri"/>
                <a:ea typeface="Calibri"/>
                <a:cs typeface="Calibri"/>
                <a:sym typeface="Calibri"/>
              </a:rPr>
              <a:t>What does not affect texture?</a:t>
            </a:r>
            <a:endParaRPr sz="1400" b="0" i="0" u="none" strike="noStrike" cap="none">
              <a:solidFill>
                <a:srgbClr val="000000"/>
              </a:solidFill>
              <a:latin typeface="Arial"/>
              <a:ea typeface="Arial"/>
              <a:cs typeface="Arial"/>
              <a:sym typeface="Arial"/>
            </a:endParaRPr>
          </a:p>
          <a:p>
            <a:pPr marL="0" marR="0" lvl="1" indent="0" algn="l" rtl="0">
              <a:lnSpc>
                <a:spcPct val="90000"/>
              </a:lnSpc>
              <a:spcBef>
                <a:spcPts val="500"/>
              </a:spcBef>
              <a:spcAft>
                <a:spcPts val="0"/>
              </a:spcAft>
              <a:buClr>
                <a:srgbClr val="000000"/>
              </a:buClr>
              <a:buSzPts val="2800"/>
              <a:buFont typeface="Arial"/>
              <a:buNone/>
            </a:pPr>
            <a:r>
              <a:rPr lang="en-US" sz="2800" b="0" i="0" u="none" strike="noStrike" cap="none">
                <a:solidFill>
                  <a:schemeClr val="dk1"/>
                </a:solidFill>
                <a:latin typeface="Calibri"/>
                <a:ea typeface="Calibri"/>
                <a:cs typeface="Calibri"/>
                <a:sym typeface="Calibri"/>
              </a:rPr>
              <a:t>Color and organic matter</a:t>
            </a:r>
            <a:endParaRPr sz="1400" b="0" i="0" u="none" strike="noStrike" cap="none">
              <a:solidFill>
                <a:srgbClr val="000000"/>
              </a:solidFill>
              <a:latin typeface="Arial"/>
              <a:ea typeface="Arial"/>
              <a:cs typeface="Arial"/>
              <a:sym typeface="Arial"/>
            </a:endParaRPr>
          </a:p>
          <a:p>
            <a:pPr marL="0" marR="0" lvl="1" indent="0" algn="l" rtl="0">
              <a:lnSpc>
                <a:spcPct val="90000"/>
              </a:lnSpc>
              <a:spcBef>
                <a:spcPts val="500"/>
              </a:spcBef>
              <a:spcAft>
                <a:spcPts val="0"/>
              </a:spcAft>
              <a:buClr>
                <a:srgbClr val="000000"/>
              </a:buClr>
              <a:buSzPts val="2800"/>
              <a:buFont typeface="Arial"/>
              <a:buNone/>
            </a:pPr>
            <a:r>
              <a:rPr lang="en-US" sz="2800" b="0" i="0" u="none" strike="noStrike" cap="none">
                <a:solidFill>
                  <a:schemeClr val="dk1"/>
                </a:solidFill>
                <a:latin typeface="Calibri"/>
                <a:ea typeface="Calibri"/>
                <a:cs typeface="Calibri"/>
                <a:sym typeface="Calibri"/>
              </a:rPr>
              <a:t>Many (maybe most) clays are not red!!!</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g21188a67fb5_0_751"/>
          <p:cNvSpPr txBox="1">
            <a:spLocks noGrp="1"/>
          </p:cNvSpPr>
          <p:nvPr>
            <p:ph type="title"/>
          </p:nvPr>
        </p:nvSpPr>
        <p:spPr>
          <a:xfrm>
            <a:off x="1818524" y="365125"/>
            <a:ext cx="95352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E4E79"/>
              </a:buClr>
              <a:buSzPts val="4400"/>
              <a:buFont typeface="Calibri"/>
              <a:buNone/>
            </a:pPr>
            <a:r>
              <a:rPr lang="en-US" b="1">
                <a:solidFill>
                  <a:srgbClr val="1E4E79"/>
                </a:solidFill>
              </a:rPr>
              <a:t>Physical Properties</a:t>
            </a:r>
            <a:endParaRPr/>
          </a:p>
        </p:txBody>
      </p:sp>
      <p:sp>
        <p:nvSpPr>
          <p:cNvPr id="382" name="Google Shape;382;g21188a67fb5_0_751"/>
          <p:cNvSpPr txBox="1">
            <a:spLocks noGrp="1"/>
          </p:cNvSpPr>
          <p:nvPr>
            <p:ph type="body" idx="1"/>
          </p:nvPr>
        </p:nvSpPr>
        <p:spPr>
          <a:xfrm>
            <a:off x="1818526" y="1825625"/>
            <a:ext cx="4156800" cy="4351200"/>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90000"/>
              </a:lnSpc>
              <a:spcBef>
                <a:spcPts val="0"/>
              </a:spcBef>
              <a:spcAft>
                <a:spcPts val="0"/>
              </a:spcAft>
              <a:buClr>
                <a:schemeClr val="dk1"/>
              </a:buClr>
              <a:buSzPct val="108108"/>
              <a:buChar char="•"/>
            </a:pPr>
            <a:r>
              <a:rPr lang="en-US" sz="2400"/>
              <a:t>Soil Color</a:t>
            </a:r>
            <a:endParaRPr/>
          </a:p>
          <a:p>
            <a:pPr marL="228600" lvl="0" indent="-228600" algn="l" rtl="0">
              <a:lnSpc>
                <a:spcPct val="90000"/>
              </a:lnSpc>
              <a:spcBef>
                <a:spcPts val="1000"/>
              </a:spcBef>
              <a:spcAft>
                <a:spcPts val="0"/>
              </a:spcAft>
              <a:buClr>
                <a:schemeClr val="dk1"/>
              </a:buClr>
              <a:buSzPct val="108108"/>
              <a:buChar char="•"/>
            </a:pPr>
            <a:r>
              <a:rPr lang="en-US" sz="2400"/>
              <a:t>Soil Texture</a:t>
            </a:r>
            <a:endParaRPr/>
          </a:p>
          <a:p>
            <a:pPr marL="228600" lvl="0" indent="-228600" algn="l" rtl="0">
              <a:lnSpc>
                <a:spcPct val="90000"/>
              </a:lnSpc>
              <a:spcBef>
                <a:spcPts val="1000"/>
              </a:spcBef>
              <a:spcAft>
                <a:spcPts val="0"/>
              </a:spcAft>
              <a:buClr>
                <a:schemeClr val="dk1"/>
              </a:buClr>
              <a:buSzPct val="108108"/>
              <a:buChar char="•"/>
            </a:pPr>
            <a:r>
              <a:rPr lang="en-US" sz="2400"/>
              <a:t>Reflects how soil mineral and organic particles combine to form the soil matrix and pore spaces </a:t>
            </a:r>
            <a:endParaRPr/>
          </a:p>
          <a:p>
            <a:pPr marL="228600" lvl="0" indent="-228600" algn="l" rtl="0">
              <a:lnSpc>
                <a:spcPct val="90000"/>
              </a:lnSpc>
              <a:spcBef>
                <a:spcPts val="1000"/>
              </a:spcBef>
              <a:spcAft>
                <a:spcPts val="0"/>
              </a:spcAft>
              <a:buSzPct val="108108"/>
              <a:buChar char="•"/>
            </a:pPr>
            <a:r>
              <a:rPr lang="en-US" sz="2400"/>
              <a:t>Determines</a:t>
            </a:r>
            <a:endParaRPr/>
          </a:p>
          <a:p>
            <a:pPr marL="685800" lvl="1" indent="-228600" algn="l" rtl="0">
              <a:lnSpc>
                <a:spcPct val="90000"/>
              </a:lnSpc>
              <a:spcBef>
                <a:spcPts val="500"/>
              </a:spcBef>
              <a:spcAft>
                <a:spcPts val="0"/>
              </a:spcAft>
              <a:buSzPct val="108108"/>
              <a:buFont typeface="Courier New"/>
              <a:buChar char="o"/>
            </a:pPr>
            <a:r>
              <a:rPr lang="en-US"/>
              <a:t>Water-holding capacity</a:t>
            </a:r>
            <a:endParaRPr/>
          </a:p>
          <a:p>
            <a:pPr marL="685800" lvl="1" indent="-228600" algn="l" rtl="0">
              <a:lnSpc>
                <a:spcPct val="90000"/>
              </a:lnSpc>
              <a:spcBef>
                <a:spcPts val="500"/>
              </a:spcBef>
              <a:spcAft>
                <a:spcPts val="0"/>
              </a:spcAft>
              <a:buSzPct val="108108"/>
              <a:buFont typeface="Courier New"/>
              <a:buChar char="o"/>
            </a:pPr>
            <a:r>
              <a:rPr lang="en-US"/>
              <a:t>Permeability</a:t>
            </a:r>
            <a:endParaRPr/>
          </a:p>
          <a:p>
            <a:pPr marL="228600" lvl="0" indent="-228600" algn="l" rtl="0">
              <a:lnSpc>
                <a:spcPct val="90000"/>
              </a:lnSpc>
              <a:spcBef>
                <a:spcPts val="1000"/>
              </a:spcBef>
              <a:spcAft>
                <a:spcPts val="0"/>
              </a:spcAft>
              <a:buClr>
                <a:schemeClr val="dk1"/>
              </a:buClr>
              <a:buSzPct val="108108"/>
              <a:buChar char="•"/>
            </a:pPr>
            <a:r>
              <a:rPr lang="en-US" sz="2400"/>
              <a:t>Soil Structure</a:t>
            </a:r>
            <a:endParaRPr sz="2400"/>
          </a:p>
          <a:p>
            <a:pPr marL="228600" lvl="0" indent="-228600" algn="l" rtl="0">
              <a:lnSpc>
                <a:spcPct val="90000"/>
              </a:lnSpc>
              <a:spcBef>
                <a:spcPts val="1000"/>
              </a:spcBef>
              <a:spcAft>
                <a:spcPts val="0"/>
              </a:spcAft>
              <a:buClr>
                <a:schemeClr val="dk1"/>
              </a:buClr>
              <a:buSzPct val="108108"/>
              <a:buChar char="•"/>
            </a:pPr>
            <a:r>
              <a:rPr lang="en-US" sz="2400"/>
              <a:t>Bulk Density</a:t>
            </a:r>
            <a:endParaRPr/>
          </a:p>
          <a:p>
            <a:pPr marL="228600" lvl="0" indent="-228600" algn="l" rtl="0">
              <a:lnSpc>
                <a:spcPct val="90000"/>
              </a:lnSpc>
              <a:spcBef>
                <a:spcPts val="1000"/>
              </a:spcBef>
              <a:spcAft>
                <a:spcPts val="0"/>
              </a:spcAft>
              <a:buClr>
                <a:schemeClr val="dk1"/>
              </a:buClr>
              <a:buSzPct val="108108"/>
              <a:buChar char="•"/>
            </a:pPr>
            <a:r>
              <a:rPr lang="en-US" sz="2400"/>
              <a:t>Soil Consistence</a:t>
            </a:r>
            <a:endParaRPr/>
          </a:p>
        </p:txBody>
      </p:sp>
      <p:pic>
        <p:nvPicPr>
          <p:cNvPr id="383" name="Google Shape;383;g21188a67fb5_0_751" descr="A picture containing outdoor, person, man, holding&#10;&#10;Description automatically generated"/>
          <p:cNvPicPr preferRelativeResize="0"/>
          <p:nvPr/>
        </p:nvPicPr>
        <p:blipFill rotWithShape="1">
          <a:blip r:embed="rId3">
            <a:alphaModFix/>
          </a:blip>
          <a:srcRect/>
          <a:stretch/>
        </p:blipFill>
        <p:spPr>
          <a:xfrm>
            <a:off x="7343947" y="1752235"/>
            <a:ext cx="3490308" cy="3036483"/>
          </a:xfrm>
          <a:prstGeom prst="rect">
            <a:avLst/>
          </a:prstGeom>
          <a:noFill/>
          <a:ln>
            <a:noFill/>
          </a:ln>
        </p:spPr>
      </p:pic>
      <p:sp>
        <p:nvSpPr>
          <p:cNvPr id="384" name="Google Shape;384;g21188a67fb5_0_751"/>
          <p:cNvSpPr txBox="1"/>
          <p:nvPr/>
        </p:nvSpPr>
        <p:spPr>
          <a:xfrm>
            <a:off x="8310699" y="6325929"/>
            <a:ext cx="3495000" cy="646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Image Credit: D. Lindbo and Wale Adewunmi, Know Soil Know Life contributors </a:t>
            </a:r>
            <a:endParaRPr sz="10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chemeClr val="dk1"/>
              </a:solidFill>
              <a:latin typeface="Calibri"/>
              <a:ea typeface="Calibri"/>
              <a:cs typeface="Calibri"/>
              <a:sym typeface="Calibri"/>
            </a:endParaRPr>
          </a:p>
        </p:txBody>
      </p:sp>
      <p:sp>
        <p:nvSpPr>
          <p:cNvPr id="385" name="Google Shape;385;g21188a67fb5_0_751"/>
          <p:cNvSpPr txBox="1"/>
          <p:nvPr/>
        </p:nvSpPr>
        <p:spPr>
          <a:xfrm>
            <a:off x="1818524" y="6420172"/>
            <a:ext cx="6086700" cy="306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888888"/>
                </a:solidFill>
                <a:latin typeface="Calibri"/>
                <a:ea typeface="Calibri"/>
                <a:cs typeface="Calibri"/>
                <a:sym typeface="Calibri"/>
              </a:rPr>
              <a:t>Soil Science Society of America   www.soils.org | www.soils4teachers.org</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6"/>
          <p:cNvSpPr txBox="1">
            <a:spLocks noGrp="1"/>
          </p:cNvSpPr>
          <p:nvPr>
            <p:ph type="title"/>
          </p:nvPr>
        </p:nvSpPr>
        <p:spPr>
          <a:xfrm>
            <a:off x="1818524" y="365125"/>
            <a:ext cx="100047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65B84"/>
              </a:buClr>
              <a:buSzPts val="4400"/>
              <a:buFont typeface="Calibri"/>
              <a:buNone/>
            </a:pPr>
            <a:r>
              <a:rPr lang="en-US" sz="4400" b="1">
                <a:solidFill>
                  <a:srgbClr val="065B84"/>
                </a:solidFill>
              </a:rPr>
              <a:t>Soil Texture by Feel Method</a:t>
            </a:r>
            <a:endParaRPr b="1">
              <a:solidFill>
                <a:srgbClr val="1E4E79"/>
              </a:solidFill>
            </a:endParaRPr>
          </a:p>
        </p:txBody>
      </p:sp>
      <p:sp>
        <p:nvSpPr>
          <p:cNvPr id="392" name="Google Shape;392;p6"/>
          <p:cNvSpPr txBox="1">
            <a:spLocks noGrp="1"/>
          </p:cNvSpPr>
          <p:nvPr>
            <p:ph type="body" idx="1"/>
          </p:nvPr>
        </p:nvSpPr>
        <p:spPr>
          <a:xfrm>
            <a:off x="1818526" y="1690825"/>
            <a:ext cx="6266596" cy="422308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n-US" sz="2400"/>
              <a:t>Developed by Natural Resources Conservation Service (NRCS) for estimating soil texture in the field</a:t>
            </a:r>
            <a:endParaRPr/>
          </a:p>
          <a:p>
            <a:pPr marL="0" lvl="0" indent="0" algn="l" rtl="0">
              <a:lnSpc>
                <a:spcPct val="90000"/>
              </a:lnSpc>
              <a:spcBef>
                <a:spcPts val="1000"/>
              </a:spcBef>
              <a:spcAft>
                <a:spcPts val="0"/>
              </a:spcAft>
              <a:buClr>
                <a:schemeClr val="dk1"/>
              </a:buClr>
              <a:buSzPts val="2400"/>
              <a:buNone/>
            </a:pPr>
            <a:r>
              <a:rPr lang="en-US" sz="2400"/>
              <a:t>Materials needed:</a:t>
            </a:r>
            <a:endParaRPr/>
          </a:p>
          <a:p>
            <a:pPr marL="800100" lvl="2" indent="-342900" algn="l" rtl="0">
              <a:lnSpc>
                <a:spcPct val="90000"/>
              </a:lnSpc>
              <a:spcBef>
                <a:spcPts val="500"/>
              </a:spcBef>
              <a:spcAft>
                <a:spcPts val="0"/>
              </a:spcAft>
              <a:buClr>
                <a:schemeClr val="dk1"/>
              </a:buClr>
              <a:buSzPts val="2000"/>
              <a:buChar char="•"/>
            </a:pPr>
            <a:r>
              <a:rPr lang="en-US"/>
              <a:t>Soil sample</a:t>
            </a:r>
            <a:endParaRPr/>
          </a:p>
          <a:p>
            <a:pPr marL="800100" lvl="2" indent="-342900" algn="l" rtl="0">
              <a:lnSpc>
                <a:spcPct val="90000"/>
              </a:lnSpc>
              <a:spcBef>
                <a:spcPts val="500"/>
              </a:spcBef>
              <a:spcAft>
                <a:spcPts val="0"/>
              </a:spcAft>
              <a:buClr>
                <a:schemeClr val="dk1"/>
              </a:buClr>
              <a:buSzPts val="2000"/>
              <a:buChar char="•"/>
            </a:pPr>
            <a:r>
              <a:rPr lang="en-US"/>
              <a:t>Water</a:t>
            </a:r>
            <a:endParaRPr/>
          </a:p>
          <a:p>
            <a:pPr marL="800100" lvl="2" indent="-342900" algn="l" rtl="0">
              <a:lnSpc>
                <a:spcPct val="90000"/>
              </a:lnSpc>
              <a:spcBef>
                <a:spcPts val="500"/>
              </a:spcBef>
              <a:spcAft>
                <a:spcPts val="0"/>
              </a:spcAft>
              <a:buClr>
                <a:schemeClr val="dk1"/>
              </a:buClr>
              <a:buSzPts val="2000"/>
              <a:buChar char="•"/>
            </a:pPr>
            <a:r>
              <a:rPr lang="en-US" u="sng">
                <a:solidFill>
                  <a:schemeClr val="hlink"/>
                </a:solidFill>
                <a:hlinkClick r:id="rId3"/>
              </a:rPr>
              <a:t>Flow chart </a:t>
            </a:r>
            <a:endParaRPr/>
          </a:p>
          <a:p>
            <a:pPr marL="457200" lvl="1" indent="0" algn="l" rtl="0">
              <a:lnSpc>
                <a:spcPct val="90000"/>
              </a:lnSpc>
              <a:spcBef>
                <a:spcPts val="500"/>
              </a:spcBef>
              <a:spcAft>
                <a:spcPts val="0"/>
              </a:spcAft>
              <a:buClr>
                <a:schemeClr val="dk1"/>
              </a:buClr>
              <a:buSzPts val="2400"/>
              <a:buNone/>
            </a:pPr>
            <a:endParaRPr u="sng">
              <a:solidFill>
                <a:schemeClr val="hlink"/>
              </a:solidFill>
              <a:hlinkClick r:id="rId4"/>
            </a:endParaRPr>
          </a:p>
          <a:p>
            <a:pPr marL="228600" lvl="0" indent="-76200" algn="l" rtl="0">
              <a:lnSpc>
                <a:spcPct val="90000"/>
              </a:lnSpc>
              <a:spcBef>
                <a:spcPts val="1000"/>
              </a:spcBef>
              <a:spcAft>
                <a:spcPts val="0"/>
              </a:spcAft>
              <a:buClr>
                <a:schemeClr val="dk1"/>
              </a:buClr>
              <a:buSzPts val="2400"/>
              <a:buNone/>
            </a:pPr>
            <a:endParaRPr sz="2400"/>
          </a:p>
          <a:p>
            <a:pPr marL="0" lvl="0" indent="0" algn="l" rtl="0">
              <a:lnSpc>
                <a:spcPct val="90000"/>
              </a:lnSpc>
              <a:spcBef>
                <a:spcPts val="1000"/>
              </a:spcBef>
              <a:spcAft>
                <a:spcPts val="0"/>
              </a:spcAft>
              <a:buClr>
                <a:schemeClr val="dk1"/>
              </a:buClr>
              <a:buSzPts val="2800"/>
              <a:buNone/>
            </a:pPr>
            <a:endParaRPr/>
          </a:p>
        </p:txBody>
      </p:sp>
      <p:pic>
        <p:nvPicPr>
          <p:cNvPr id="393" name="Google Shape;393;p6" descr="QUICK REFERENCE GUIDE: Assessing soil texture"/>
          <p:cNvPicPr preferRelativeResize="0"/>
          <p:nvPr/>
        </p:nvPicPr>
        <p:blipFill rotWithShape="1">
          <a:blip r:embed="rId5">
            <a:alphaModFix/>
          </a:blip>
          <a:srcRect/>
          <a:stretch/>
        </p:blipFill>
        <p:spPr>
          <a:xfrm>
            <a:off x="2692376" y="4259180"/>
            <a:ext cx="4285940" cy="1654730"/>
          </a:xfrm>
          <a:prstGeom prst="rect">
            <a:avLst/>
          </a:prstGeom>
          <a:noFill/>
          <a:ln>
            <a:noFill/>
          </a:ln>
        </p:spPr>
      </p:pic>
      <p:pic>
        <p:nvPicPr>
          <p:cNvPr id="394" name="Google Shape;394;p6"/>
          <p:cNvPicPr preferRelativeResize="0"/>
          <p:nvPr/>
        </p:nvPicPr>
        <p:blipFill rotWithShape="1">
          <a:blip r:embed="rId6">
            <a:alphaModFix/>
          </a:blip>
          <a:srcRect/>
          <a:stretch/>
        </p:blipFill>
        <p:spPr>
          <a:xfrm>
            <a:off x="8085222" y="1690825"/>
            <a:ext cx="3737902" cy="4802051"/>
          </a:xfrm>
          <a:prstGeom prst="rect">
            <a:avLst/>
          </a:prstGeom>
          <a:noFill/>
          <a:ln>
            <a:noFill/>
          </a:ln>
        </p:spPr>
      </p:pic>
      <p:sp>
        <p:nvSpPr>
          <p:cNvPr id="395" name="Google Shape;395;p6"/>
          <p:cNvSpPr txBox="1">
            <a:spLocks noGrp="1"/>
          </p:cNvSpPr>
          <p:nvPr>
            <p:ph type="dt" idx="10"/>
          </p:nvPr>
        </p:nvSpPr>
        <p:spPr>
          <a:xfrm>
            <a:off x="1818524" y="6420172"/>
            <a:ext cx="6086700" cy="306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Soil Science Society of America   www.soils.org | www.soils4teachers.org</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7"/>
          <p:cNvSpPr txBox="1">
            <a:spLocks noGrp="1"/>
          </p:cNvSpPr>
          <p:nvPr>
            <p:ph type="title"/>
          </p:nvPr>
        </p:nvSpPr>
        <p:spPr>
          <a:xfrm>
            <a:off x="1818524" y="365125"/>
            <a:ext cx="95352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E4E79"/>
              </a:buClr>
              <a:buSzPts val="4400"/>
              <a:buFont typeface="Calibri"/>
              <a:buNone/>
            </a:pPr>
            <a:r>
              <a:rPr lang="en-US" b="1">
                <a:solidFill>
                  <a:srgbClr val="1E4E79"/>
                </a:solidFill>
              </a:rPr>
              <a:t>Soil Texture Activity</a:t>
            </a:r>
            <a:endParaRPr/>
          </a:p>
        </p:txBody>
      </p:sp>
      <p:sp>
        <p:nvSpPr>
          <p:cNvPr id="402" name="Google Shape;402;p7"/>
          <p:cNvSpPr txBox="1">
            <a:spLocks noGrp="1"/>
          </p:cNvSpPr>
          <p:nvPr>
            <p:ph type="body" idx="1"/>
          </p:nvPr>
        </p:nvSpPr>
        <p:spPr>
          <a:xfrm>
            <a:off x="1818523" y="1690825"/>
            <a:ext cx="6326856" cy="4621803"/>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dk1"/>
              </a:buClr>
              <a:buSzPct val="100000"/>
              <a:buNone/>
            </a:pPr>
            <a:r>
              <a:rPr lang="en-US" sz="1600" b="1"/>
              <a:t>Moisten a soil sample to about the consistency of play-do.  </a:t>
            </a:r>
            <a:endParaRPr/>
          </a:p>
          <a:p>
            <a:pPr marL="0" lvl="0" indent="0" algn="l" rtl="0">
              <a:lnSpc>
                <a:spcPct val="90000"/>
              </a:lnSpc>
              <a:spcBef>
                <a:spcPts val="1000"/>
              </a:spcBef>
              <a:spcAft>
                <a:spcPts val="0"/>
              </a:spcAft>
              <a:buClr>
                <a:schemeClr val="dk1"/>
              </a:buClr>
              <a:buSzPct val="100000"/>
              <a:buNone/>
            </a:pPr>
            <a:endParaRPr sz="1600" b="1"/>
          </a:p>
          <a:p>
            <a:pPr marL="0" lvl="0" indent="0" algn="l" rtl="0">
              <a:lnSpc>
                <a:spcPct val="90000"/>
              </a:lnSpc>
              <a:spcBef>
                <a:spcPts val="1000"/>
              </a:spcBef>
              <a:spcAft>
                <a:spcPts val="0"/>
              </a:spcAft>
              <a:buClr>
                <a:schemeClr val="dk1"/>
              </a:buClr>
              <a:buSzPct val="100000"/>
              <a:buNone/>
            </a:pPr>
            <a:r>
              <a:rPr lang="en-US" sz="1600" b="1"/>
              <a:t>Try to form the sample into a ball in the palm of your hand. If the sample will not stay together to form into a ball, the sample is in </a:t>
            </a:r>
            <a:r>
              <a:rPr lang="en-US" sz="1600" b="1" u="sng">
                <a:solidFill>
                  <a:srgbClr val="FF0000"/>
                </a:solidFill>
              </a:rPr>
              <a:t>GROUP 1</a:t>
            </a:r>
            <a:r>
              <a:rPr lang="en-US" sz="1600" b="1"/>
              <a:t>.  </a:t>
            </a:r>
            <a:endParaRPr/>
          </a:p>
          <a:p>
            <a:pPr marL="0" lvl="0" indent="0" algn="l" rtl="0">
              <a:lnSpc>
                <a:spcPct val="90000"/>
              </a:lnSpc>
              <a:spcBef>
                <a:spcPts val="1000"/>
              </a:spcBef>
              <a:spcAft>
                <a:spcPts val="0"/>
              </a:spcAft>
              <a:buClr>
                <a:schemeClr val="dk1"/>
              </a:buClr>
              <a:buSzPct val="100000"/>
              <a:buNone/>
            </a:pPr>
            <a:endParaRPr sz="1600" b="1"/>
          </a:p>
          <a:p>
            <a:pPr marL="0" lvl="0" indent="0" algn="l" rtl="0">
              <a:lnSpc>
                <a:spcPct val="90000"/>
              </a:lnSpc>
              <a:spcBef>
                <a:spcPts val="1000"/>
              </a:spcBef>
              <a:spcAft>
                <a:spcPts val="0"/>
              </a:spcAft>
              <a:buClr>
                <a:schemeClr val="dk1"/>
              </a:buClr>
              <a:buSzPct val="100000"/>
              <a:buNone/>
            </a:pPr>
            <a:r>
              <a:rPr lang="en-US" sz="1600" b="1"/>
              <a:t>Toss or bounce the ball in your palm, if the ball falls apart the soil is in </a:t>
            </a:r>
            <a:r>
              <a:rPr lang="en-US" sz="1600" b="1" u="sng">
                <a:solidFill>
                  <a:srgbClr val="7030A0"/>
                </a:solidFill>
              </a:rPr>
              <a:t>GROUP 2</a:t>
            </a:r>
            <a:r>
              <a:rPr lang="en-US" sz="1600" b="1"/>
              <a:t>.   </a:t>
            </a:r>
            <a:endParaRPr/>
          </a:p>
          <a:p>
            <a:pPr marL="0" lvl="0" indent="0" algn="l" rtl="0">
              <a:lnSpc>
                <a:spcPct val="90000"/>
              </a:lnSpc>
              <a:spcBef>
                <a:spcPts val="1000"/>
              </a:spcBef>
              <a:spcAft>
                <a:spcPts val="0"/>
              </a:spcAft>
              <a:buClr>
                <a:schemeClr val="dk1"/>
              </a:buClr>
              <a:buSzPct val="100000"/>
              <a:buNone/>
            </a:pPr>
            <a:endParaRPr sz="1600" b="1"/>
          </a:p>
          <a:p>
            <a:pPr marL="0" lvl="0" indent="0" algn="l" rtl="0">
              <a:lnSpc>
                <a:spcPct val="90000"/>
              </a:lnSpc>
              <a:spcBef>
                <a:spcPts val="1000"/>
              </a:spcBef>
              <a:spcAft>
                <a:spcPts val="0"/>
              </a:spcAft>
              <a:buClr>
                <a:schemeClr val="dk1"/>
              </a:buClr>
              <a:buSzPct val="100000"/>
              <a:buNone/>
            </a:pPr>
            <a:r>
              <a:rPr lang="en-US" sz="1600" b="1"/>
              <a:t>If it stays together place it between both palms and rub them together vigorously.  If the ball comes apart the soil is in </a:t>
            </a:r>
            <a:r>
              <a:rPr lang="en-US" sz="1600" b="1" u="sng">
                <a:solidFill>
                  <a:srgbClr val="00B0F0"/>
                </a:solidFill>
              </a:rPr>
              <a:t>GROUP 3</a:t>
            </a:r>
            <a:r>
              <a:rPr lang="en-US" sz="1600" b="1"/>
              <a:t>.  </a:t>
            </a:r>
            <a:endParaRPr/>
          </a:p>
          <a:p>
            <a:pPr marL="0" lvl="0" indent="0" algn="l" rtl="0">
              <a:lnSpc>
                <a:spcPct val="90000"/>
              </a:lnSpc>
              <a:spcBef>
                <a:spcPts val="1000"/>
              </a:spcBef>
              <a:spcAft>
                <a:spcPts val="0"/>
              </a:spcAft>
              <a:buClr>
                <a:schemeClr val="dk1"/>
              </a:buClr>
              <a:buSzPct val="100000"/>
              <a:buNone/>
            </a:pPr>
            <a:endParaRPr sz="1600" b="1"/>
          </a:p>
          <a:p>
            <a:pPr marL="0" lvl="0" indent="0" algn="l" rtl="0">
              <a:lnSpc>
                <a:spcPct val="90000"/>
              </a:lnSpc>
              <a:spcBef>
                <a:spcPts val="1000"/>
              </a:spcBef>
              <a:spcAft>
                <a:spcPts val="0"/>
              </a:spcAft>
              <a:buClr>
                <a:schemeClr val="dk1"/>
              </a:buClr>
              <a:buSzPct val="100000"/>
              <a:buNone/>
            </a:pPr>
            <a:r>
              <a:rPr lang="en-US" sz="1600" b="1"/>
              <a:t>If it stays together, place it between your thumb and index finger.  Apply pressure and rub the sample smoothing it out on your thumb.  If the sample is ruffled or broken the soil is in </a:t>
            </a:r>
            <a:r>
              <a:rPr lang="en-US" sz="1600" b="1" u="sng">
                <a:solidFill>
                  <a:srgbClr val="00B050"/>
                </a:solidFill>
              </a:rPr>
              <a:t>GROUP 4</a:t>
            </a:r>
            <a:r>
              <a:rPr lang="en-US" sz="1600" b="1"/>
              <a:t>.  </a:t>
            </a:r>
            <a:endParaRPr/>
          </a:p>
          <a:p>
            <a:pPr marL="0" lvl="0" indent="0" algn="l" rtl="0">
              <a:lnSpc>
                <a:spcPct val="90000"/>
              </a:lnSpc>
              <a:spcBef>
                <a:spcPts val="1000"/>
              </a:spcBef>
              <a:spcAft>
                <a:spcPts val="0"/>
              </a:spcAft>
              <a:buClr>
                <a:schemeClr val="dk1"/>
              </a:buClr>
              <a:buSzPct val="100000"/>
              <a:buNone/>
            </a:pPr>
            <a:endParaRPr sz="1600" b="1"/>
          </a:p>
          <a:p>
            <a:pPr marL="0" lvl="0" indent="0" algn="l" rtl="0">
              <a:lnSpc>
                <a:spcPct val="90000"/>
              </a:lnSpc>
              <a:spcBef>
                <a:spcPts val="1000"/>
              </a:spcBef>
              <a:spcAft>
                <a:spcPts val="0"/>
              </a:spcAft>
              <a:buClr>
                <a:schemeClr val="dk1"/>
              </a:buClr>
              <a:buSzPct val="100000"/>
              <a:buNone/>
            </a:pPr>
            <a:r>
              <a:rPr lang="en-US" sz="1600" b="1"/>
              <a:t>If soil is slick and shiny, with a soap appearance and feel soil is in </a:t>
            </a:r>
            <a:r>
              <a:rPr lang="en-US" sz="1600" b="1" u="sng">
                <a:solidFill>
                  <a:srgbClr val="7F6000"/>
                </a:solidFill>
              </a:rPr>
              <a:t>GROUP 5</a:t>
            </a:r>
            <a:r>
              <a:rPr lang="en-US" sz="1600" b="1"/>
              <a:t>.    </a:t>
            </a:r>
            <a:r>
              <a:rPr lang="en-US" sz="1600"/>
              <a:t>	 </a:t>
            </a:r>
            <a:endParaRPr/>
          </a:p>
        </p:txBody>
      </p:sp>
      <p:pic>
        <p:nvPicPr>
          <p:cNvPr id="403" name="Google Shape;403;p7"/>
          <p:cNvPicPr preferRelativeResize="0"/>
          <p:nvPr/>
        </p:nvPicPr>
        <p:blipFill rotWithShape="1">
          <a:blip r:embed="rId3">
            <a:alphaModFix/>
          </a:blip>
          <a:srcRect/>
          <a:stretch/>
        </p:blipFill>
        <p:spPr>
          <a:xfrm>
            <a:off x="8446882" y="2909141"/>
            <a:ext cx="3612629" cy="3235357"/>
          </a:xfrm>
          <a:prstGeom prst="rect">
            <a:avLst/>
          </a:prstGeom>
          <a:noFill/>
          <a:ln>
            <a:noFill/>
          </a:ln>
        </p:spPr>
      </p:pic>
      <p:sp>
        <p:nvSpPr>
          <p:cNvPr id="404" name="Google Shape;404;p7"/>
          <p:cNvSpPr/>
          <p:nvPr/>
        </p:nvSpPr>
        <p:spPr>
          <a:xfrm>
            <a:off x="8325853" y="1446800"/>
            <a:ext cx="3128210" cy="1029300"/>
          </a:xfrm>
          <a:prstGeom prst="rect">
            <a:avLst/>
          </a:prstGeom>
          <a:noFill/>
          <a:ln>
            <a:noFill/>
          </a:ln>
        </p:spPr>
        <p:txBody>
          <a:bodyPr spcFirstLastPara="1" wrap="square" lIns="91425" tIns="45700" rIns="91425" bIns="45700" anchor="t" anchorCtr="0">
            <a:noAutofit/>
          </a:bodyPr>
          <a:lstStyle/>
          <a:p>
            <a:pPr marL="0" marR="0" lvl="0" indent="0" algn="r" rtl="0">
              <a:lnSpc>
                <a:spcPct val="115000"/>
              </a:lnSpc>
              <a:spcBef>
                <a:spcPts val="0"/>
              </a:spcBef>
              <a:spcAft>
                <a:spcPts val="0"/>
              </a:spcAft>
              <a:buClr>
                <a:srgbClr val="000000"/>
              </a:buClr>
              <a:buSzPts val="1800"/>
              <a:buFont typeface="Arial"/>
              <a:buNone/>
            </a:pPr>
            <a:r>
              <a:rPr lang="en-US" sz="1800" b="1" i="0" u="none" strike="noStrike" cap="none">
                <a:solidFill>
                  <a:schemeClr val="dk1"/>
                </a:solidFill>
                <a:highlight>
                  <a:srgbClr val="FFFF00"/>
                </a:highlight>
                <a:latin typeface="Calibri"/>
                <a:ea typeface="Calibri"/>
                <a:cs typeface="Calibri"/>
                <a:sym typeface="Calibri"/>
              </a:rPr>
              <a:t>* CAUTION:  Add water by drops &amp; do not make too wet.</a:t>
            </a:r>
            <a:endParaRPr sz="1200" b="0" i="0" u="none" strike="noStrike" cap="none">
              <a:solidFill>
                <a:schemeClr val="dk1"/>
              </a:solidFill>
              <a:latin typeface="Calibri"/>
              <a:ea typeface="Calibri"/>
              <a:cs typeface="Calibri"/>
              <a:sym typeface="Calibri"/>
            </a:endParaRPr>
          </a:p>
        </p:txBody>
      </p:sp>
      <p:sp>
        <p:nvSpPr>
          <p:cNvPr id="405" name="Google Shape;405;p7"/>
          <p:cNvSpPr txBox="1">
            <a:spLocks noGrp="1"/>
          </p:cNvSpPr>
          <p:nvPr>
            <p:ph type="dt" idx="10"/>
          </p:nvPr>
        </p:nvSpPr>
        <p:spPr>
          <a:xfrm>
            <a:off x="1818524" y="6420172"/>
            <a:ext cx="6086700" cy="306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Soil Science Society of America   www.soils.org | www.soils4teachers.org</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
          <p:cNvSpPr txBox="1">
            <a:spLocks noGrp="1"/>
          </p:cNvSpPr>
          <p:nvPr>
            <p:ph type="title"/>
          </p:nvPr>
        </p:nvSpPr>
        <p:spPr>
          <a:xfrm>
            <a:off x="1818524" y="365125"/>
            <a:ext cx="953527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E4E79"/>
              </a:buClr>
              <a:buSzPts val="4400"/>
              <a:buFont typeface="Calibri"/>
              <a:buNone/>
            </a:pPr>
            <a:r>
              <a:rPr lang="en-US" b="1">
                <a:solidFill>
                  <a:srgbClr val="1E4E79"/>
                </a:solidFill>
              </a:rPr>
              <a:t>Welcome</a:t>
            </a:r>
            <a:endParaRPr/>
          </a:p>
        </p:txBody>
      </p:sp>
      <p:sp>
        <p:nvSpPr>
          <p:cNvPr id="207" name="Google Shape;207;p2"/>
          <p:cNvSpPr txBox="1">
            <a:spLocks noGrp="1"/>
          </p:cNvSpPr>
          <p:nvPr>
            <p:ph type="body" idx="1"/>
          </p:nvPr>
        </p:nvSpPr>
        <p:spPr>
          <a:xfrm>
            <a:off x="1818526" y="1825625"/>
            <a:ext cx="9535274"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Introductions</a:t>
            </a:r>
            <a:endParaRPr/>
          </a:p>
          <a:p>
            <a:pPr marL="457200" lvl="0" indent="0" algn="l" rtl="0">
              <a:lnSpc>
                <a:spcPct val="90000"/>
              </a:lnSpc>
              <a:spcBef>
                <a:spcPts val="0"/>
              </a:spcBef>
              <a:spcAft>
                <a:spcPts val="0"/>
              </a:spcAft>
              <a:buSzPts val="1800"/>
              <a:buNone/>
            </a:pPr>
            <a:endParaRPr/>
          </a:p>
          <a:p>
            <a:pPr marL="685800" lvl="1" indent="-266700" algn="l" rtl="0">
              <a:lnSpc>
                <a:spcPct val="90000"/>
              </a:lnSpc>
              <a:spcBef>
                <a:spcPts val="500"/>
              </a:spcBef>
              <a:spcAft>
                <a:spcPts val="0"/>
              </a:spcAft>
              <a:buSzPts val="3000"/>
              <a:buChar char="•"/>
            </a:pPr>
            <a:r>
              <a:rPr lang="en-US" sz="3000"/>
              <a:t>Clay Robinson, CRC Soil and Ecosystem Services, LLC</a:t>
            </a:r>
            <a:endParaRPr sz="3000"/>
          </a:p>
          <a:p>
            <a:pPr marL="685800" lvl="1" indent="-266700" algn="l" rtl="0">
              <a:lnSpc>
                <a:spcPct val="90000"/>
              </a:lnSpc>
              <a:spcBef>
                <a:spcPts val="500"/>
              </a:spcBef>
              <a:spcAft>
                <a:spcPts val="0"/>
              </a:spcAft>
              <a:buSzPts val="3000"/>
              <a:buChar char="•"/>
            </a:pPr>
            <a:r>
              <a:rPr lang="en-US" sz="3000"/>
              <a:t>Wale Adewumni, SSSA K12 Committee</a:t>
            </a:r>
            <a:endParaRPr sz="3000"/>
          </a:p>
          <a:p>
            <a:pPr marL="685800" lvl="1" indent="-266700" algn="l" rtl="0">
              <a:lnSpc>
                <a:spcPct val="90000"/>
              </a:lnSpc>
              <a:spcBef>
                <a:spcPts val="500"/>
              </a:spcBef>
              <a:spcAft>
                <a:spcPts val="0"/>
              </a:spcAft>
              <a:buSzPts val="3000"/>
              <a:buChar char="•"/>
            </a:pPr>
            <a:r>
              <a:rPr lang="en-US" sz="3000"/>
              <a:t>Missy Holzer, SSSA K12 Committee</a:t>
            </a:r>
            <a:endParaRPr sz="3000"/>
          </a:p>
          <a:p>
            <a:pPr marL="685800" lvl="1" indent="-266700" algn="l" rtl="0">
              <a:lnSpc>
                <a:spcPct val="90000"/>
              </a:lnSpc>
              <a:spcBef>
                <a:spcPts val="500"/>
              </a:spcBef>
              <a:spcAft>
                <a:spcPts val="0"/>
              </a:spcAft>
              <a:buSzPts val="3000"/>
              <a:buChar char="•"/>
            </a:pPr>
            <a:r>
              <a:rPr lang="en-US" sz="3000"/>
              <a:t>Susan Chapman, SSSA Director of Special Projects</a:t>
            </a:r>
            <a:endParaRPr sz="3000"/>
          </a:p>
        </p:txBody>
      </p:sp>
      <p:sp>
        <p:nvSpPr>
          <p:cNvPr id="208" name="Google Shape;208;p2"/>
          <p:cNvSpPr txBox="1">
            <a:spLocks noGrp="1"/>
          </p:cNvSpPr>
          <p:nvPr>
            <p:ph type="dt" idx="10"/>
          </p:nvPr>
        </p:nvSpPr>
        <p:spPr>
          <a:xfrm>
            <a:off x="1818524" y="6420172"/>
            <a:ext cx="6086582" cy="305852"/>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Soil Science Society of America   www.soils.org | www.soils4teachers.org</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g21188a67fb5_0_864"/>
          <p:cNvSpPr txBox="1">
            <a:spLocks noGrp="1"/>
          </p:cNvSpPr>
          <p:nvPr>
            <p:ph type="title"/>
          </p:nvPr>
        </p:nvSpPr>
        <p:spPr>
          <a:xfrm>
            <a:off x="1693513" y="79834"/>
            <a:ext cx="97632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65B84"/>
              </a:buClr>
              <a:buSzPts val="4400"/>
              <a:buFont typeface="Calibri"/>
              <a:buNone/>
            </a:pPr>
            <a:r>
              <a:rPr lang="en-US" sz="4400" b="1">
                <a:solidFill>
                  <a:srgbClr val="065B84"/>
                </a:solidFill>
              </a:rPr>
              <a:t>Soil Texture by Jar Method- Calculations</a:t>
            </a:r>
            <a:endParaRPr b="1">
              <a:solidFill>
                <a:srgbClr val="1E4E79"/>
              </a:solidFill>
            </a:endParaRPr>
          </a:p>
        </p:txBody>
      </p:sp>
      <p:sp>
        <p:nvSpPr>
          <p:cNvPr id="412" name="Google Shape;412;g21188a67fb5_0_864"/>
          <p:cNvSpPr txBox="1">
            <a:spLocks noGrp="1"/>
          </p:cNvSpPr>
          <p:nvPr>
            <p:ph type="dt" idx="10"/>
          </p:nvPr>
        </p:nvSpPr>
        <p:spPr>
          <a:xfrm>
            <a:off x="1818524" y="6420172"/>
            <a:ext cx="6086700" cy="306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Soil Science Society of America   www.soils.org | www.soils4teachers.org</a:t>
            </a:r>
            <a:endParaRPr/>
          </a:p>
        </p:txBody>
      </p:sp>
      <p:sp>
        <p:nvSpPr>
          <p:cNvPr id="413" name="Google Shape;413;g21188a67fb5_0_864"/>
          <p:cNvSpPr txBox="1"/>
          <p:nvPr/>
        </p:nvSpPr>
        <p:spPr>
          <a:xfrm>
            <a:off x="8537036" y="6402874"/>
            <a:ext cx="3495000" cy="646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Image Credit: sciencedirect.com; NMSU and hgic.clemson.edu</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US" sz="1000" b="1" i="1"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chemeClr val="dk1"/>
              </a:solidFill>
              <a:latin typeface="Calibri"/>
              <a:ea typeface="Calibri"/>
              <a:cs typeface="Calibri"/>
              <a:sym typeface="Calibri"/>
            </a:endParaRPr>
          </a:p>
        </p:txBody>
      </p:sp>
      <p:sp>
        <p:nvSpPr>
          <p:cNvPr id="414" name="Google Shape;414;g21188a67fb5_0_864"/>
          <p:cNvSpPr txBox="1"/>
          <p:nvPr/>
        </p:nvSpPr>
        <p:spPr>
          <a:xfrm>
            <a:off x="1531435" y="1307334"/>
            <a:ext cx="9763200" cy="4063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sng" strike="noStrike" cap="none">
                <a:solidFill>
                  <a:srgbClr val="000000"/>
                </a:solidFill>
                <a:latin typeface="Arial"/>
                <a:ea typeface="Arial"/>
                <a:cs typeface="Arial"/>
                <a:sym typeface="Arial"/>
              </a:rPr>
              <a:t>Calculate the percentage of each soil texture using the formulas below:</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Height of sand layer ________inches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Height of silt layer ________inches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Height of clay layer ________inches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TOTAL HEIGHT OF LAYERS ________inches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 Sand = (Sand depth/Total depth) x 100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 Silt    = (Silt depth/Total depth) x 100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 Clay  = (Clay depth/Total depth) x 100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415" name="Google Shape;415;g21188a67fb5_0_864"/>
          <p:cNvCxnSpPr/>
          <p:nvPr/>
        </p:nvCxnSpPr>
        <p:spPr>
          <a:xfrm>
            <a:off x="7490327" y="3582186"/>
            <a:ext cx="1840500" cy="0"/>
          </a:xfrm>
          <a:prstGeom prst="straightConnector1">
            <a:avLst/>
          </a:prstGeom>
          <a:noFill/>
          <a:ln w="9525" cap="flat" cmpd="sng">
            <a:solidFill>
              <a:srgbClr val="3E6EC2"/>
            </a:solidFill>
            <a:prstDash val="solid"/>
            <a:round/>
            <a:headEnd type="none" w="sm" len="sm"/>
            <a:tailEnd type="triangle" w="med" len="med"/>
          </a:ln>
        </p:spPr>
      </p:cxnSp>
      <p:cxnSp>
        <p:nvCxnSpPr>
          <p:cNvPr id="416" name="Google Shape;416;g21188a67fb5_0_864"/>
          <p:cNvCxnSpPr/>
          <p:nvPr/>
        </p:nvCxnSpPr>
        <p:spPr>
          <a:xfrm>
            <a:off x="7412611" y="2791905"/>
            <a:ext cx="1840500" cy="0"/>
          </a:xfrm>
          <a:prstGeom prst="straightConnector1">
            <a:avLst/>
          </a:prstGeom>
          <a:noFill/>
          <a:ln w="9525" cap="flat" cmpd="sng">
            <a:solidFill>
              <a:srgbClr val="3E6EC2"/>
            </a:solidFill>
            <a:prstDash val="solid"/>
            <a:round/>
            <a:headEnd type="none" w="sm" len="sm"/>
            <a:tailEnd type="triangle" w="med" len="med"/>
          </a:ln>
        </p:spPr>
      </p:cxnSp>
      <p:cxnSp>
        <p:nvCxnSpPr>
          <p:cNvPr id="417" name="Google Shape;417;g21188a67fb5_0_864"/>
          <p:cNvCxnSpPr/>
          <p:nvPr/>
        </p:nvCxnSpPr>
        <p:spPr>
          <a:xfrm>
            <a:off x="7412611" y="2397551"/>
            <a:ext cx="1840500" cy="0"/>
          </a:xfrm>
          <a:prstGeom prst="straightConnector1">
            <a:avLst/>
          </a:prstGeom>
          <a:noFill/>
          <a:ln w="9525" cap="flat" cmpd="sng">
            <a:solidFill>
              <a:srgbClr val="3E6EC2"/>
            </a:solidFill>
            <a:prstDash val="solid"/>
            <a:round/>
            <a:headEnd type="none" w="sm" len="sm"/>
            <a:tailEnd type="triangle" w="med" len="med"/>
          </a:ln>
        </p:spPr>
      </p:cxnSp>
      <p:sp>
        <p:nvSpPr>
          <p:cNvPr id="418" name="Google Shape;418;g21188a67fb5_0_864"/>
          <p:cNvSpPr txBox="1"/>
          <p:nvPr/>
        </p:nvSpPr>
        <p:spPr>
          <a:xfrm>
            <a:off x="7683997" y="2145776"/>
            <a:ext cx="12978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0.2 inches</a:t>
            </a:r>
            <a:endParaRPr sz="1400" b="0" i="0" u="none" strike="noStrike" cap="none">
              <a:solidFill>
                <a:srgbClr val="000000"/>
              </a:solidFill>
              <a:latin typeface="Arial"/>
              <a:ea typeface="Arial"/>
              <a:cs typeface="Arial"/>
              <a:sym typeface="Arial"/>
            </a:endParaRPr>
          </a:p>
        </p:txBody>
      </p:sp>
      <p:sp>
        <p:nvSpPr>
          <p:cNvPr id="419" name="Google Shape;419;g21188a67fb5_0_864"/>
          <p:cNvSpPr txBox="1"/>
          <p:nvPr/>
        </p:nvSpPr>
        <p:spPr>
          <a:xfrm>
            <a:off x="7565011" y="3338660"/>
            <a:ext cx="12978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1.4 inches</a:t>
            </a:r>
            <a:endParaRPr sz="1400" b="0" i="0" u="none" strike="noStrike" cap="none">
              <a:solidFill>
                <a:srgbClr val="000000"/>
              </a:solidFill>
              <a:latin typeface="Arial"/>
              <a:ea typeface="Arial"/>
              <a:cs typeface="Arial"/>
              <a:sym typeface="Arial"/>
            </a:endParaRPr>
          </a:p>
        </p:txBody>
      </p:sp>
      <p:sp>
        <p:nvSpPr>
          <p:cNvPr id="420" name="Google Shape;420;g21188a67fb5_0_864"/>
          <p:cNvSpPr txBox="1"/>
          <p:nvPr/>
        </p:nvSpPr>
        <p:spPr>
          <a:xfrm>
            <a:off x="7683997" y="2566337"/>
            <a:ext cx="12978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0.7 inches</a:t>
            </a:r>
            <a:endParaRPr sz="1400" b="0" i="0" u="none" strike="noStrike" cap="none">
              <a:solidFill>
                <a:srgbClr val="000000"/>
              </a:solidFill>
              <a:latin typeface="Arial"/>
              <a:ea typeface="Arial"/>
              <a:cs typeface="Arial"/>
              <a:sym typeface="Arial"/>
            </a:endParaRPr>
          </a:p>
        </p:txBody>
      </p:sp>
      <p:pic>
        <p:nvPicPr>
          <p:cNvPr id="421" name="Google Shape;421;g21188a67fb5_0_864"/>
          <p:cNvPicPr preferRelativeResize="0"/>
          <p:nvPr/>
        </p:nvPicPr>
        <p:blipFill rotWithShape="1">
          <a:blip r:embed="rId3">
            <a:alphaModFix/>
          </a:blip>
          <a:srcRect/>
          <a:stretch/>
        </p:blipFill>
        <p:spPr>
          <a:xfrm>
            <a:off x="5867561" y="4214795"/>
            <a:ext cx="3090099" cy="2205377"/>
          </a:xfrm>
          <a:prstGeom prst="rect">
            <a:avLst/>
          </a:prstGeom>
          <a:noFill/>
          <a:ln>
            <a:noFill/>
          </a:ln>
        </p:spPr>
      </p:pic>
      <p:pic>
        <p:nvPicPr>
          <p:cNvPr id="422" name="Google Shape;422;g21188a67fb5_0_864" descr="http://clemsonhgic.wpengine.com/wp-content/uploads/2018/04/using-a-ruler-measure-and-record-the-height-of-ea.jpe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972371" y="2072039"/>
            <a:ext cx="3059686" cy="329794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8"/>
          <p:cNvSpPr txBox="1">
            <a:spLocks noGrp="1"/>
          </p:cNvSpPr>
          <p:nvPr>
            <p:ph type="body" idx="1"/>
          </p:nvPr>
        </p:nvSpPr>
        <p:spPr>
          <a:xfrm>
            <a:off x="1228100" y="1648667"/>
            <a:ext cx="6684000" cy="838000"/>
          </a:xfrm>
          <a:prstGeom prst="rect">
            <a:avLst/>
          </a:prstGeom>
          <a:noFill/>
          <a:ln>
            <a:noFill/>
          </a:ln>
        </p:spPr>
        <p:txBody>
          <a:bodyPr spcFirstLastPara="1" wrap="square" lIns="121900" tIns="60925" rIns="121900" bIns="60925" anchor="t" anchorCtr="0">
            <a:normAutofit/>
          </a:bodyPr>
          <a:lstStyle/>
          <a:p>
            <a:pPr marL="228594" lvl="0" indent="-228594" algn="l" rtl="0">
              <a:lnSpc>
                <a:spcPct val="70000"/>
              </a:lnSpc>
              <a:spcBef>
                <a:spcPts val="0"/>
              </a:spcBef>
              <a:spcAft>
                <a:spcPts val="0"/>
              </a:spcAft>
              <a:buSzPts val="1800"/>
              <a:buFont typeface="Times New Roman"/>
              <a:buChar char="•"/>
            </a:pPr>
            <a:r>
              <a:rPr lang="en-US" b="0">
                <a:latin typeface="Times New Roman"/>
                <a:ea typeface="Times New Roman"/>
                <a:cs typeface="Times New Roman"/>
                <a:sym typeface="Times New Roman"/>
              </a:rPr>
              <a:t>Is there an ideal soil?</a:t>
            </a:r>
            <a:endParaRPr b="0">
              <a:latin typeface="Times New Roman"/>
              <a:ea typeface="Times New Roman"/>
              <a:cs typeface="Times New Roman"/>
              <a:sym typeface="Times New Roman"/>
            </a:endParaRPr>
          </a:p>
          <a:p>
            <a:pPr marL="228594" lvl="0" indent="-228594" algn="l" rtl="0">
              <a:lnSpc>
                <a:spcPct val="70000"/>
              </a:lnSpc>
              <a:spcBef>
                <a:spcPts val="1000"/>
              </a:spcBef>
              <a:spcAft>
                <a:spcPts val="0"/>
              </a:spcAft>
              <a:buSzPts val="1800"/>
              <a:buFont typeface="Times New Roman"/>
              <a:buChar char="•"/>
            </a:pPr>
            <a:r>
              <a:rPr lang="en-US" b="0">
                <a:latin typeface="Times New Roman"/>
                <a:ea typeface="Times New Roman"/>
                <a:cs typeface="Times New Roman"/>
                <a:sym typeface="Times New Roman"/>
              </a:rPr>
              <a:t>Loam ≠ equal parts of sand, silt &amp; clay</a:t>
            </a:r>
            <a:endParaRPr b="0">
              <a:latin typeface="Times New Roman"/>
              <a:ea typeface="Times New Roman"/>
              <a:cs typeface="Times New Roman"/>
              <a:sym typeface="Times New Roman"/>
            </a:endParaRPr>
          </a:p>
          <a:p>
            <a:pPr marL="228594" lvl="0" indent="-152395" algn="l" rtl="0">
              <a:lnSpc>
                <a:spcPct val="70000"/>
              </a:lnSpc>
              <a:spcBef>
                <a:spcPts val="1000"/>
              </a:spcBef>
              <a:spcAft>
                <a:spcPts val="0"/>
              </a:spcAft>
              <a:buSzPts val="450"/>
              <a:buNone/>
            </a:pPr>
            <a:endParaRPr b="0">
              <a:latin typeface="Times New Roman"/>
              <a:ea typeface="Times New Roman"/>
              <a:cs typeface="Times New Roman"/>
              <a:sym typeface="Times New Roman"/>
            </a:endParaRPr>
          </a:p>
        </p:txBody>
      </p:sp>
      <p:pic>
        <p:nvPicPr>
          <p:cNvPr id="428" name="Google Shape;428;p8"/>
          <p:cNvPicPr preferRelativeResize="0">
            <a:picLocks noGrp="1"/>
          </p:cNvPicPr>
          <p:nvPr>
            <p:ph type="body" idx="2"/>
          </p:nvPr>
        </p:nvPicPr>
        <p:blipFill rotWithShape="1">
          <a:blip r:embed="rId3">
            <a:alphaModFix/>
          </a:blip>
          <a:srcRect/>
          <a:stretch/>
        </p:blipFill>
        <p:spPr>
          <a:xfrm>
            <a:off x="1701800" y="2781300"/>
            <a:ext cx="3867200" cy="2552800"/>
          </a:xfrm>
          <a:prstGeom prst="rect">
            <a:avLst/>
          </a:prstGeom>
          <a:noFill/>
          <a:ln>
            <a:noFill/>
          </a:ln>
        </p:spPr>
      </p:pic>
      <p:sp>
        <p:nvSpPr>
          <p:cNvPr id="429" name="Google Shape;429;p8"/>
          <p:cNvSpPr txBox="1"/>
          <p:nvPr/>
        </p:nvSpPr>
        <p:spPr>
          <a:xfrm>
            <a:off x="5524500" y="6404733"/>
            <a:ext cx="6580000" cy="533297"/>
          </a:xfrm>
          <a:prstGeom prst="rect">
            <a:avLst/>
          </a:prstGeom>
          <a:noFill/>
          <a:ln>
            <a:noFill/>
          </a:ln>
        </p:spPr>
        <p:txBody>
          <a:bodyPr spcFirstLastPara="1" wrap="square" lIns="121900" tIns="60925" rIns="121900" bIns="60925" anchor="t" anchorCtr="0">
            <a:spAutoFit/>
          </a:bodyPr>
          <a:lstStyle/>
          <a:p>
            <a:pPr marL="0" marR="0" lvl="0" indent="0" algn="l" rtl="0">
              <a:lnSpc>
                <a:spcPct val="100000"/>
              </a:lnSpc>
              <a:spcBef>
                <a:spcPts val="0"/>
              </a:spcBef>
              <a:spcAft>
                <a:spcPts val="0"/>
              </a:spcAft>
              <a:buNone/>
            </a:pPr>
            <a:r>
              <a:rPr lang="en-US" sz="1333" b="0" i="0" u="none" strike="noStrike" cap="none">
                <a:solidFill>
                  <a:srgbClr val="7F7F7F"/>
                </a:solidFill>
                <a:latin typeface="Calibri"/>
                <a:ea typeface="Calibri"/>
                <a:cs typeface="Calibri"/>
                <a:sym typeface="Calibri"/>
              </a:rPr>
              <a:t>Image Credit: Getty images; </a:t>
            </a:r>
            <a:r>
              <a:rPr lang="en-US" sz="1333" b="0" i="1" u="sng" strike="noStrike" cap="none">
                <a:solidFill>
                  <a:schemeClr val="hlink"/>
                </a:solidFill>
                <a:latin typeface="Calibri"/>
                <a:ea typeface="Calibri"/>
                <a:cs typeface="Calibri"/>
                <a:sym typeface="Calibri"/>
                <a:hlinkClick r:id="rId4"/>
              </a:rPr>
              <a:t>Everything You Need to Know About Soil</a:t>
            </a:r>
            <a:r>
              <a:rPr lang="en-US" sz="1333" b="0" i="0" u="sng" strike="noStrike" cap="none">
                <a:solidFill>
                  <a:schemeClr val="hlink"/>
                </a:solidFill>
                <a:latin typeface="Calibri"/>
                <a:ea typeface="Calibri"/>
                <a:cs typeface="Calibri"/>
                <a:sym typeface="Calibri"/>
                <a:hlinkClick r:id="rId4"/>
              </a:rPr>
              <a:t>, blog.primrose.co.uk</a:t>
            </a:r>
            <a:endParaRPr sz="1333" b="0" i="0" u="none" strike="noStrike" cap="none">
              <a:solidFill>
                <a:srgbClr val="7F7F7F"/>
              </a:solidFill>
              <a:latin typeface="Calibri"/>
              <a:ea typeface="Calibri"/>
              <a:cs typeface="Calibri"/>
              <a:sym typeface="Calibri"/>
            </a:endParaRPr>
          </a:p>
          <a:p>
            <a:pPr marL="0" marR="0" lvl="0" indent="0" algn="l" rtl="0">
              <a:lnSpc>
                <a:spcPct val="100000"/>
              </a:lnSpc>
              <a:spcBef>
                <a:spcPts val="0"/>
              </a:spcBef>
              <a:spcAft>
                <a:spcPts val="0"/>
              </a:spcAft>
              <a:buNone/>
            </a:pPr>
            <a:endParaRPr sz="1333" b="0" i="0" u="none" strike="noStrike" cap="none">
              <a:solidFill>
                <a:srgbClr val="7F7F7F"/>
              </a:solidFill>
              <a:latin typeface="Calibri"/>
              <a:ea typeface="Calibri"/>
              <a:cs typeface="Calibri"/>
              <a:sym typeface="Calibri"/>
            </a:endParaRPr>
          </a:p>
        </p:txBody>
      </p:sp>
      <p:pic>
        <p:nvPicPr>
          <p:cNvPr id="430" name="Google Shape;430;p8"/>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513300" y="2717800"/>
            <a:ext cx="4816629" cy="3037269"/>
          </a:xfrm>
          <a:prstGeom prst="rect">
            <a:avLst/>
          </a:prstGeom>
          <a:noFill/>
          <a:ln>
            <a:noFill/>
          </a:ln>
        </p:spPr>
      </p:pic>
      <p:sp>
        <p:nvSpPr>
          <p:cNvPr id="431" name="Google Shape;431;p8"/>
          <p:cNvSpPr txBox="1">
            <a:spLocks noGrp="1"/>
          </p:cNvSpPr>
          <p:nvPr>
            <p:ph type="title"/>
          </p:nvPr>
        </p:nvSpPr>
        <p:spPr>
          <a:xfrm>
            <a:off x="1143000" y="323067"/>
            <a:ext cx="7348000" cy="1325600"/>
          </a:xfrm>
          <a:prstGeom prst="rect">
            <a:avLst/>
          </a:prstGeom>
          <a:noFill/>
          <a:ln>
            <a:noFill/>
          </a:ln>
        </p:spPr>
        <p:txBody>
          <a:bodyPr spcFirstLastPara="1" wrap="square" lIns="121900" tIns="60925" rIns="121900" bIns="60925" anchor="ctr" anchorCtr="0">
            <a:normAutofit/>
          </a:bodyPr>
          <a:lstStyle/>
          <a:p>
            <a:pPr marL="0" lvl="0" indent="0" algn="l" rtl="0">
              <a:lnSpc>
                <a:spcPct val="90000"/>
              </a:lnSpc>
              <a:spcBef>
                <a:spcPts val="0"/>
              </a:spcBef>
              <a:spcAft>
                <a:spcPts val="0"/>
              </a:spcAft>
              <a:buSzPts val="3300"/>
              <a:buNone/>
            </a:pPr>
            <a:r>
              <a:rPr lang="en-US" sz="3733" b="1">
                <a:solidFill>
                  <a:srgbClr val="065B84"/>
                </a:solidFill>
              </a:rPr>
              <a:t>Soil Texture</a:t>
            </a:r>
            <a:endParaRPr/>
          </a:p>
        </p:txBody>
      </p:sp>
      <p:cxnSp>
        <p:nvCxnSpPr>
          <p:cNvPr id="432" name="Google Shape;432;p8"/>
          <p:cNvCxnSpPr/>
          <p:nvPr/>
        </p:nvCxnSpPr>
        <p:spPr>
          <a:xfrm>
            <a:off x="1228100" y="1321533"/>
            <a:ext cx="3953600" cy="0"/>
          </a:xfrm>
          <a:prstGeom prst="straightConnector1">
            <a:avLst/>
          </a:prstGeom>
          <a:noFill/>
          <a:ln w="28575" cap="flat" cmpd="sng">
            <a:solidFill>
              <a:srgbClr val="6F4636"/>
            </a:solidFill>
            <a:prstDash val="solid"/>
            <a:round/>
            <a:headEnd type="none" w="sm" len="sm"/>
            <a:tailEnd type="none" w="sm" len="sm"/>
          </a:ln>
        </p:spPr>
      </p:cxnSp>
      <p:sp>
        <p:nvSpPr>
          <p:cNvPr id="433" name="Google Shape;433;p8"/>
          <p:cNvSpPr txBox="1"/>
          <p:nvPr/>
        </p:nvSpPr>
        <p:spPr>
          <a:xfrm>
            <a:off x="339800" y="6427200"/>
            <a:ext cx="2435200" cy="559023"/>
          </a:xfrm>
          <a:prstGeom prst="rect">
            <a:avLst/>
          </a:prstGeom>
          <a:noFill/>
          <a:ln>
            <a:noFill/>
          </a:ln>
        </p:spPr>
        <p:txBody>
          <a:bodyPr spcFirstLastPara="1" wrap="square" lIns="121900" tIns="121900" rIns="121900" bIns="121900" anchor="t" anchorCtr="0">
            <a:spAutoFit/>
          </a:bodyPr>
          <a:lstStyle/>
          <a:p>
            <a:pPr marL="228594" marR="0" lvl="0" indent="-50798" algn="l" rtl="0">
              <a:lnSpc>
                <a:spcPct val="90000"/>
              </a:lnSpc>
              <a:spcBef>
                <a:spcPts val="1000"/>
              </a:spcBef>
              <a:spcAft>
                <a:spcPts val="0"/>
              </a:spcAft>
              <a:buNone/>
            </a:pPr>
            <a:r>
              <a:rPr lang="en-US" sz="1333" b="0" i="0" u="sng" strike="noStrike" cap="none">
                <a:solidFill>
                  <a:schemeClr val="hlink"/>
                </a:solidFill>
                <a:latin typeface="Times New Roman"/>
                <a:ea typeface="Times New Roman"/>
                <a:cs typeface="Times New Roman"/>
                <a:sym typeface="Times New Roman"/>
                <a:hlinkClick r:id="rId6"/>
              </a:rPr>
              <a:t>soils4teachers.org/KSKL</a:t>
            </a:r>
            <a:endParaRPr sz="1333" b="0" i="0" u="none" strike="noStrike" cap="none">
              <a:solidFill>
                <a:schemeClr val="dk1"/>
              </a:solidFill>
              <a:latin typeface="Times New Roman"/>
              <a:ea typeface="Times New Roman"/>
              <a:cs typeface="Times New Roman"/>
              <a:sym typeface="Times New Roman"/>
            </a:endParaRPr>
          </a:p>
        </p:txBody>
      </p:sp>
      <p:pic>
        <p:nvPicPr>
          <p:cNvPr id="434" name="Google Shape;434;p8"/>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46965" y="5891467"/>
            <a:ext cx="877035" cy="63733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g21188a67fb5_0_694"/>
          <p:cNvSpPr txBox="1">
            <a:spLocks noGrp="1"/>
          </p:cNvSpPr>
          <p:nvPr>
            <p:ph type="title"/>
          </p:nvPr>
        </p:nvSpPr>
        <p:spPr>
          <a:xfrm>
            <a:off x="1818524" y="365125"/>
            <a:ext cx="95352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E4E79"/>
              </a:buClr>
              <a:buSzPts val="4400"/>
              <a:buFont typeface="Calibri"/>
              <a:buNone/>
            </a:pPr>
            <a:r>
              <a:rPr lang="en-US" b="1">
                <a:solidFill>
                  <a:srgbClr val="1E4E79"/>
                </a:solidFill>
              </a:rPr>
              <a:t>Pore Space</a:t>
            </a:r>
            <a:endParaRPr/>
          </a:p>
        </p:txBody>
      </p:sp>
      <p:pic>
        <p:nvPicPr>
          <p:cNvPr id="441" name="Google Shape;441;g21188a67fb5_0_694"/>
          <p:cNvPicPr preferRelativeResize="0"/>
          <p:nvPr/>
        </p:nvPicPr>
        <p:blipFill rotWithShape="1">
          <a:blip r:embed="rId3">
            <a:alphaModFix/>
          </a:blip>
          <a:srcRect/>
          <a:stretch/>
        </p:blipFill>
        <p:spPr>
          <a:xfrm>
            <a:off x="6586161" y="861251"/>
            <a:ext cx="5758240" cy="5279136"/>
          </a:xfrm>
          <a:prstGeom prst="rect">
            <a:avLst/>
          </a:prstGeom>
          <a:noFill/>
          <a:ln>
            <a:noFill/>
          </a:ln>
        </p:spPr>
      </p:pic>
      <p:sp>
        <p:nvSpPr>
          <p:cNvPr id="442" name="Google Shape;442;g21188a67fb5_0_694"/>
          <p:cNvSpPr txBox="1">
            <a:spLocks noGrp="1"/>
          </p:cNvSpPr>
          <p:nvPr>
            <p:ph type="dt" idx="10"/>
          </p:nvPr>
        </p:nvSpPr>
        <p:spPr>
          <a:xfrm>
            <a:off x="1818524" y="6420172"/>
            <a:ext cx="6086700" cy="306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Soil Science Society of America   www.soils.org | www.soils4teachers.org</a:t>
            </a:r>
            <a:endParaRPr/>
          </a:p>
        </p:txBody>
      </p:sp>
      <p:sp>
        <p:nvSpPr>
          <p:cNvPr id="443" name="Google Shape;443;g21188a67fb5_0_694"/>
          <p:cNvSpPr txBox="1"/>
          <p:nvPr/>
        </p:nvSpPr>
        <p:spPr>
          <a:xfrm>
            <a:off x="8310699" y="6325929"/>
            <a:ext cx="3495000" cy="492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Image Credit: extension.unr.edu/publication.aspx?PubID=3418</a:t>
            </a: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chemeClr val="dk1"/>
              </a:solidFill>
              <a:latin typeface="Calibri"/>
              <a:ea typeface="Calibri"/>
              <a:cs typeface="Calibri"/>
              <a:sym typeface="Calibri"/>
            </a:endParaRPr>
          </a:p>
        </p:txBody>
      </p:sp>
      <p:sp>
        <p:nvSpPr>
          <p:cNvPr id="444" name="Google Shape;444;g21188a67fb5_0_694"/>
          <p:cNvSpPr txBox="1">
            <a:spLocks noGrp="1"/>
          </p:cNvSpPr>
          <p:nvPr>
            <p:ph type="body" idx="1"/>
          </p:nvPr>
        </p:nvSpPr>
        <p:spPr>
          <a:xfrm>
            <a:off x="1818524" y="1789049"/>
            <a:ext cx="4980600" cy="4351200"/>
          </a:xfrm>
          <a:prstGeom prst="rect">
            <a:avLst/>
          </a:prstGeom>
          <a:noFill/>
          <a:ln>
            <a:noFill/>
          </a:ln>
        </p:spPr>
        <p:txBody>
          <a:bodyPr spcFirstLastPara="1" wrap="square" lIns="91425" tIns="45700" rIns="91425" bIns="45700" anchor="t" anchorCtr="0">
            <a:normAutofit/>
          </a:bodyPr>
          <a:lstStyle/>
          <a:p>
            <a:pPr marL="457200" lvl="0" indent="-457200" algn="l" rtl="0">
              <a:lnSpc>
                <a:spcPct val="90000"/>
              </a:lnSpc>
              <a:spcBef>
                <a:spcPts val="0"/>
              </a:spcBef>
              <a:spcAft>
                <a:spcPts val="0"/>
              </a:spcAft>
              <a:buSzPts val="2800"/>
              <a:buChar char="•"/>
            </a:pPr>
            <a:r>
              <a:rPr lang="en-US"/>
              <a:t>Space between the solid particles</a:t>
            </a:r>
            <a:endParaRPr/>
          </a:p>
          <a:p>
            <a:pPr marL="457200" lvl="0" indent="-457200" algn="l" rtl="0">
              <a:lnSpc>
                <a:spcPct val="90000"/>
              </a:lnSpc>
              <a:spcBef>
                <a:spcPts val="0"/>
              </a:spcBef>
              <a:spcAft>
                <a:spcPts val="0"/>
              </a:spcAft>
              <a:buSzPts val="2800"/>
              <a:buChar char="•"/>
            </a:pPr>
            <a:r>
              <a:rPr lang="en-US"/>
              <a:t>Filled with</a:t>
            </a:r>
            <a:endParaRPr/>
          </a:p>
          <a:p>
            <a:pPr marL="800100" lvl="1" indent="-342900" algn="l" rtl="0">
              <a:lnSpc>
                <a:spcPct val="90000"/>
              </a:lnSpc>
              <a:spcBef>
                <a:spcPts val="500"/>
              </a:spcBef>
              <a:spcAft>
                <a:spcPts val="0"/>
              </a:spcAft>
              <a:buClr>
                <a:schemeClr val="dk1"/>
              </a:buClr>
              <a:buSzPts val="2400"/>
              <a:buChar char="•"/>
            </a:pPr>
            <a:r>
              <a:rPr lang="en-US" sz="2800"/>
              <a:t>Air (gases)</a:t>
            </a:r>
            <a:endParaRPr sz="2800"/>
          </a:p>
          <a:p>
            <a:pPr marL="800100" lvl="1" indent="-342900" algn="l" rtl="0">
              <a:lnSpc>
                <a:spcPct val="90000"/>
              </a:lnSpc>
              <a:spcBef>
                <a:spcPts val="500"/>
              </a:spcBef>
              <a:spcAft>
                <a:spcPts val="0"/>
              </a:spcAft>
              <a:buClr>
                <a:schemeClr val="dk1"/>
              </a:buClr>
              <a:buSzPts val="2400"/>
              <a:buChar char="•"/>
            </a:pPr>
            <a:r>
              <a:rPr lang="en-US" sz="2800"/>
              <a:t>Soil solution: water, dissolved nutrients, chemicals, and gases), and </a:t>
            </a:r>
            <a:endParaRPr sz="2800"/>
          </a:p>
          <a:p>
            <a:pPr marL="800100" lvl="1" indent="-342900" algn="l" rtl="0">
              <a:lnSpc>
                <a:spcPct val="90000"/>
              </a:lnSpc>
              <a:spcBef>
                <a:spcPts val="500"/>
              </a:spcBef>
              <a:spcAft>
                <a:spcPts val="0"/>
              </a:spcAft>
              <a:buClr>
                <a:schemeClr val="dk1"/>
              </a:buClr>
              <a:buSzPts val="2400"/>
              <a:buChar char="•"/>
            </a:pPr>
            <a:r>
              <a:rPr lang="en-US" sz="2800"/>
              <a:t>Organisms (roots and critters of all sizes)</a:t>
            </a:r>
            <a:endParaRPr sz="2800"/>
          </a:p>
          <a:p>
            <a:pPr marL="0" lvl="0" indent="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g21188a67fb5_0_824"/>
          <p:cNvSpPr txBox="1"/>
          <p:nvPr/>
        </p:nvSpPr>
        <p:spPr>
          <a:xfrm>
            <a:off x="525148" y="320311"/>
            <a:ext cx="2899204"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Arial"/>
                <a:ea typeface="Arial"/>
                <a:cs typeface="Arial"/>
                <a:sym typeface="Arial"/>
              </a:rPr>
              <a:t>Texture and Pores</a:t>
            </a:r>
            <a:endParaRPr sz="1400" b="0" i="0" u="none" strike="noStrike" cap="none">
              <a:solidFill>
                <a:srgbClr val="000000"/>
              </a:solidFill>
              <a:latin typeface="Arial"/>
              <a:ea typeface="Arial"/>
              <a:cs typeface="Arial"/>
              <a:sym typeface="Arial"/>
            </a:endParaRPr>
          </a:p>
        </p:txBody>
      </p:sp>
      <p:grpSp>
        <p:nvGrpSpPr>
          <p:cNvPr id="450" name="Google Shape;450;g21188a67fb5_0_824"/>
          <p:cNvGrpSpPr/>
          <p:nvPr/>
        </p:nvGrpSpPr>
        <p:grpSpPr>
          <a:xfrm>
            <a:off x="5131168" y="320311"/>
            <a:ext cx="6066882" cy="5486400"/>
            <a:chOff x="5390874" y="601366"/>
            <a:chExt cx="5055735" cy="4572000"/>
          </a:xfrm>
        </p:grpSpPr>
        <p:pic>
          <p:nvPicPr>
            <p:cNvPr id="451" name="Google Shape;451;g21188a67fb5_0_82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390874" y="601366"/>
              <a:ext cx="5055735" cy="4572000"/>
            </a:xfrm>
            <a:prstGeom prst="rect">
              <a:avLst/>
            </a:prstGeom>
            <a:noFill/>
            <a:ln>
              <a:noFill/>
            </a:ln>
          </p:spPr>
        </p:pic>
        <p:sp>
          <p:nvSpPr>
            <p:cNvPr id="452" name="Google Shape;452;g21188a67fb5_0_824"/>
            <p:cNvSpPr/>
            <p:nvPr/>
          </p:nvSpPr>
          <p:spPr>
            <a:xfrm>
              <a:off x="6910207" y="751266"/>
              <a:ext cx="1904352" cy="2312162"/>
            </a:xfrm>
            <a:custGeom>
              <a:avLst/>
              <a:gdLst/>
              <a:ahLst/>
              <a:cxnLst/>
              <a:rect l="l" t="t" r="r" b="b"/>
              <a:pathLst>
                <a:path w="2626692" h="3222526" extrusionOk="0">
                  <a:moveTo>
                    <a:pt x="1387487" y="10591"/>
                  </a:moveTo>
                  <a:lnTo>
                    <a:pt x="0" y="2414863"/>
                  </a:lnTo>
                  <a:lnTo>
                    <a:pt x="466026" y="3212757"/>
                  </a:lnTo>
                  <a:lnTo>
                    <a:pt x="2021867" y="3222526"/>
                  </a:lnTo>
                  <a:lnTo>
                    <a:pt x="2626692" y="2154082"/>
                  </a:lnTo>
                  <a:cubicBezTo>
                    <a:pt x="2627869" y="2154670"/>
                    <a:pt x="1390283" y="-735"/>
                    <a:pt x="1391018" y="0"/>
                  </a:cubicBezTo>
                </a:path>
              </a:pathLst>
            </a:custGeom>
            <a:solidFill>
              <a:srgbClr val="F2F2F2">
                <a:alpha val="80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53" name="Google Shape;453;g21188a67fb5_0_824"/>
            <p:cNvSpPr/>
            <p:nvPr/>
          </p:nvSpPr>
          <p:spPr>
            <a:xfrm>
              <a:off x="8369960" y="2293433"/>
              <a:ext cx="889318" cy="775495"/>
            </a:xfrm>
            <a:custGeom>
              <a:avLst/>
              <a:gdLst/>
              <a:ahLst/>
              <a:cxnLst/>
              <a:rect l="l" t="t" r="r" b="b"/>
              <a:pathLst>
                <a:path w="1226645" h="1069648" extrusionOk="0">
                  <a:moveTo>
                    <a:pt x="1226645" y="1065319"/>
                  </a:moveTo>
                  <a:lnTo>
                    <a:pt x="617540" y="0"/>
                  </a:lnTo>
                  <a:lnTo>
                    <a:pt x="0" y="1069648"/>
                  </a:lnTo>
                  <a:lnTo>
                    <a:pt x="1226645" y="1065319"/>
                  </a:lnTo>
                  <a:close/>
                </a:path>
              </a:pathLst>
            </a:custGeom>
            <a:solidFill>
              <a:srgbClr val="D8E2F3">
                <a:alpha val="80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54" name="Google Shape;454;g21188a67fb5_0_824"/>
            <p:cNvSpPr/>
            <p:nvPr/>
          </p:nvSpPr>
          <p:spPr>
            <a:xfrm>
              <a:off x="6460662" y="2488780"/>
              <a:ext cx="895429" cy="764058"/>
            </a:xfrm>
            <a:custGeom>
              <a:avLst/>
              <a:gdLst/>
              <a:ahLst/>
              <a:cxnLst/>
              <a:rect l="l" t="t" r="r" b="b"/>
              <a:pathLst>
                <a:path w="1235075" h="1053873" extrusionOk="0">
                  <a:moveTo>
                    <a:pt x="0" y="1053873"/>
                  </a:moveTo>
                  <a:lnTo>
                    <a:pt x="1235075" y="1050698"/>
                  </a:lnTo>
                  <a:lnTo>
                    <a:pt x="621544" y="0"/>
                  </a:lnTo>
                  <a:lnTo>
                    <a:pt x="0" y="1053873"/>
                  </a:lnTo>
                  <a:close/>
                </a:path>
              </a:pathLst>
            </a:custGeom>
            <a:solidFill>
              <a:srgbClr val="E1EFD8">
                <a:alpha val="80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55" name="Google Shape;455;g21188a67fb5_0_824"/>
            <p:cNvSpPr/>
            <p:nvPr/>
          </p:nvSpPr>
          <p:spPr>
            <a:xfrm>
              <a:off x="7245092" y="3058795"/>
              <a:ext cx="1409898" cy="512168"/>
            </a:xfrm>
            <a:custGeom>
              <a:avLst/>
              <a:gdLst/>
              <a:ahLst/>
              <a:cxnLst/>
              <a:rect l="l" t="t" r="r" b="b"/>
              <a:pathLst>
                <a:path w="1944687" h="706438" extrusionOk="0">
                  <a:moveTo>
                    <a:pt x="409575" y="703263"/>
                  </a:moveTo>
                  <a:lnTo>
                    <a:pt x="0" y="0"/>
                  </a:lnTo>
                  <a:lnTo>
                    <a:pt x="1544637" y="11991"/>
                  </a:lnTo>
                  <a:lnTo>
                    <a:pt x="1944687" y="706438"/>
                  </a:lnTo>
                  <a:lnTo>
                    <a:pt x="409575" y="703263"/>
                  </a:lnTo>
                  <a:close/>
                </a:path>
              </a:pathLst>
            </a:custGeom>
            <a:solidFill>
              <a:srgbClr val="FFF2CC">
                <a:alpha val="80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56" name="Google Shape;456;g21188a67fb5_0_824"/>
            <p:cNvSpPr/>
            <p:nvPr/>
          </p:nvSpPr>
          <p:spPr>
            <a:xfrm>
              <a:off x="6121615" y="3247349"/>
              <a:ext cx="1426778" cy="591637"/>
            </a:xfrm>
            <a:custGeom>
              <a:avLst/>
              <a:gdLst/>
              <a:ahLst/>
              <a:cxnLst/>
              <a:rect l="l" t="t" r="r" b="b"/>
              <a:pathLst>
                <a:path w="1967970" h="816051" extrusionOk="0">
                  <a:moveTo>
                    <a:pt x="0" y="816051"/>
                  </a:moveTo>
                  <a:lnTo>
                    <a:pt x="470052" y="2267"/>
                  </a:lnTo>
                  <a:lnTo>
                    <a:pt x="1706789" y="0"/>
                  </a:lnTo>
                  <a:lnTo>
                    <a:pt x="1967970" y="441250"/>
                  </a:lnTo>
                  <a:lnTo>
                    <a:pt x="1751241" y="809701"/>
                  </a:lnTo>
                  <a:lnTo>
                    <a:pt x="0" y="816051"/>
                  </a:lnTo>
                  <a:close/>
                </a:path>
              </a:pathLst>
            </a:custGeom>
            <a:solidFill>
              <a:srgbClr val="F2F2F2">
                <a:alpha val="80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57" name="Google Shape;457;g21188a67fb5_0_824"/>
            <p:cNvSpPr/>
            <p:nvPr/>
          </p:nvSpPr>
          <p:spPr>
            <a:xfrm>
              <a:off x="8368174" y="3067815"/>
              <a:ext cx="1183712" cy="504306"/>
            </a:xfrm>
            <a:custGeom>
              <a:avLst/>
              <a:gdLst/>
              <a:ahLst/>
              <a:cxnLst/>
              <a:rect l="l" t="t" r="r" b="b"/>
              <a:pathLst>
                <a:path w="1632706" h="695594" extrusionOk="0">
                  <a:moveTo>
                    <a:pt x="1632706" y="691663"/>
                  </a:moveTo>
                  <a:lnTo>
                    <a:pt x="1237542" y="0"/>
                  </a:lnTo>
                  <a:lnTo>
                    <a:pt x="0" y="2026"/>
                  </a:lnTo>
                  <a:lnTo>
                    <a:pt x="400050" y="695594"/>
                  </a:lnTo>
                  <a:lnTo>
                    <a:pt x="1632706" y="691663"/>
                  </a:lnTo>
                  <a:close/>
                </a:path>
              </a:pathLst>
            </a:custGeom>
            <a:solidFill>
              <a:srgbClr val="E1EFD8">
                <a:alpha val="80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58" name="Google Shape;458;g21188a67fb5_0_824"/>
            <p:cNvSpPr/>
            <p:nvPr/>
          </p:nvSpPr>
          <p:spPr>
            <a:xfrm>
              <a:off x="9262032" y="4145017"/>
              <a:ext cx="900033" cy="474186"/>
            </a:xfrm>
            <a:custGeom>
              <a:avLst/>
              <a:gdLst/>
              <a:ahLst/>
              <a:cxnLst/>
              <a:rect l="l" t="t" r="r" b="b"/>
              <a:pathLst>
                <a:path w="1241425" h="654050" extrusionOk="0">
                  <a:moveTo>
                    <a:pt x="1241425" y="654050"/>
                  </a:moveTo>
                  <a:lnTo>
                    <a:pt x="850825" y="10508"/>
                  </a:lnTo>
                  <a:lnTo>
                    <a:pt x="371475" y="0"/>
                  </a:lnTo>
                  <a:lnTo>
                    <a:pt x="0" y="650875"/>
                  </a:lnTo>
                  <a:lnTo>
                    <a:pt x="1241425" y="654050"/>
                  </a:lnTo>
                  <a:close/>
                </a:path>
              </a:pathLst>
            </a:custGeom>
            <a:solidFill>
              <a:srgbClr val="FEE599">
                <a:alpha val="80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59" name="Google Shape;459;g21188a67fb5_0_824"/>
            <p:cNvSpPr/>
            <p:nvPr/>
          </p:nvSpPr>
          <p:spPr>
            <a:xfrm>
              <a:off x="5677384" y="4227952"/>
              <a:ext cx="662940" cy="391319"/>
            </a:xfrm>
            <a:custGeom>
              <a:avLst/>
              <a:gdLst/>
              <a:ahLst/>
              <a:cxnLst/>
              <a:rect l="l" t="t" r="r" b="b"/>
              <a:pathLst>
                <a:path w="914400" h="539750" extrusionOk="0">
                  <a:moveTo>
                    <a:pt x="0" y="539750"/>
                  </a:moveTo>
                  <a:lnTo>
                    <a:pt x="914400" y="538162"/>
                  </a:lnTo>
                  <a:lnTo>
                    <a:pt x="301625" y="0"/>
                  </a:lnTo>
                  <a:lnTo>
                    <a:pt x="0" y="539750"/>
                  </a:lnTo>
                  <a:close/>
                </a:path>
              </a:pathLst>
            </a:custGeom>
            <a:solidFill>
              <a:srgbClr val="3D4B5F">
                <a:alpha val="80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60" name="Google Shape;460;g21188a67fb5_0_824"/>
            <p:cNvSpPr/>
            <p:nvPr/>
          </p:nvSpPr>
          <p:spPr>
            <a:xfrm>
              <a:off x="5897393" y="4037892"/>
              <a:ext cx="895430" cy="580072"/>
            </a:xfrm>
            <a:custGeom>
              <a:avLst/>
              <a:gdLst/>
              <a:ahLst/>
              <a:cxnLst/>
              <a:rect l="l" t="t" r="r" b="b"/>
              <a:pathLst>
                <a:path w="1235076" h="800100" extrusionOk="0">
                  <a:moveTo>
                    <a:pt x="155575" y="0"/>
                  </a:moveTo>
                  <a:lnTo>
                    <a:pt x="0" y="258763"/>
                  </a:lnTo>
                  <a:lnTo>
                    <a:pt x="612775" y="800100"/>
                  </a:lnTo>
                  <a:lnTo>
                    <a:pt x="1235076" y="797780"/>
                  </a:lnTo>
                  <a:lnTo>
                    <a:pt x="155575" y="0"/>
                  </a:lnTo>
                  <a:close/>
                </a:path>
              </a:pathLst>
            </a:custGeom>
            <a:solidFill>
              <a:srgbClr val="FFF2CC">
                <a:alpha val="80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61" name="Google Shape;461;g21188a67fb5_0_824"/>
            <p:cNvSpPr/>
            <p:nvPr/>
          </p:nvSpPr>
          <p:spPr>
            <a:xfrm>
              <a:off x="7386744" y="3572839"/>
              <a:ext cx="1121723" cy="772559"/>
            </a:xfrm>
            <a:custGeom>
              <a:avLst/>
              <a:gdLst/>
              <a:ahLst/>
              <a:cxnLst/>
              <a:rect l="l" t="t" r="r" b="b"/>
              <a:pathLst>
                <a:path w="1613990" h="1080502" extrusionOk="0">
                  <a:moveTo>
                    <a:pt x="983689" y="1080502"/>
                  </a:moveTo>
                  <a:lnTo>
                    <a:pt x="1613990" y="647"/>
                  </a:lnTo>
                  <a:lnTo>
                    <a:pt x="229443" y="0"/>
                  </a:lnTo>
                  <a:lnTo>
                    <a:pt x="0" y="362178"/>
                  </a:lnTo>
                  <a:lnTo>
                    <a:pt x="407376" y="1080426"/>
                  </a:lnTo>
                  <a:lnTo>
                    <a:pt x="983689" y="1080502"/>
                  </a:lnTo>
                  <a:close/>
                </a:path>
              </a:pathLst>
            </a:custGeom>
            <a:solidFill>
              <a:srgbClr val="DDEAF6">
                <a:alpha val="80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62" name="Google Shape;462;g21188a67fb5_0_824"/>
            <p:cNvSpPr/>
            <p:nvPr/>
          </p:nvSpPr>
          <p:spPr>
            <a:xfrm>
              <a:off x="7910370" y="3566827"/>
              <a:ext cx="1972439" cy="1054524"/>
            </a:xfrm>
            <a:custGeom>
              <a:avLst/>
              <a:gdLst/>
              <a:ahLst/>
              <a:cxnLst/>
              <a:rect l="l" t="t" r="r" b="b"/>
              <a:pathLst>
                <a:path w="2621182" h="1454516" extrusionOk="0">
                  <a:moveTo>
                    <a:pt x="1796283" y="1445953"/>
                  </a:moveTo>
                  <a:lnTo>
                    <a:pt x="2150629" y="795262"/>
                  </a:lnTo>
                  <a:lnTo>
                    <a:pt x="2621182" y="806213"/>
                  </a:lnTo>
                  <a:lnTo>
                    <a:pt x="2178831" y="0"/>
                  </a:lnTo>
                  <a:lnTo>
                    <a:pt x="799491" y="7322"/>
                  </a:lnTo>
                  <a:lnTo>
                    <a:pt x="0" y="1454516"/>
                  </a:lnTo>
                  <a:lnTo>
                    <a:pt x="1796283" y="1445953"/>
                  </a:lnTo>
                  <a:close/>
                </a:path>
              </a:pathLst>
            </a:custGeom>
            <a:solidFill>
              <a:srgbClr val="FBE4D4">
                <a:alpha val="80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63" name="Google Shape;463;g21188a67fb5_0_824"/>
            <p:cNvSpPr/>
            <p:nvPr/>
          </p:nvSpPr>
          <p:spPr>
            <a:xfrm>
              <a:off x="6011758" y="3839769"/>
              <a:ext cx="2057079" cy="779130"/>
            </a:xfrm>
            <a:custGeom>
              <a:avLst/>
              <a:gdLst/>
              <a:ahLst/>
              <a:cxnLst/>
              <a:rect l="l" t="t" r="r" b="b"/>
              <a:pathLst>
                <a:path w="2917843" h="1074662" extrusionOk="0">
                  <a:moveTo>
                    <a:pt x="0" y="273957"/>
                  </a:moveTo>
                  <a:lnTo>
                    <a:pt x="152400" y="605"/>
                  </a:lnTo>
                  <a:lnTo>
                    <a:pt x="1948377" y="0"/>
                  </a:lnTo>
                  <a:lnTo>
                    <a:pt x="2346072" y="702831"/>
                  </a:lnTo>
                  <a:lnTo>
                    <a:pt x="2917843" y="693057"/>
                  </a:lnTo>
                  <a:lnTo>
                    <a:pt x="2701272" y="1074662"/>
                  </a:lnTo>
                  <a:lnTo>
                    <a:pt x="1114209" y="1070429"/>
                  </a:lnTo>
                  <a:lnTo>
                    <a:pt x="0" y="273957"/>
                  </a:lnTo>
                  <a:close/>
                </a:path>
              </a:pathLst>
            </a:custGeom>
            <a:solidFill>
              <a:srgbClr val="E1EFD8">
                <a:alpha val="80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cxnSp>
        <p:nvCxnSpPr>
          <p:cNvPr id="464" name="Google Shape;464;g21188a67fb5_0_824"/>
          <p:cNvCxnSpPr/>
          <p:nvPr/>
        </p:nvCxnSpPr>
        <p:spPr>
          <a:xfrm>
            <a:off x="3711363" y="1197549"/>
            <a:ext cx="2418000" cy="4175400"/>
          </a:xfrm>
          <a:prstGeom prst="straightConnector1">
            <a:avLst/>
          </a:prstGeom>
          <a:noFill/>
          <a:ln w="38100" cap="flat" cmpd="sng">
            <a:solidFill>
              <a:srgbClr val="00B050"/>
            </a:solidFill>
            <a:prstDash val="solid"/>
            <a:round/>
            <a:headEnd type="none" w="sm" len="sm"/>
            <a:tailEnd type="none" w="sm" len="sm"/>
          </a:ln>
        </p:spPr>
      </p:cxnSp>
      <p:sp>
        <p:nvSpPr>
          <p:cNvPr id="465" name="Google Shape;465;g21188a67fb5_0_824"/>
          <p:cNvSpPr txBox="1"/>
          <p:nvPr/>
        </p:nvSpPr>
        <p:spPr>
          <a:xfrm>
            <a:off x="7363888" y="5806635"/>
            <a:ext cx="20250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B050"/>
                </a:solidFill>
                <a:latin typeface="Arial"/>
                <a:ea typeface="Arial"/>
                <a:cs typeface="Arial"/>
                <a:sym typeface="Arial"/>
              </a:rPr>
              <a:t>Increasing pore size</a:t>
            </a:r>
            <a:endParaRPr sz="1400" b="0" i="0" u="none" strike="noStrike" cap="none">
              <a:solidFill>
                <a:srgbClr val="000000"/>
              </a:solidFill>
              <a:latin typeface="Arial"/>
              <a:ea typeface="Arial"/>
              <a:cs typeface="Arial"/>
              <a:sym typeface="Arial"/>
            </a:endParaRPr>
          </a:p>
        </p:txBody>
      </p:sp>
      <p:cxnSp>
        <p:nvCxnSpPr>
          <p:cNvPr id="466" name="Google Shape;466;g21188a67fb5_0_824"/>
          <p:cNvCxnSpPr/>
          <p:nvPr/>
        </p:nvCxnSpPr>
        <p:spPr>
          <a:xfrm rot="10800000">
            <a:off x="6099048" y="6162011"/>
            <a:ext cx="4114800" cy="0"/>
          </a:xfrm>
          <a:prstGeom prst="straightConnector1">
            <a:avLst/>
          </a:prstGeom>
          <a:noFill/>
          <a:ln w="38100" cap="flat" cmpd="sng">
            <a:solidFill>
              <a:srgbClr val="00B050"/>
            </a:solidFill>
            <a:prstDash val="solid"/>
            <a:round/>
            <a:headEnd type="none" w="sm" len="sm"/>
            <a:tailEnd type="triangle" w="med" len="med"/>
          </a:ln>
        </p:spPr>
      </p:cxnSp>
      <p:cxnSp>
        <p:nvCxnSpPr>
          <p:cNvPr id="467" name="Google Shape;467;g21188a67fb5_0_824"/>
          <p:cNvCxnSpPr/>
          <p:nvPr/>
        </p:nvCxnSpPr>
        <p:spPr>
          <a:xfrm rot="10800000">
            <a:off x="6076119" y="5828636"/>
            <a:ext cx="4114800" cy="0"/>
          </a:xfrm>
          <a:prstGeom prst="straightConnector1">
            <a:avLst/>
          </a:prstGeom>
          <a:noFill/>
          <a:ln w="38100" cap="flat" cmpd="sng">
            <a:solidFill>
              <a:srgbClr val="00B050"/>
            </a:solidFill>
            <a:prstDash val="solid"/>
            <a:round/>
            <a:headEnd type="none" w="sm" len="sm"/>
            <a:tailEnd type="triangle" w="med" len="med"/>
          </a:ln>
        </p:spPr>
      </p:cxnSp>
      <p:cxnSp>
        <p:nvCxnSpPr>
          <p:cNvPr id="468" name="Google Shape;468;g21188a67fb5_0_824"/>
          <p:cNvCxnSpPr/>
          <p:nvPr/>
        </p:nvCxnSpPr>
        <p:spPr>
          <a:xfrm>
            <a:off x="5131168" y="230872"/>
            <a:ext cx="5533200" cy="0"/>
          </a:xfrm>
          <a:prstGeom prst="straightConnector1">
            <a:avLst/>
          </a:prstGeom>
          <a:noFill/>
          <a:ln w="38100" cap="flat" cmpd="sng">
            <a:solidFill>
              <a:srgbClr val="7030A0"/>
            </a:solidFill>
            <a:prstDash val="solid"/>
            <a:round/>
            <a:headEnd type="none" w="sm" len="sm"/>
            <a:tailEnd type="none" w="sm" len="sm"/>
          </a:ln>
        </p:spPr>
      </p:cxnSp>
      <p:cxnSp>
        <p:nvCxnSpPr>
          <p:cNvPr id="469" name="Google Shape;469;g21188a67fb5_0_824"/>
          <p:cNvCxnSpPr/>
          <p:nvPr/>
        </p:nvCxnSpPr>
        <p:spPr>
          <a:xfrm rot="-5400000">
            <a:off x="9547930" y="1992871"/>
            <a:ext cx="2057400" cy="0"/>
          </a:xfrm>
          <a:prstGeom prst="straightConnector1">
            <a:avLst/>
          </a:prstGeom>
          <a:noFill/>
          <a:ln w="38100" cap="flat" cmpd="sng">
            <a:solidFill>
              <a:srgbClr val="7030A0"/>
            </a:solidFill>
            <a:prstDash val="solid"/>
            <a:round/>
            <a:headEnd type="none" w="sm" len="sm"/>
            <a:tailEnd type="triangle" w="med" len="med"/>
          </a:ln>
        </p:spPr>
      </p:cxnSp>
      <p:cxnSp>
        <p:nvCxnSpPr>
          <p:cNvPr id="470" name="Google Shape;470;g21188a67fb5_0_824"/>
          <p:cNvCxnSpPr/>
          <p:nvPr/>
        </p:nvCxnSpPr>
        <p:spPr>
          <a:xfrm rot="-5400000">
            <a:off x="9852730" y="1992871"/>
            <a:ext cx="2057400" cy="0"/>
          </a:xfrm>
          <a:prstGeom prst="straightConnector1">
            <a:avLst/>
          </a:prstGeom>
          <a:noFill/>
          <a:ln w="38100" cap="flat" cmpd="sng">
            <a:solidFill>
              <a:srgbClr val="7030A0"/>
            </a:solidFill>
            <a:prstDash val="solid"/>
            <a:round/>
            <a:headEnd type="none" w="sm" len="sm"/>
            <a:tailEnd type="triangle" w="med" len="med"/>
          </a:ln>
        </p:spPr>
      </p:cxnSp>
      <p:sp>
        <p:nvSpPr>
          <p:cNvPr id="471" name="Google Shape;471;g21188a67fb5_0_824"/>
          <p:cNvSpPr txBox="1"/>
          <p:nvPr/>
        </p:nvSpPr>
        <p:spPr>
          <a:xfrm rot="-5400000">
            <a:off x="9584617" y="1851647"/>
            <a:ext cx="2216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7030A0"/>
                </a:solidFill>
                <a:latin typeface="Arial"/>
                <a:ea typeface="Arial"/>
                <a:cs typeface="Arial"/>
                <a:sym typeface="Arial"/>
              </a:rPr>
              <a:t>Increasing pore space</a:t>
            </a:r>
            <a:endParaRPr sz="1400" b="0" i="0" u="none" strike="noStrike" cap="none">
              <a:solidFill>
                <a:srgbClr val="000000"/>
              </a:solidFill>
              <a:latin typeface="Arial"/>
              <a:ea typeface="Arial"/>
              <a:cs typeface="Arial"/>
              <a:sym typeface="Arial"/>
            </a:endParaRPr>
          </a:p>
        </p:txBody>
      </p:sp>
      <p:sp>
        <p:nvSpPr>
          <p:cNvPr id="472" name="Google Shape;472;g21188a67fb5_0_824"/>
          <p:cNvSpPr txBox="1"/>
          <p:nvPr/>
        </p:nvSpPr>
        <p:spPr>
          <a:xfrm>
            <a:off x="525148" y="3486886"/>
            <a:ext cx="3236100" cy="2308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rgbClr val="000000"/>
                </a:solidFill>
                <a:latin typeface="Arial"/>
                <a:ea typeface="Arial"/>
                <a:cs typeface="Arial"/>
                <a:sym typeface="Arial"/>
              </a:rPr>
              <a:t>Do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rgbClr val="000000"/>
                </a:solidFill>
                <a:latin typeface="Arial"/>
                <a:ea typeface="Arial"/>
                <a:cs typeface="Arial"/>
                <a:sym typeface="Arial"/>
              </a:rPr>
              <a:t>Bigger Pores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rgbClr val="0000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rgbClr val="000000"/>
                </a:solidFill>
                <a:latin typeface="Arial"/>
                <a:ea typeface="Arial"/>
                <a:cs typeface="Arial"/>
                <a:sym typeface="Arial"/>
              </a:rPr>
              <a:t>More Pores?</a:t>
            </a:r>
            <a:endParaRPr sz="1400" b="0" i="0" u="none" strike="noStrike" cap="none">
              <a:solidFill>
                <a:srgbClr val="000000"/>
              </a:solidFill>
              <a:latin typeface="Arial"/>
              <a:ea typeface="Arial"/>
              <a:cs typeface="Arial"/>
              <a:sym typeface="Arial"/>
            </a:endParaRPr>
          </a:p>
        </p:txBody>
      </p:sp>
      <p:sp>
        <p:nvSpPr>
          <p:cNvPr id="473" name="Google Shape;473;g21188a67fb5_0_824"/>
          <p:cNvSpPr/>
          <p:nvPr/>
        </p:nvSpPr>
        <p:spPr>
          <a:xfrm>
            <a:off x="1832203" y="4583842"/>
            <a:ext cx="595200" cy="595200"/>
          </a:xfrm>
          <a:prstGeom prst="noSmoking">
            <a:avLst>
              <a:gd name="adj" fmla="val 18750"/>
            </a:avLst>
          </a:prstGeom>
          <a:solidFill>
            <a:srgbClr val="C00000"/>
          </a:solid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74" name="Google Shape;474;g21188a67fb5_0_824"/>
          <p:cNvSpPr txBox="1"/>
          <p:nvPr/>
        </p:nvSpPr>
        <p:spPr>
          <a:xfrm>
            <a:off x="276308" y="941041"/>
            <a:ext cx="3733800" cy="2259300"/>
          </a:xfrm>
          <a:prstGeom prst="rect">
            <a:avLst/>
          </a:prstGeom>
          <a:noFill/>
          <a:ln>
            <a:noFill/>
          </a:ln>
        </p:spPr>
        <p:txBody>
          <a:bodyPr spcFirstLastPara="1" wrap="square" lIns="91425" tIns="45700" rIns="91425" bIns="45700" anchor="t" anchorCtr="0">
            <a:normAutofit lnSpcReduction="10000"/>
          </a:bodyPr>
          <a:lstStyle/>
          <a:p>
            <a:pPr marL="0" marR="0" lvl="0" indent="0" algn="ctr" rtl="0">
              <a:lnSpc>
                <a:spcPct val="9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 Pores get bigger with increasing sand content.</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100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a:p>
            <a:pPr marL="0" marR="0" lvl="0" indent="0" algn="ctr" rtl="0">
              <a:lnSpc>
                <a:spcPct val="90000"/>
              </a:lnSpc>
              <a:spcBef>
                <a:spcPts val="100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Total pore space increases with increasing clay content.</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4">
                                            <p:txEl>
                                              <p:pRg st="0" end="0"/>
                                            </p:txEl>
                                          </p:spTgt>
                                        </p:tgtEl>
                                        <p:attrNameLst>
                                          <p:attrName>style.visibility</p:attrName>
                                        </p:attrNameLst>
                                      </p:cBhvr>
                                      <p:to>
                                        <p:strVal val="visible"/>
                                      </p:to>
                                    </p:set>
                                    <p:animEffect transition="in" filter="fade">
                                      <p:cBhvr>
                                        <p:cTn id="7" dur="1000"/>
                                        <p:tgtEl>
                                          <p:spTgt spid="4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4">
                                            <p:txEl>
                                              <p:pRg st="1" end="1"/>
                                            </p:txEl>
                                          </p:spTgt>
                                        </p:tgtEl>
                                        <p:attrNameLst>
                                          <p:attrName>style.visibility</p:attrName>
                                        </p:attrNameLst>
                                      </p:cBhvr>
                                      <p:to>
                                        <p:strVal val="visible"/>
                                      </p:to>
                                    </p:set>
                                    <p:animEffect transition="in" filter="fade">
                                      <p:cBhvr>
                                        <p:cTn id="12" dur="1000"/>
                                        <p:tgtEl>
                                          <p:spTgt spid="47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74">
                                            <p:txEl>
                                              <p:pRg st="2" end="2"/>
                                            </p:txEl>
                                          </p:spTgt>
                                        </p:tgtEl>
                                        <p:attrNameLst>
                                          <p:attrName>style.visibility</p:attrName>
                                        </p:attrNameLst>
                                      </p:cBhvr>
                                      <p:to>
                                        <p:strVal val="visible"/>
                                      </p:to>
                                    </p:set>
                                    <p:animEffect transition="in" filter="fade">
                                      <p:cBhvr>
                                        <p:cTn id="17" dur="1000"/>
                                        <p:tgtEl>
                                          <p:spTgt spid="474">
                                            <p:txEl>
                                              <p:pRg st="2" end="2"/>
                                            </p:txEl>
                                          </p:spTgt>
                                        </p:tgtEl>
                                      </p:cBhvr>
                                    </p:animEffect>
                                  </p:childTnLst>
                                </p:cTn>
                              </p:par>
                            </p:childTnLst>
                          </p:cTn>
                        </p:par>
                        <p:par>
                          <p:cTn id="18" fill="hold">
                            <p:stCondLst>
                              <p:cond delay="1000"/>
                            </p:stCondLst>
                            <p:childTnLst>
                              <p:par>
                                <p:cTn id="19" presetID="2" presetClass="entr" presetSubtype="2" fill="hold" nodeType="afterEffect">
                                  <p:stCondLst>
                                    <p:cond delay="0"/>
                                  </p:stCondLst>
                                  <p:childTnLst>
                                    <p:set>
                                      <p:cBhvr>
                                        <p:cTn id="20" dur="1" fill="hold">
                                          <p:stCondLst>
                                            <p:cond delay="0"/>
                                          </p:stCondLst>
                                        </p:cTn>
                                        <p:tgtEl>
                                          <p:spTgt spid="464"/>
                                        </p:tgtEl>
                                        <p:attrNameLst>
                                          <p:attrName>style.visibility</p:attrName>
                                        </p:attrNameLst>
                                      </p:cBhvr>
                                      <p:to>
                                        <p:strVal val="visible"/>
                                      </p:to>
                                    </p:set>
                                    <p:anim calcmode="lin" valueType="num">
                                      <p:cBhvr additive="base">
                                        <p:cTn id="21" dur="5000"/>
                                        <p:tgtEl>
                                          <p:spTgt spid="464"/>
                                        </p:tgtEl>
                                        <p:attrNameLst>
                                          <p:attrName>ppt_x</p:attrName>
                                        </p:attrNameLst>
                                      </p:cBhvr>
                                      <p:tavLst>
                                        <p:tav tm="0">
                                          <p:val>
                                            <p:strVal val="#ppt_x+1"/>
                                          </p:val>
                                        </p:tav>
                                        <p:tav tm="100000">
                                          <p:val>
                                            <p:strVal val="#ppt_x"/>
                                          </p:val>
                                        </p:tav>
                                      </p:tavLst>
                                    </p:anim>
                                  </p:childTnLst>
                                </p:cTn>
                              </p:par>
                              <p:par>
                                <p:cTn id="22" presetID="10" presetClass="entr" presetSubtype="0" fill="hold" nodeType="withEffect">
                                  <p:stCondLst>
                                    <p:cond delay="3000"/>
                                  </p:stCondLst>
                                  <p:childTnLst>
                                    <p:set>
                                      <p:cBhvr>
                                        <p:cTn id="23" dur="1" fill="hold">
                                          <p:stCondLst>
                                            <p:cond delay="0"/>
                                          </p:stCondLst>
                                        </p:cTn>
                                        <p:tgtEl>
                                          <p:spTgt spid="465"/>
                                        </p:tgtEl>
                                        <p:attrNameLst>
                                          <p:attrName>style.visibility</p:attrName>
                                        </p:attrNameLst>
                                      </p:cBhvr>
                                      <p:to>
                                        <p:strVal val="visible"/>
                                      </p:to>
                                    </p:set>
                                    <p:animEffect transition="in" filter="fade">
                                      <p:cBhvr>
                                        <p:cTn id="24" dur="2000"/>
                                        <p:tgtEl>
                                          <p:spTgt spid="465"/>
                                        </p:tgtEl>
                                      </p:cBhvr>
                                    </p:animEffect>
                                  </p:childTnLst>
                                </p:cTn>
                              </p:par>
                              <p:par>
                                <p:cTn id="25" presetID="10" presetClass="entr" presetSubtype="0" fill="hold" nodeType="withEffect">
                                  <p:stCondLst>
                                    <p:cond delay="2500"/>
                                  </p:stCondLst>
                                  <p:childTnLst>
                                    <p:set>
                                      <p:cBhvr>
                                        <p:cTn id="26" dur="1" fill="hold">
                                          <p:stCondLst>
                                            <p:cond delay="0"/>
                                          </p:stCondLst>
                                        </p:cTn>
                                        <p:tgtEl>
                                          <p:spTgt spid="466"/>
                                        </p:tgtEl>
                                        <p:attrNameLst>
                                          <p:attrName>style.visibility</p:attrName>
                                        </p:attrNameLst>
                                      </p:cBhvr>
                                      <p:to>
                                        <p:strVal val="visible"/>
                                      </p:to>
                                    </p:set>
                                    <p:animEffect transition="in" filter="fade">
                                      <p:cBhvr>
                                        <p:cTn id="27" dur="3000"/>
                                        <p:tgtEl>
                                          <p:spTgt spid="466"/>
                                        </p:tgtEl>
                                      </p:cBhvr>
                                    </p:animEffect>
                                  </p:childTnLst>
                                </p:cTn>
                              </p:par>
                              <p:par>
                                <p:cTn id="28" presetID="10" presetClass="entr" presetSubtype="0" fill="hold" nodeType="withEffect">
                                  <p:stCondLst>
                                    <p:cond delay="2500"/>
                                  </p:stCondLst>
                                  <p:childTnLst>
                                    <p:set>
                                      <p:cBhvr>
                                        <p:cTn id="29" dur="1" fill="hold">
                                          <p:stCondLst>
                                            <p:cond delay="0"/>
                                          </p:stCondLst>
                                        </p:cTn>
                                        <p:tgtEl>
                                          <p:spTgt spid="467"/>
                                        </p:tgtEl>
                                        <p:attrNameLst>
                                          <p:attrName>style.visibility</p:attrName>
                                        </p:attrNameLst>
                                      </p:cBhvr>
                                      <p:to>
                                        <p:strVal val="visible"/>
                                      </p:to>
                                    </p:set>
                                    <p:animEffect transition="in" filter="fade">
                                      <p:cBhvr>
                                        <p:cTn id="30" dur="3000"/>
                                        <p:tgtEl>
                                          <p:spTgt spid="467"/>
                                        </p:tgtEl>
                                      </p:cBhvr>
                                    </p:animEffect>
                                  </p:childTnLst>
                                </p:cTn>
                              </p:par>
                            </p:childTnLst>
                          </p:cTn>
                        </p:par>
                        <p:par>
                          <p:cTn id="31" fill="hold">
                            <p:stCondLst>
                              <p:cond delay="6000"/>
                            </p:stCondLst>
                            <p:childTnLst>
                              <p:par>
                                <p:cTn id="32" presetID="2" presetClass="entr" presetSubtype="4" fill="hold" nodeType="afterEffect">
                                  <p:stCondLst>
                                    <p:cond delay="0"/>
                                  </p:stCondLst>
                                  <p:childTnLst>
                                    <p:set>
                                      <p:cBhvr>
                                        <p:cTn id="33" dur="1" fill="hold">
                                          <p:stCondLst>
                                            <p:cond delay="0"/>
                                          </p:stCondLst>
                                        </p:cTn>
                                        <p:tgtEl>
                                          <p:spTgt spid="468"/>
                                        </p:tgtEl>
                                        <p:attrNameLst>
                                          <p:attrName>style.visibility</p:attrName>
                                        </p:attrNameLst>
                                      </p:cBhvr>
                                      <p:to>
                                        <p:strVal val="visible"/>
                                      </p:to>
                                    </p:set>
                                    <p:anim calcmode="lin" valueType="num">
                                      <p:cBhvr additive="base">
                                        <p:cTn id="34" dur="5000"/>
                                        <p:tgtEl>
                                          <p:spTgt spid="468"/>
                                        </p:tgtEl>
                                        <p:attrNameLst>
                                          <p:attrName>ppt_y</p:attrName>
                                        </p:attrNameLst>
                                      </p:cBhvr>
                                      <p:tavLst>
                                        <p:tav tm="0">
                                          <p:val>
                                            <p:strVal val="#ppt_y+1"/>
                                          </p:val>
                                        </p:tav>
                                        <p:tav tm="100000">
                                          <p:val>
                                            <p:strVal val="#ppt_y"/>
                                          </p:val>
                                        </p:tav>
                                      </p:tavLst>
                                    </p:anim>
                                  </p:childTnLst>
                                </p:cTn>
                              </p:par>
                              <p:par>
                                <p:cTn id="35" presetID="10" presetClass="entr" presetSubtype="0" fill="hold" nodeType="withEffect">
                                  <p:stCondLst>
                                    <p:cond delay="3000"/>
                                  </p:stCondLst>
                                  <p:childTnLst>
                                    <p:set>
                                      <p:cBhvr>
                                        <p:cTn id="36" dur="1" fill="hold">
                                          <p:stCondLst>
                                            <p:cond delay="0"/>
                                          </p:stCondLst>
                                        </p:cTn>
                                        <p:tgtEl>
                                          <p:spTgt spid="469"/>
                                        </p:tgtEl>
                                        <p:attrNameLst>
                                          <p:attrName>style.visibility</p:attrName>
                                        </p:attrNameLst>
                                      </p:cBhvr>
                                      <p:to>
                                        <p:strVal val="visible"/>
                                      </p:to>
                                    </p:set>
                                    <p:animEffect transition="in" filter="fade">
                                      <p:cBhvr>
                                        <p:cTn id="37" dur="3000"/>
                                        <p:tgtEl>
                                          <p:spTgt spid="469"/>
                                        </p:tgtEl>
                                      </p:cBhvr>
                                    </p:animEffect>
                                  </p:childTnLst>
                                </p:cTn>
                              </p:par>
                              <p:par>
                                <p:cTn id="38" presetID="10" presetClass="entr" presetSubtype="0" fill="hold" nodeType="withEffect">
                                  <p:stCondLst>
                                    <p:cond delay="3000"/>
                                  </p:stCondLst>
                                  <p:childTnLst>
                                    <p:set>
                                      <p:cBhvr>
                                        <p:cTn id="39" dur="1" fill="hold">
                                          <p:stCondLst>
                                            <p:cond delay="0"/>
                                          </p:stCondLst>
                                        </p:cTn>
                                        <p:tgtEl>
                                          <p:spTgt spid="470"/>
                                        </p:tgtEl>
                                        <p:attrNameLst>
                                          <p:attrName>style.visibility</p:attrName>
                                        </p:attrNameLst>
                                      </p:cBhvr>
                                      <p:to>
                                        <p:strVal val="visible"/>
                                      </p:to>
                                    </p:set>
                                    <p:animEffect transition="in" filter="fade">
                                      <p:cBhvr>
                                        <p:cTn id="40" dur="3000"/>
                                        <p:tgtEl>
                                          <p:spTgt spid="470"/>
                                        </p:tgtEl>
                                      </p:cBhvr>
                                    </p:animEffect>
                                  </p:childTnLst>
                                </p:cTn>
                              </p:par>
                              <p:par>
                                <p:cTn id="41" presetID="10" presetClass="entr" presetSubtype="0" fill="hold" nodeType="withEffect">
                                  <p:stCondLst>
                                    <p:cond delay="3000"/>
                                  </p:stCondLst>
                                  <p:childTnLst>
                                    <p:set>
                                      <p:cBhvr>
                                        <p:cTn id="42" dur="1" fill="hold">
                                          <p:stCondLst>
                                            <p:cond delay="0"/>
                                          </p:stCondLst>
                                        </p:cTn>
                                        <p:tgtEl>
                                          <p:spTgt spid="471"/>
                                        </p:tgtEl>
                                        <p:attrNameLst>
                                          <p:attrName>style.visibility</p:attrName>
                                        </p:attrNameLst>
                                      </p:cBhvr>
                                      <p:to>
                                        <p:strVal val="visible"/>
                                      </p:to>
                                    </p:set>
                                    <p:animEffect transition="in" filter="fade">
                                      <p:cBhvr>
                                        <p:cTn id="43" dur="3000"/>
                                        <p:tgtEl>
                                          <p:spTgt spid="47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472"/>
                                        </p:tgtEl>
                                        <p:attrNameLst>
                                          <p:attrName>style.visibility</p:attrName>
                                        </p:attrNameLst>
                                      </p:cBhvr>
                                      <p:to>
                                        <p:strVal val="visible"/>
                                      </p:to>
                                    </p:set>
                                    <p:animEffect transition="in" filter="fade">
                                      <p:cBhvr>
                                        <p:cTn id="48" dur="2000"/>
                                        <p:tgtEl>
                                          <p:spTgt spid="472"/>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473"/>
                                        </p:tgtEl>
                                        <p:attrNameLst>
                                          <p:attrName>style.visibility</p:attrName>
                                        </p:attrNameLst>
                                      </p:cBhvr>
                                      <p:to>
                                        <p:strVal val="visible"/>
                                      </p:to>
                                    </p:set>
                                    <p:animEffect transition="in" filter="fade">
                                      <p:cBhvr>
                                        <p:cTn id="53" dur="1000"/>
                                        <p:tgtEl>
                                          <p:spTgt spid="4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g21188a67fb5_0_880"/>
          <p:cNvSpPr txBox="1">
            <a:spLocks noGrp="1"/>
          </p:cNvSpPr>
          <p:nvPr>
            <p:ph type="title"/>
          </p:nvPr>
        </p:nvSpPr>
        <p:spPr>
          <a:xfrm>
            <a:off x="1818524" y="365125"/>
            <a:ext cx="95352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b="1">
                <a:solidFill>
                  <a:srgbClr val="1E4E79"/>
                </a:solidFill>
              </a:rPr>
              <a:t>Soil is Charged</a:t>
            </a:r>
            <a:endParaRPr/>
          </a:p>
        </p:txBody>
      </p:sp>
      <p:sp>
        <p:nvSpPr>
          <p:cNvPr id="481" name="Google Shape;481;g21188a67fb5_0_880"/>
          <p:cNvSpPr txBox="1"/>
          <p:nvPr/>
        </p:nvSpPr>
        <p:spPr>
          <a:xfrm>
            <a:off x="2080885" y="2099848"/>
            <a:ext cx="7571100" cy="954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Arial"/>
                <a:ea typeface="Arial"/>
                <a:cs typeface="Arial"/>
                <a:sym typeface="Arial"/>
              </a:rPr>
              <a:t>Surfaces of sand particles typically do not have any charge (i.e., Si</a:t>
            </a:r>
            <a:r>
              <a:rPr lang="en-US" sz="2800" b="0" i="0" u="none" strike="noStrike" cap="none" baseline="-25000">
                <a:solidFill>
                  <a:srgbClr val="000000"/>
                </a:solidFill>
                <a:latin typeface="Arial"/>
                <a:ea typeface="Arial"/>
                <a:cs typeface="Arial"/>
                <a:sym typeface="Arial"/>
              </a:rPr>
              <a:t>2</a:t>
            </a:r>
            <a:r>
              <a:rPr lang="en-US" sz="2800" b="0" i="0" u="none" strike="noStrike" cap="none">
                <a:solidFill>
                  <a:srgbClr val="000000"/>
                </a:solidFill>
                <a:latin typeface="Arial"/>
                <a:ea typeface="Arial"/>
                <a:cs typeface="Arial"/>
                <a:sym typeface="Arial"/>
              </a:rPr>
              <a:t>O</a:t>
            </a:r>
            <a:r>
              <a:rPr lang="en-US" sz="2800" b="0" i="0" u="none" strike="noStrike" cap="none" baseline="-25000">
                <a:solidFill>
                  <a:srgbClr val="000000"/>
                </a:solidFill>
                <a:latin typeface="Arial"/>
                <a:ea typeface="Arial"/>
                <a:cs typeface="Arial"/>
                <a:sym typeface="Arial"/>
              </a:rPr>
              <a:t>4</a:t>
            </a:r>
            <a:r>
              <a:rPr lang="en-US" sz="2800" b="0" i="0" u="none" strike="noStrike" cap="none">
                <a:solidFill>
                  <a:srgbClr val="0000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482" name="Google Shape;482;g21188a67fb5_0_880"/>
          <p:cNvSpPr txBox="1"/>
          <p:nvPr/>
        </p:nvSpPr>
        <p:spPr>
          <a:xfrm>
            <a:off x="2022347" y="4304322"/>
            <a:ext cx="6269400" cy="1385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Arial"/>
                <a:ea typeface="Arial"/>
                <a:cs typeface="Arial"/>
                <a:sym typeface="Arial"/>
              </a:rPr>
              <a:t>Surfaces of clay particles generally have a negative charge (i.e., SiAlO</a:t>
            </a:r>
            <a:r>
              <a:rPr lang="en-US" sz="2800" b="0" i="0" u="none" strike="noStrike" cap="none" baseline="-25000">
                <a:solidFill>
                  <a:srgbClr val="000000"/>
                </a:solidFill>
                <a:latin typeface="Arial"/>
                <a:ea typeface="Arial"/>
                <a:cs typeface="Arial"/>
                <a:sym typeface="Arial"/>
              </a:rPr>
              <a:t>4</a:t>
            </a:r>
            <a:r>
              <a:rPr lang="en-US" sz="2800" b="0" i="0" u="none" strike="noStrike" cap="none" baseline="30000">
                <a:solidFill>
                  <a:srgbClr val="000000"/>
                </a:solidFill>
                <a:latin typeface="Arial"/>
                <a:ea typeface="Arial"/>
                <a:cs typeface="Arial"/>
                <a:sym typeface="Arial"/>
              </a:rPr>
              <a:t>- </a:t>
            </a:r>
            <a:r>
              <a:rPr lang="en-US" sz="2800" b="0" i="0" u="none" strike="noStrike" cap="none">
                <a:solidFill>
                  <a:srgbClr val="0000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rgbClr val="000000"/>
              </a:solidFill>
              <a:latin typeface="Arial"/>
              <a:ea typeface="Arial"/>
              <a:cs typeface="Arial"/>
              <a:sym typeface="Arial"/>
            </a:endParaRPr>
          </a:p>
        </p:txBody>
      </p:sp>
      <p:pic>
        <p:nvPicPr>
          <p:cNvPr id="483" name="Google Shape;483;g21188a67fb5_0_880" descr="The tech of PIXAR part 1: Piper – daring to be different – fxgui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8922545" y="2007487"/>
            <a:ext cx="1375794" cy="1685375"/>
          </a:xfrm>
          <a:prstGeom prst="rect">
            <a:avLst/>
          </a:prstGeom>
          <a:noFill/>
          <a:ln>
            <a:noFill/>
          </a:ln>
        </p:spPr>
      </p:pic>
      <p:sp>
        <p:nvSpPr>
          <p:cNvPr id="484" name="Google Shape;484;g21188a67fb5_0_880"/>
          <p:cNvSpPr txBox="1">
            <a:spLocks noGrp="1"/>
          </p:cNvSpPr>
          <p:nvPr>
            <p:ph type="dt" idx="10"/>
          </p:nvPr>
        </p:nvSpPr>
        <p:spPr>
          <a:xfrm>
            <a:off x="1818524" y="6420172"/>
            <a:ext cx="6086700" cy="306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Soil Science Society of America   www.soils.org | www.soils4teachers.org</a:t>
            </a:r>
            <a:endParaRPr/>
          </a:p>
        </p:txBody>
      </p:sp>
      <p:grpSp>
        <p:nvGrpSpPr>
          <p:cNvPr id="485" name="Google Shape;485;g21188a67fb5_0_880"/>
          <p:cNvGrpSpPr/>
          <p:nvPr/>
        </p:nvGrpSpPr>
        <p:grpSpPr>
          <a:xfrm>
            <a:off x="8548072" y="4951530"/>
            <a:ext cx="2607016" cy="291396"/>
            <a:chOff x="4987584" y="5133631"/>
            <a:chExt cx="2607016" cy="291396"/>
          </a:xfrm>
        </p:grpSpPr>
        <p:pic>
          <p:nvPicPr>
            <p:cNvPr id="486" name="Google Shape;486;g21188a67fb5_0_880" descr="The tech of PIXAR part 1: Piper – daring to be different – fxguid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6242639" y="3954197"/>
              <a:ext cx="96905" cy="2607016"/>
            </a:xfrm>
            <a:prstGeom prst="rect">
              <a:avLst/>
            </a:prstGeom>
            <a:noFill/>
            <a:ln>
              <a:noFill/>
            </a:ln>
          </p:spPr>
        </p:pic>
        <p:cxnSp>
          <p:nvCxnSpPr>
            <p:cNvPr id="487" name="Google Shape;487;g21188a67fb5_0_880"/>
            <p:cNvCxnSpPr/>
            <p:nvPr/>
          </p:nvCxnSpPr>
          <p:spPr>
            <a:xfrm>
              <a:off x="7121240" y="5133631"/>
              <a:ext cx="257400" cy="0"/>
            </a:xfrm>
            <a:prstGeom prst="straightConnector1">
              <a:avLst/>
            </a:prstGeom>
            <a:noFill/>
            <a:ln w="28575" cap="flat" cmpd="sng">
              <a:solidFill>
                <a:schemeClr val="dk1"/>
              </a:solidFill>
              <a:prstDash val="solid"/>
              <a:round/>
              <a:headEnd type="none" w="sm" len="sm"/>
              <a:tailEnd type="none" w="sm" len="sm"/>
            </a:ln>
          </p:spPr>
        </p:cxnSp>
        <p:cxnSp>
          <p:nvCxnSpPr>
            <p:cNvPr id="488" name="Google Shape;488;g21188a67fb5_0_880"/>
            <p:cNvCxnSpPr/>
            <p:nvPr/>
          </p:nvCxnSpPr>
          <p:spPr>
            <a:xfrm>
              <a:off x="6227369" y="5133631"/>
              <a:ext cx="257400" cy="0"/>
            </a:xfrm>
            <a:prstGeom prst="straightConnector1">
              <a:avLst/>
            </a:prstGeom>
            <a:noFill/>
            <a:ln w="28575" cap="flat" cmpd="sng">
              <a:solidFill>
                <a:schemeClr val="dk1"/>
              </a:solidFill>
              <a:prstDash val="solid"/>
              <a:round/>
              <a:headEnd type="none" w="sm" len="sm"/>
              <a:tailEnd type="none" w="sm" len="sm"/>
            </a:ln>
          </p:spPr>
        </p:cxnSp>
        <p:cxnSp>
          <p:nvCxnSpPr>
            <p:cNvPr id="489" name="Google Shape;489;g21188a67fb5_0_880"/>
            <p:cNvCxnSpPr/>
            <p:nvPr/>
          </p:nvCxnSpPr>
          <p:spPr>
            <a:xfrm>
              <a:off x="6892640" y="5387629"/>
              <a:ext cx="257400" cy="0"/>
            </a:xfrm>
            <a:prstGeom prst="straightConnector1">
              <a:avLst/>
            </a:prstGeom>
            <a:noFill/>
            <a:ln w="28575" cap="flat" cmpd="sng">
              <a:solidFill>
                <a:schemeClr val="dk1"/>
              </a:solidFill>
              <a:prstDash val="solid"/>
              <a:round/>
              <a:headEnd type="none" w="sm" len="sm"/>
              <a:tailEnd type="none" w="sm" len="sm"/>
            </a:ln>
          </p:spPr>
        </p:cxnSp>
        <p:cxnSp>
          <p:nvCxnSpPr>
            <p:cNvPr id="490" name="Google Shape;490;g21188a67fb5_0_880"/>
            <p:cNvCxnSpPr/>
            <p:nvPr/>
          </p:nvCxnSpPr>
          <p:spPr>
            <a:xfrm>
              <a:off x="5367613" y="5400329"/>
              <a:ext cx="257400" cy="0"/>
            </a:xfrm>
            <a:prstGeom prst="straightConnector1">
              <a:avLst/>
            </a:prstGeom>
            <a:noFill/>
            <a:ln w="28575" cap="flat" cmpd="sng">
              <a:solidFill>
                <a:schemeClr val="dk1"/>
              </a:solidFill>
              <a:prstDash val="solid"/>
              <a:round/>
              <a:headEnd type="none" w="sm" len="sm"/>
              <a:tailEnd type="none" w="sm" len="sm"/>
            </a:ln>
          </p:spPr>
        </p:cxnSp>
        <p:cxnSp>
          <p:nvCxnSpPr>
            <p:cNvPr id="491" name="Google Shape;491;g21188a67fb5_0_880"/>
            <p:cNvCxnSpPr/>
            <p:nvPr/>
          </p:nvCxnSpPr>
          <p:spPr>
            <a:xfrm rot="10800000">
              <a:off x="6104965" y="5425027"/>
              <a:ext cx="244800" cy="0"/>
            </a:xfrm>
            <a:prstGeom prst="straightConnector1">
              <a:avLst/>
            </a:prstGeom>
            <a:noFill/>
            <a:ln w="28575" cap="flat" cmpd="sng">
              <a:solidFill>
                <a:schemeClr val="dk1"/>
              </a:solidFill>
              <a:prstDash val="solid"/>
              <a:round/>
              <a:headEnd type="none" w="sm" len="sm"/>
              <a:tailEnd type="none" w="sm" len="sm"/>
            </a:ln>
          </p:spPr>
        </p:cxnSp>
        <p:cxnSp>
          <p:nvCxnSpPr>
            <p:cNvPr id="492" name="Google Shape;492;g21188a67fb5_0_880"/>
            <p:cNvCxnSpPr/>
            <p:nvPr/>
          </p:nvCxnSpPr>
          <p:spPr>
            <a:xfrm>
              <a:off x="5253313" y="5133631"/>
              <a:ext cx="257400" cy="0"/>
            </a:xfrm>
            <a:prstGeom prst="straightConnector1">
              <a:avLst/>
            </a:prstGeom>
            <a:noFill/>
            <a:ln w="28575" cap="flat" cmpd="sng">
              <a:solidFill>
                <a:schemeClr val="dk1"/>
              </a:solidFill>
              <a:prstDash val="solid"/>
              <a:round/>
              <a:headEnd type="none" w="sm" len="sm"/>
              <a:tailEnd type="none" w="sm" len="sm"/>
            </a:ln>
          </p:spPr>
        </p:cxn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g21188a67fb5_0_89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b="1">
                <a:solidFill>
                  <a:srgbClr val="1E4E79"/>
                </a:solidFill>
              </a:rPr>
              <a:t>Negatively charged clay particles</a:t>
            </a:r>
            <a:endParaRPr/>
          </a:p>
        </p:txBody>
      </p:sp>
      <p:sp>
        <p:nvSpPr>
          <p:cNvPr id="498" name="Google Shape;498;g21188a67fb5_0_897"/>
          <p:cNvSpPr txBox="1">
            <a:spLocks noGrp="1"/>
          </p:cNvSpPr>
          <p:nvPr>
            <p:ph type="body" idx="1"/>
          </p:nvPr>
        </p:nvSpPr>
        <p:spPr>
          <a:xfrm>
            <a:off x="838200" y="2539999"/>
            <a:ext cx="5181600" cy="3636900"/>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1000"/>
              </a:spcBef>
              <a:spcAft>
                <a:spcPts val="0"/>
              </a:spcAft>
              <a:buSzPts val="1800"/>
              <a:buNone/>
            </a:pPr>
            <a:r>
              <a:rPr lang="en-US" b="1">
                <a:solidFill>
                  <a:srgbClr val="1E4E79"/>
                </a:solidFill>
              </a:rPr>
              <a:t>Attract cations 	</a:t>
            </a:r>
            <a:endParaRPr/>
          </a:p>
        </p:txBody>
      </p:sp>
      <p:sp>
        <p:nvSpPr>
          <p:cNvPr id="499" name="Google Shape;499;g21188a67fb5_0_897"/>
          <p:cNvSpPr txBox="1">
            <a:spLocks noGrp="1"/>
          </p:cNvSpPr>
          <p:nvPr>
            <p:ph type="body" idx="2"/>
          </p:nvPr>
        </p:nvSpPr>
        <p:spPr>
          <a:xfrm>
            <a:off x="7416689" y="2539999"/>
            <a:ext cx="3937200" cy="3636900"/>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1000"/>
              </a:spcBef>
              <a:spcAft>
                <a:spcPts val="0"/>
              </a:spcAft>
              <a:buSzPts val="1800"/>
              <a:buNone/>
            </a:pPr>
            <a:r>
              <a:rPr lang="en-US" b="1">
                <a:solidFill>
                  <a:srgbClr val="1E4E79"/>
                </a:solidFill>
              </a:rPr>
              <a:t>Repel anions</a:t>
            </a:r>
            <a:endParaRPr/>
          </a:p>
        </p:txBody>
      </p:sp>
      <p:grpSp>
        <p:nvGrpSpPr>
          <p:cNvPr id="500" name="Google Shape;500;g21188a67fb5_0_897"/>
          <p:cNvGrpSpPr/>
          <p:nvPr/>
        </p:nvGrpSpPr>
        <p:grpSpPr>
          <a:xfrm>
            <a:off x="448336" y="4077854"/>
            <a:ext cx="3622868" cy="1191999"/>
            <a:chOff x="2058584" y="3439937"/>
            <a:chExt cx="3622868" cy="1191999"/>
          </a:xfrm>
        </p:grpSpPr>
        <p:sp>
          <p:nvSpPr>
            <p:cNvPr id="501" name="Google Shape;501;g21188a67fb5_0_897"/>
            <p:cNvSpPr/>
            <p:nvPr/>
          </p:nvSpPr>
          <p:spPr>
            <a:xfrm>
              <a:off x="2058584" y="3439937"/>
              <a:ext cx="1252200" cy="569100"/>
            </a:xfrm>
            <a:prstGeom prst="ellipse">
              <a:avLst/>
            </a:prstGeom>
            <a:no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Ca</a:t>
              </a:r>
              <a:r>
                <a:rPr lang="en-US" sz="2400" b="0" i="0" u="none" strike="noStrike" cap="none" baseline="30000">
                  <a:solidFill>
                    <a:schemeClr val="dk1"/>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sp>
          <p:nvSpPr>
            <p:cNvPr id="502" name="Google Shape;502;g21188a67fb5_0_897"/>
            <p:cNvSpPr/>
            <p:nvPr/>
          </p:nvSpPr>
          <p:spPr>
            <a:xfrm>
              <a:off x="4156340" y="4083236"/>
              <a:ext cx="1221300" cy="548700"/>
            </a:xfrm>
            <a:prstGeom prst="ellipse">
              <a:avLst/>
            </a:prstGeom>
            <a:no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Mg</a:t>
              </a:r>
              <a:r>
                <a:rPr lang="en-US" sz="2400" b="0" i="0" u="none" strike="noStrike" cap="none" baseline="30000">
                  <a:solidFill>
                    <a:schemeClr val="dk1"/>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sp>
          <p:nvSpPr>
            <p:cNvPr id="503" name="Google Shape;503;g21188a67fb5_0_897"/>
            <p:cNvSpPr/>
            <p:nvPr/>
          </p:nvSpPr>
          <p:spPr>
            <a:xfrm>
              <a:off x="3479373" y="3550982"/>
              <a:ext cx="801600" cy="452400"/>
            </a:xfrm>
            <a:prstGeom prst="ellipse">
              <a:avLst/>
            </a:prstGeom>
            <a:noFill/>
            <a:ln w="25400" cap="flat" cmpd="sng">
              <a:solidFill>
                <a:srgbClr val="AEABA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K</a:t>
              </a:r>
              <a:r>
                <a:rPr lang="en-US" sz="2400" b="0" i="0" u="none" strike="noStrike" cap="none" baseline="30000">
                  <a:solidFill>
                    <a:schemeClr val="dk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504" name="Google Shape;504;g21188a67fb5_0_897"/>
            <p:cNvSpPr/>
            <p:nvPr/>
          </p:nvSpPr>
          <p:spPr>
            <a:xfrm>
              <a:off x="2520493" y="4118651"/>
              <a:ext cx="723900" cy="452400"/>
            </a:xfrm>
            <a:prstGeom prst="ellipse">
              <a:avLst/>
            </a:prstGeom>
            <a:noFill/>
            <a:ln w="25400" cap="flat" cmpd="sng">
              <a:solidFill>
                <a:srgbClr val="AEABA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K</a:t>
              </a:r>
              <a:r>
                <a:rPr lang="en-US" sz="2400" b="0" i="0" u="none" strike="noStrike" cap="none" baseline="30000">
                  <a:solidFill>
                    <a:schemeClr val="dk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505" name="Google Shape;505;g21188a67fb5_0_897"/>
            <p:cNvSpPr/>
            <p:nvPr/>
          </p:nvSpPr>
          <p:spPr>
            <a:xfrm>
              <a:off x="3321391" y="4138769"/>
              <a:ext cx="801900" cy="452400"/>
            </a:xfrm>
            <a:prstGeom prst="ellipse">
              <a:avLst/>
            </a:prstGeom>
            <a:noFill/>
            <a:ln w="25400" cap="flat" cmpd="sng">
              <a:solidFill>
                <a:srgbClr val="AEABA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K</a:t>
              </a:r>
              <a:r>
                <a:rPr lang="en-US" sz="2400" b="0" i="0" u="none" strike="noStrike" cap="none" baseline="30000">
                  <a:solidFill>
                    <a:schemeClr val="dk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grpSp>
          <p:nvGrpSpPr>
            <p:cNvPr id="506" name="Google Shape;506;g21188a67fb5_0_897"/>
            <p:cNvGrpSpPr/>
            <p:nvPr/>
          </p:nvGrpSpPr>
          <p:grpSpPr>
            <a:xfrm>
              <a:off x="2490796" y="3928196"/>
              <a:ext cx="2607016" cy="291396"/>
              <a:chOff x="4987584" y="5133631"/>
              <a:chExt cx="2607016" cy="291396"/>
            </a:xfrm>
          </p:grpSpPr>
          <p:pic>
            <p:nvPicPr>
              <p:cNvPr id="507" name="Google Shape;507;g21188a67fb5_0_897" descr="The tech of PIXAR part 1: Piper – daring to be different – fxgui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6242639" y="3954197"/>
                <a:ext cx="96905" cy="2607016"/>
              </a:xfrm>
              <a:prstGeom prst="rect">
                <a:avLst/>
              </a:prstGeom>
              <a:noFill/>
              <a:ln>
                <a:noFill/>
              </a:ln>
            </p:spPr>
          </p:pic>
          <p:cxnSp>
            <p:nvCxnSpPr>
              <p:cNvPr id="508" name="Google Shape;508;g21188a67fb5_0_897"/>
              <p:cNvCxnSpPr/>
              <p:nvPr/>
            </p:nvCxnSpPr>
            <p:spPr>
              <a:xfrm>
                <a:off x="7121240" y="5133631"/>
                <a:ext cx="257400" cy="0"/>
              </a:xfrm>
              <a:prstGeom prst="straightConnector1">
                <a:avLst/>
              </a:prstGeom>
              <a:noFill/>
              <a:ln w="28575" cap="flat" cmpd="sng">
                <a:solidFill>
                  <a:schemeClr val="dk1"/>
                </a:solidFill>
                <a:prstDash val="solid"/>
                <a:round/>
                <a:headEnd type="none" w="sm" len="sm"/>
                <a:tailEnd type="none" w="sm" len="sm"/>
              </a:ln>
            </p:spPr>
          </p:cxnSp>
          <p:cxnSp>
            <p:nvCxnSpPr>
              <p:cNvPr id="509" name="Google Shape;509;g21188a67fb5_0_897"/>
              <p:cNvCxnSpPr/>
              <p:nvPr/>
            </p:nvCxnSpPr>
            <p:spPr>
              <a:xfrm>
                <a:off x="6227369" y="5133631"/>
                <a:ext cx="257400" cy="0"/>
              </a:xfrm>
              <a:prstGeom prst="straightConnector1">
                <a:avLst/>
              </a:prstGeom>
              <a:noFill/>
              <a:ln w="28575" cap="flat" cmpd="sng">
                <a:solidFill>
                  <a:schemeClr val="dk1"/>
                </a:solidFill>
                <a:prstDash val="solid"/>
                <a:round/>
                <a:headEnd type="none" w="sm" len="sm"/>
                <a:tailEnd type="none" w="sm" len="sm"/>
              </a:ln>
            </p:spPr>
          </p:cxnSp>
          <p:cxnSp>
            <p:nvCxnSpPr>
              <p:cNvPr id="510" name="Google Shape;510;g21188a67fb5_0_897"/>
              <p:cNvCxnSpPr/>
              <p:nvPr/>
            </p:nvCxnSpPr>
            <p:spPr>
              <a:xfrm>
                <a:off x="6892640" y="5387629"/>
                <a:ext cx="257400" cy="0"/>
              </a:xfrm>
              <a:prstGeom prst="straightConnector1">
                <a:avLst/>
              </a:prstGeom>
              <a:noFill/>
              <a:ln w="28575" cap="flat" cmpd="sng">
                <a:solidFill>
                  <a:schemeClr val="dk1"/>
                </a:solidFill>
                <a:prstDash val="solid"/>
                <a:round/>
                <a:headEnd type="none" w="sm" len="sm"/>
                <a:tailEnd type="none" w="sm" len="sm"/>
              </a:ln>
            </p:spPr>
          </p:cxnSp>
          <p:cxnSp>
            <p:nvCxnSpPr>
              <p:cNvPr id="511" name="Google Shape;511;g21188a67fb5_0_897"/>
              <p:cNvCxnSpPr/>
              <p:nvPr/>
            </p:nvCxnSpPr>
            <p:spPr>
              <a:xfrm>
                <a:off x="5367613" y="5400329"/>
                <a:ext cx="257400" cy="0"/>
              </a:xfrm>
              <a:prstGeom prst="straightConnector1">
                <a:avLst/>
              </a:prstGeom>
              <a:noFill/>
              <a:ln w="28575" cap="flat" cmpd="sng">
                <a:solidFill>
                  <a:schemeClr val="dk1"/>
                </a:solidFill>
                <a:prstDash val="solid"/>
                <a:round/>
                <a:headEnd type="none" w="sm" len="sm"/>
                <a:tailEnd type="none" w="sm" len="sm"/>
              </a:ln>
            </p:spPr>
          </p:cxnSp>
          <p:cxnSp>
            <p:nvCxnSpPr>
              <p:cNvPr id="512" name="Google Shape;512;g21188a67fb5_0_897"/>
              <p:cNvCxnSpPr/>
              <p:nvPr/>
            </p:nvCxnSpPr>
            <p:spPr>
              <a:xfrm rot="10800000">
                <a:off x="6104965" y="5425027"/>
                <a:ext cx="244800" cy="0"/>
              </a:xfrm>
              <a:prstGeom prst="straightConnector1">
                <a:avLst/>
              </a:prstGeom>
              <a:noFill/>
              <a:ln w="28575" cap="flat" cmpd="sng">
                <a:solidFill>
                  <a:schemeClr val="dk1"/>
                </a:solidFill>
                <a:prstDash val="solid"/>
                <a:round/>
                <a:headEnd type="none" w="sm" len="sm"/>
                <a:tailEnd type="none" w="sm" len="sm"/>
              </a:ln>
            </p:spPr>
          </p:cxnSp>
          <p:cxnSp>
            <p:nvCxnSpPr>
              <p:cNvPr id="513" name="Google Shape;513;g21188a67fb5_0_897"/>
              <p:cNvCxnSpPr/>
              <p:nvPr/>
            </p:nvCxnSpPr>
            <p:spPr>
              <a:xfrm>
                <a:off x="5253313" y="5133631"/>
                <a:ext cx="257400" cy="0"/>
              </a:xfrm>
              <a:prstGeom prst="straightConnector1">
                <a:avLst/>
              </a:prstGeom>
              <a:noFill/>
              <a:ln w="28575" cap="flat" cmpd="sng">
                <a:solidFill>
                  <a:schemeClr val="dk1"/>
                </a:solidFill>
                <a:prstDash val="solid"/>
                <a:round/>
                <a:headEnd type="none" w="sm" len="sm"/>
                <a:tailEnd type="none" w="sm" len="sm"/>
              </a:ln>
            </p:spPr>
          </p:cxnSp>
        </p:grpSp>
        <p:sp>
          <p:nvSpPr>
            <p:cNvPr id="514" name="Google Shape;514;g21188a67fb5_0_897"/>
            <p:cNvSpPr/>
            <p:nvPr/>
          </p:nvSpPr>
          <p:spPr>
            <a:xfrm>
              <a:off x="4429252" y="3473802"/>
              <a:ext cx="1252200" cy="569100"/>
            </a:xfrm>
            <a:prstGeom prst="ellipse">
              <a:avLst/>
            </a:prstGeom>
            <a:no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Ca</a:t>
              </a:r>
              <a:r>
                <a:rPr lang="en-US" sz="2400" b="0" i="0" u="none" strike="noStrike" cap="none" baseline="30000">
                  <a:solidFill>
                    <a:schemeClr val="dk1"/>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grpSp>
      <p:grpSp>
        <p:nvGrpSpPr>
          <p:cNvPr id="515" name="Google Shape;515;g21188a67fb5_0_897"/>
          <p:cNvGrpSpPr/>
          <p:nvPr/>
        </p:nvGrpSpPr>
        <p:grpSpPr>
          <a:xfrm>
            <a:off x="6868123" y="3529195"/>
            <a:ext cx="4606887" cy="2670855"/>
            <a:chOff x="6899443" y="3640979"/>
            <a:chExt cx="4606887" cy="2670855"/>
          </a:xfrm>
        </p:grpSpPr>
        <p:sp>
          <p:nvSpPr>
            <p:cNvPr id="516" name="Google Shape;516;g21188a67fb5_0_897"/>
            <p:cNvSpPr/>
            <p:nvPr/>
          </p:nvSpPr>
          <p:spPr>
            <a:xfrm>
              <a:off x="7440790" y="3749997"/>
              <a:ext cx="1252200" cy="466500"/>
            </a:xfrm>
            <a:prstGeom prst="ellipse">
              <a:avLst/>
            </a:prstGeom>
            <a:noFill/>
            <a:ln w="25400" cap="flat" cmpd="sng">
              <a:solidFill>
                <a:srgbClr val="DBDBD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NO</a:t>
              </a:r>
              <a:r>
                <a:rPr lang="en-US" sz="2400" b="0" i="0" u="none" strike="noStrike" cap="none" baseline="-25000">
                  <a:solidFill>
                    <a:schemeClr val="dk1"/>
                  </a:solidFill>
                  <a:latin typeface="Arial"/>
                  <a:ea typeface="Arial"/>
                  <a:cs typeface="Arial"/>
                  <a:sym typeface="Arial"/>
                </a:rPr>
                <a:t>3</a:t>
              </a:r>
              <a:r>
                <a:rPr lang="en-US" sz="2400" b="0" i="0" u="none" strike="noStrike" cap="none" baseline="30000">
                  <a:solidFill>
                    <a:schemeClr val="dk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517" name="Google Shape;517;g21188a67fb5_0_897"/>
            <p:cNvSpPr/>
            <p:nvPr/>
          </p:nvSpPr>
          <p:spPr>
            <a:xfrm>
              <a:off x="8495318" y="5845334"/>
              <a:ext cx="1218600" cy="466500"/>
            </a:xfrm>
            <a:prstGeom prst="ellipse">
              <a:avLst/>
            </a:prstGeom>
            <a:noFill/>
            <a:ln w="25400" cap="flat" cmpd="sng">
              <a:solidFill>
                <a:srgbClr val="DBDBD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NO</a:t>
              </a:r>
              <a:r>
                <a:rPr lang="en-US" sz="2400" b="0" i="0" u="none" strike="noStrike" cap="none" baseline="-25000">
                  <a:solidFill>
                    <a:schemeClr val="dk1"/>
                  </a:solidFill>
                  <a:latin typeface="Arial"/>
                  <a:ea typeface="Arial"/>
                  <a:cs typeface="Arial"/>
                  <a:sym typeface="Arial"/>
                </a:rPr>
                <a:t>3</a:t>
              </a:r>
              <a:r>
                <a:rPr lang="en-US" sz="2400" b="0" i="0" u="none" strike="noStrike" cap="none" baseline="30000">
                  <a:solidFill>
                    <a:schemeClr val="dk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518" name="Google Shape;518;g21188a67fb5_0_897"/>
            <p:cNvSpPr/>
            <p:nvPr/>
          </p:nvSpPr>
          <p:spPr>
            <a:xfrm>
              <a:off x="10254130" y="4141522"/>
              <a:ext cx="1252200" cy="466500"/>
            </a:xfrm>
            <a:prstGeom prst="ellipse">
              <a:avLst/>
            </a:prstGeom>
            <a:noFill/>
            <a:ln w="25400" cap="flat" cmpd="sng">
              <a:solidFill>
                <a:srgbClr val="DBDBD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NO</a:t>
              </a:r>
              <a:r>
                <a:rPr lang="en-US" sz="2400" b="0" i="0" u="none" strike="noStrike" cap="none" baseline="-25000">
                  <a:solidFill>
                    <a:schemeClr val="dk1"/>
                  </a:solidFill>
                  <a:latin typeface="Arial"/>
                  <a:ea typeface="Arial"/>
                  <a:cs typeface="Arial"/>
                  <a:sym typeface="Arial"/>
                </a:rPr>
                <a:t>3</a:t>
              </a:r>
              <a:r>
                <a:rPr lang="en-US" sz="2400" b="0" i="0" u="none" strike="noStrike" cap="none" baseline="30000">
                  <a:solidFill>
                    <a:schemeClr val="dk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519" name="Google Shape;519;g21188a67fb5_0_897"/>
            <p:cNvSpPr/>
            <p:nvPr/>
          </p:nvSpPr>
          <p:spPr>
            <a:xfrm>
              <a:off x="9150268" y="3640979"/>
              <a:ext cx="875400" cy="548700"/>
            </a:xfrm>
            <a:prstGeom prst="ellipse">
              <a:avLst/>
            </a:prstGeom>
            <a:noFill/>
            <a:ln w="25400" cap="flat" cmpd="sng">
              <a:solidFill>
                <a:srgbClr val="C4E0B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Cl</a:t>
              </a:r>
              <a:r>
                <a:rPr lang="en-US" sz="2400" b="0" i="0" u="none" strike="noStrike" cap="none" baseline="30000">
                  <a:solidFill>
                    <a:schemeClr val="dk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520" name="Google Shape;520;g21188a67fb5_0_897"/>
            <p:cNvSpPr/>
            <p:nvPr/>
          </p:nvSpPr>
          <p:spPr>
            <a:xfrm>
              <a:off x="10229105" y="5438118"/>
              <a:ext cx="861900" cy="548700"/>
            </a:xfrm>
            <a:prstGeom prst="ellipse">
              <a:avLst/>
            </a:prstGeom>
            <a:noFill/>
            <a:ln w="25400" cap="flat" cmpd="sng">
              <a:solidFill>
                <a:srgbClr val="C4E0B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Cl</a:t>
              </a:r>
              <a:r>
                <a:rPr lang="en-US" sz="2400" b="0" i="0" u="none" strike="noStrike" cap="none" baseline="30000">
                  <a:solidFill>
                    <a:schemeClr val="dk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521" name="Google Shape;521;g21188a67fb5_0_897"/>
            <p:cNvSpPr/>
            <p:nvPr/>
          </p:nvSpPr>
          <p:spPr>
            <a:xfrm>
              <a:off x="6899443" y="5166008"/>
              <a:ext cx="861900" cy="548700"/>
            </a:xfrm>
            <a:prstGeom prst="ellipse">
              <a:avLst/>
            </a:prstGeom>
            <a:noFill/>
            <a:ln w="25400" cap="flat" cmpd="sng">
              <a:solidFill>
                <a:srgbClr val="C4E0B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Cl</a:t>
              </a:r>
              <a:r>
                <a:rPr lang="en-US" sz="2400" b="0" i="0" u="none" strike="noStrike" cap="none" baseline="30000">
                  <a:solidFill>
                    <a:schemeClr val="dk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grpSp>
          <p:nvGrpSpPr>
            <p:cNvPr id="522" name="Google Shape;522;g21188a67fb5_0_897"/>
            <p:cNvGrpSpPr/>
            <p:nvPr/>
          </p:nvGrpSpPr>
          <p:grpSpPr>
            <a:xfrm>
              <a:off x="7801098" y="4801797"/>
              <a:ext cx="2607016" cy="291396"/>
              <a:chOff x="4987584" y="5133631"/>
              <a:chExt cx="2607016" cy="291396"/>
            </a:xfrm>
          </p:grpSpPr>
          <p:pic>
            <p:nvPicPr>
              <p:cNvPr id="523" name="Google Shape;523;g21188a67fb5_0_897" descr="The tech of PIXAR part 1: Piper – daring to be different – fxgui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6242639" y="3954197"/>
                <a:ext cx="96905" cy="2607016"/>
              </a:xfrm>
              <a:prstGeom prst="rect">
                <a:avLst/>
              </a:prstGeom>
              <a:noFill/>
              <a:ln>
                <a:noFill/>
              </a:ln>
            </p:spPr>
          </p:pic>
          <p:cxnSp>
            <p:nvCxnSpPr>
              <p:cNvPr id="524" name="Google Shape;524;g21188a67fb5_0_897"/>
              <p:cNvCxnSpPr/>
              <p:nvPr/>
            </p:nvCxnSpPr>
            <p:spPr>
              <a:xfrm>
                <a:off x="7121240" y="5133631"/>
                <a:ext cx="257400" cy="0"/>
              </a:xfrm>
              <a:prstGeom prst="straightConnector1">
                <a:avLst/>
              </a:prstGeom>
              <a:noFill/>
              <a:ln w="28575" cap="flat" cmpd="sng">
                <a:solidFill>
                  <a:schemeClr val="dk1"/>
                </a:solidFill>
                <a:prstDash val="solid"/>
                <a:round/>
                <a:headEnd type="none" w="sm" len="sm"/>
                <a:tailEnd type="none" w="sm" len="sm"/>
              </a:ln>
            </p:spPr>
          </p:cxnSp>
          <p:cxnSp>
            <p:nvCxnSpPr>
              <p:cNvPr id="525" name="Google Shape;525;g21188a67fb5_0_897"/>
              <p:cNvCxnSpPr/>
              <p:nvPr/>
            </p:nvCxnSpPr>
            <p:spPr>
              <a:xfrm>
                <a:off x="6227369" y="5133631"/>
                <a:ext cx="257400" cy="0"/>
              </a:xfrm>
              <a:prstGeom prst="straightConnector1">
                <a:avLst/>
              </a:prstGeom>
              <a:noFill/>
              <a:ln w="28575" cap="flat" cmpd="sng">
                <a:solidFill>
                  <a:schemeClr val="dk1"/>
                </a:solidFill>
                <a:prstDash val="solid"/>
                <a:round/>
                <a:headEnd type="none" w="sm" len="sm"/>
                <a:tailEnd type="none" w="sm" len="sm"/>
              </a:ln>
            </p:spPr>
          </p:cxnSp>
          <p:cxnSp>
            <p:nvCxnSpPr>
              <p:cNvPr id="526" name="Google Shape;526;g21188a67fb5_0_897"/>
              <p:cNvCxnSpPr/>
              <p:nvPr/>
            </p:nvCxnSpPr>
            <p:spPr>
              <a:xfrm>
                <a:off x="6892640" y="5387629"/>
                <a:ext cx="257400" cy="0"/>
              </a:xfrm>
              <a:prstGeom prst="straightConnector1">
                <a:avLst/>
              </a:prstGeom>
              <a:noFill/>
              <a:ln w="28575" cap="flat" cmpd="sng">
                <a:solidFill>
                  <a:schemeClr val="dk1"/>
                </a:solidFill>
                <a:prstDash val="solid"/>
                <a:round/>
                <a:headEnd type="none" w="sm" len="sm"/>
                <a:tailEnd type="none" w="sm" len="sm"/>
              </a:ln>
            </p:spPr>
          </p:cxnSp>
          <p:cxnSp>
            <p:nvCxnSpPr>
              <p:cNvPr id="527" name="Google Shape;527;g21188a67fb5_0_897"/>
              <p:cNvCxnSpPr/>
              <p:nvPr/>
            </p:nvCxnSpPr>
            <p:spPr>
              <a:xfrm>
                <a:off x="5367613" y="5400329"/>
                <a:ext cx="257400" cy="0"/>
              </a:xfrm>
              <a:prstGeom prst="straightConnector1">
                <a:avLst/>
              </a:prstGeom>
              <a:noFill/>
              <a:ln w="28575" cap="flat" cmpd="sng">
                <a:solidFill>
                  <a:schemeClr val="dk1"/>
                </a:solidFill>
                <a:prstDash val="solid"/>
                <a:round/>
                <a:headEnd type="none" w="sm" len="sm"/>
                <a:tailEnd type="none" w="sm" len="sm"/>
              </a:ln>
            </p:spPr>
          </p:cxnSp>
          <p:cxnSp>
            <p:nvCxnSpPr>
              <p:cNvPr id="528" name="Google Shape;528;g21188a67fb5_0_897"/>
              <p:cNvCxnSpPr/>
              <p:nvPr/>
            </p:nvCxnSpPr>
            <p:spPr>
              <a:xfrm rot="10800000">
                <a:off x="6104965" y="5425027"/>
                <a:ext cx="244800" cy="0"/>
              </a:xfrm>
              <a:prstGeom prst="straightConnector1">
                <a:avLst/>
              </a:prstGeom>
              <a:noFill/>
              <a:ln w="28575" cap="flat" cmpd="sng">
                <a:solidFill>
                  <a:schemeClr val="dk1"/>
                </a:solidFill>
                <a:prstDash val="solid"/>
                <a:round/>
                <a:headEnd type="none" w="sm" len="sm"/>
                <a:tailEnd type="none" w="sm" len="sm"/>
              </a:ln>
            </p:spPr>
          </p:cxnSp>
          <p:cxnSp>
            <p:nvCxnSpPr>
              <p:cNvPr id="529" name="Google Shape;529;g21188a67fb5_0_897"/>
              <p:cNvCxnSpPr/>
              <p:nvPr/>
            </p:nvCxnSpPr>
            <p:spPr>
              <a:xfrm>
                <a:off x="5253313" y="5133631"/>
                <a:ext cx="257400" cy="0"/>
              </a:xfrm>
              <a:prstGeom prst="straightConnector1">
                <a:avLst/>
              </a:prstGeom>
              <a:noFill/>
              <a:ln w="28575" cap="flat" cmpd="sng">
                <a:solidFill>
                  <a:schemeClr val="dk1"/>
                </a:solidFill>
                <a:prstDash val="solid"/>
                <a:round/>
                <a:headEnd type="none" w="sm" len="sm"/>
                <a:tailEnd type="none" w="sm" len="sm"/>
              </a:ln>
            </p:spPr>
          </p:cxnSp>
        </p:grpSp>
      </p:grpSp>
      <p:pic>
        <p:nvPicPr>
          <p:cNvPr id="530" name="Google Shape;530;g21188a67fb5_0_897" descr="Physics4Kids.com: Electricity &amp; Magnetism: Conductors"/>
          <p:cNvPicPr preferRelativeResize="0"/>
          <p:nvPr/>
        </p:nvPicPr>
        <p:blipFill rotWithShape="1">
          <a:blip r:embed="rId4">
            <a:alphaModFix/>
          </a:blip>
          <a:srcRect/>
          <a:stretch/>
        </p:blipFill>
        <p:spPr>
          <a:xfrm>
            <a:off x="4212456" y="1652130"/>
            <a:ext cx="2950248" cy="2212686"/>
          </a:xfrm>
          <a:prstGeom prst="rect">
            <a:avLst/>
          </a:prstGeom>
          <a:noFill/>
          <a:ln>
            <a:noFill/>
          </a:ln>
        </p:spPr>
      </p:pic>
      <p:cxnSp>
        <p:nvCxnSpPr>
          <p:cNvPr id="531" name="Google Shape;531;g21188a67fb5_0_897"/>
          <p:cNvCxnSpPr/>
          <p:nvPr/>
        </p:nvCxnSpPr>
        <p:spPr>
          <a:xfrm>
            <a:off x="5687580" y="3276598"/>
            <a:ext cx="0" cy="2923500"/>
          </a:xfrm>
          <a:prstGeom prst="straightConnector1">
            <a:avLst/>
          </a:prstGeom>
          <a:noFill/>
          <a:ln w="41275" cap="flat" cmpd="sng">
            <a:solidFill>
              <a:schemeClr val="dk1"/>
            </a:solidFill>
            <a:prstDash val="solid"/>
            <a:round/>
            <a:headEnd type="none" w="sm" len="sm"/>
            <a:tailEnd type="none" w="sm" len="sm"/>
          </a:ln>
        </p:spPr>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9"/>
          <p:cNvSpPr txBox="1">
            <a:spLocks noGrp="1"/>
          </p:cNvSpPr>
          <p:nvPr>
            <p:ph type="title"/>
          </p:nvPr>
        </p:nvSpPr>
        <p:spPr>
          <a:xfrm>
            <a:off x="1818524" y="365125"/>
            <a:ext cx="95352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b="1">
                <a:solidFill>
                  <a:srgbClr val="1E4E79"/>
                </a:solidFill>
              </a:rPr>
              <a:t>Soil is a Filter Demonstration </a:t>
            </a:r>
            <a:endParaRPr/>
          </a:p>
        </p:txBody>
      </p:sp>
      <p:sp>
        <p:nvSpPr>
          <p:cNvPr id="538" name="Google Shape;538;p9"/>
          <p:cNvSpPr txBox="1">
            <a:spLocks noGrp="1"/>
          </p:cNvSpPr>
          <p:nvPr>
            <p:ph type="dt" idx="10"/>
          </p:nvPr>
        </p:nvSpPr>
        <p:spPr>
          <a:xfrm>
            <a:off x="1818524" y="6420172"/>
            <a:ext cx="6086700" cy="306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Soil Science Society of America   www.soils.org | www.soils4teachers.org</a:t>
            </a:r>
            <a:endParaRPr/>
          </a:p>
        </p:txBody>
      </p:sp>
      <p:sp>
        <p:nvSpPr>
          <p:cNvPr id="539" name="Google Shape;539;p9"/>
          <p:cNvSpPr txBox="1"/>
          <p:nvPr/>
        </p:nvSpPr>
        <p:spPr>
          <a:xfrm>
            <a:off x="1818523" y="1413430"/>
            <a:ext cx="10080709" cy="40933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Arial"/>
                <a:ea typeface="Arial"/>
                <a:cs typeface="Arial"/>
                <a:sym typeface="Arial"/>
              </a:rPr>
              <a:t>Effects of soil physical properties --</a:t>
            </a:r>
            <a:endParaRPr/>
          </a:p>
          <a:p>
            <a:pPr marL="0" marR="0" lvl="0" indent="0" algn="l" rtl="0">
              <a:lnSpc>
                <a:spcPct val="100000"/>
              </a:lnSpc>
              <a:spcBef>
                <a:spcPts val="0"/>
              </a:spcBef>
              <a:spcAft>
                <a:spcPts val="0"/>
              </a:spcAft>
              <a:buClr>
                <a:srgbClr val="000000"/>
              </a:buClr>
              <a:buSzPts val="2800"/>
              <a:buFont typeface="Arial"/>
              <a:buNone/>
            </a:pPr>
            <a:endParaRPr sz="1200" b="0" i="0" u="none" strike="noStrike" cap="none">
              <a:solidFill>
                <a:srgbClr val="000000"/>
              </a:solidFill>
              <a:latin typeface="Arial"/>
              <a:ea typeface="Arial"/>
              <a:cs typeface="Arial"/>
              <a:sym typeface="Arial"/>
            </a:endParaRPr>
          </a:p>
          <a:p>
            <a:pPr marL="457200" marR="0" lvl="2" indent="-457200" algn="l" rtl="0">
              <a:lnSpc>
                <a:spcPct val="100000"/>
              </a:lnSpc>
              <a:spcBef>
                <a:spcPts val="0"/>
              </a:spcBef>
              <a:spcAft>
                <a:spcPts val="0"/>
              </a:spcAft>
              <a:buClr>
                <a:srgbClr val="000000"/>
              </a:buClr>
              <a:buSzPts val="2800"/>
              <a:buFont typeface="Arial"/>
              <a:buChar char="•"/>
            </a:pPr>
            <a:r>
              <a:rPr lang="en-US" sz="2800" b="0" i="0" u="none" strike="noStrike" cap="none">
                <a:solidFill>
                  <a:srgbClr val="000000"/>
                </a:solidFill>
                <a:latin typeface="Arial"/>
                <a:ea typeface="Arial"/>
                <a:cs typeface="Arial"/>
                <a:sym typeface="Arial"/>
              </a:rPr>
              <a:t>Observe the rate of water flow through each soil.</a:t>
            </a:r>
            <a:endParaRPr/>
          </a:p>
          <a:p>
            <a:pPr marL="0" marR="0" lvl="0" indent="0" algn="l" rtl="0">
              <a:lnSpc>
                <a:spcPct val="100000"/>
              </a:lnSpc>
              <a:spcBef>
                <a:spcPts val="0"/>
              </a:spcBef>
              <a:spcAft>
                <a:spcPts val="0"/>
              </a:spcAft>
              <a:buNone/>
            </a:pPr>
            <a:endParaRPr sz="12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800"/>
              <a:buFont typeface="Arial"/>
              <a:buChar char="•"/>
            </a:pPr>
            <a:r>
              <a:rPr lang="en-US" sz="2800" b="0" i="0" u="none" strike="noStrike" cap="none">
                <a:solidFill>
                  <a:srgbClr val="000000"/>
                </a:solidFill>
                <a:latin typeface="Arial"/>
                <a:ea typeface="Arial"/>
                <a:cs typeface="Arial"/>
                <a:sym typeface="Arial"/>
              </a:rPr>
              <a:t>Water flow in the soil is determined by the soil texture which in turn is obtained by the relative proportions of sand, silt and clay in the soil.</a:t>
            </a:r>
            <a:endParaRPr/>
          </a:p>
          <a:p>
            <a:pPr marL="0" marR="0" lvl="0" indent="0" algn="l" rtl="0">
              <a:lnSpc>
                <a:spcPct val="100000"/>
              </a:lnSpc>
              <a:spcBef>
                <a:spcPts val="0"/>
              </a:spcBef>
              <a:spcAft>
                <a:spcPts val="0"/>
              </a:spcAft>
              <a:buNone/>
            </a:pPr>
            <a:endParaRPr sz="12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800"/>
              <a:buFont typeface="Arial"/>
              <a:buChar char="•"/>
            </a:pPr>
            <a:r>
              <a:rPr lang="en-US" sz="2800" b="0" i="0" u="none" strike="noStrike" cap="none">
                <a:solidFill>
                  <a:srgbClr val="000000"/>
                </a:solidFill>
                <a:latin typeface="Arial"/>
                <a:ea typeface="Arial"/>
                <a:cs typeface="Arial"/>
                <a:sym typeface="Arial"/>
              </a:rPr>
              <a:t>Water infiltration into the soil is dependent on soil pores which is obtained from the arrangement of the soil primary particles.</a:t>
            </a:r>
            <a:endParaRPr sz="2800" b="0" i="0" u="none" strike="noStrike" cap="non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10"/>
          <p:cNvSpPr txBox="1">
            <a:spLocks noGrp="1"/>
          </p:cNvSpPr>
          <p:nvPr>
            <p:ph type="title"/>
          </p:nvPr>
        </p:nvSpPr>
        <p:spPr>
          <a:xfrm>
            <a:off x="1818524" y="365125"/>
            <a:ext cx="95352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b="1">
                <a:solidFill>
                  <a:srgbClr val="1E4E79"/>
                </a:solidFill>
              </a:rPr>
              <a:t>Soil is a Filter Demonstration </a:t>
            </a:r>
            <a:endParaRPr/>
          </a:p>
        </p:txBody>
      </p:sp>
      <p:sp>
        <p:nvSpPr>
          <p:cNvPr id="546" name="Google Shape;546;p10"/>
          <p:cNvSpPr txBox="1">
            <a:spLocks noGrp="1"/>
          </p:cNvSpPr>
          <p:nvPr>
            <p:ph type="dt" idx="10"/>
          </p:nvPr>
        </p:nvSpPr>
        <p:spPr>
          <a:xfrm>
            <a:off x="1818524" y="6420172"/>
            <a:ext cx="6086700" cy="306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Soil Science Society of America   www.soils.org | www.soils4teachers.org</a:t>
            </a:r>
            <a:endParaRPr/>
          </a:p>
        </p:txBody>
      </p:sp>
      <p:sp>
        <p:nvSpPr>
          <p:cNvPr id="547" name="Google Shape;547;p10"/>
          <p:cNvSpPr txBox="1"/>
          <p:nvPr/>
        </p:nvSpPr>
        <p:spPr>
          <a:xfrm>
            <a:off x="1818524" y="1370900"/>
            <a:ext cx="10140865" cy="535527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rgbClr val="000000"/>
                </a:solidFill>
                <a:latin typeface="Arial"/>
                <a:ea typeface="Arial"/>
                <a:cs typeface="Arial"/>
                <a:sym typeface="Arial"/>
              </a:rPr>
              <a:t>Effects of soil chemical properties --</a:t>
            </a:r>
            <a:endParaRPr/>
          </a:p>
          <a:p>
            <a:pPr marL="0" marR="0" lvl="0" indent="0" algn="l" rtl="0">
              <a:lnSpc>
                <a:spcPct val="100000"/>
              </a:lnSpc>
              <a:spcBef>
                <a:spcPts val="0"/>
              </a:spcBef>
              <a:spcAft>
                <a:spcPts val="0"/>
              </a:spcAft>
              <a:buNone/>
            </a:pPr>
            <a:endParaRPr sz="12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800"/>
              <a:buFont typeface="Arial"/>
              <a:buChar char="•"/>
            </a:pPr>
            <a:r>
              <a:rPr lang="en-US" sz="2800" b="0" i="0" u="none" strike="noStrike" cap="none">
                <a:solidFill>
                  <a:srgbClr val="000000"/>
                </a:solidFill>
                <a:latin typeface="Arial"/>
                <a:ea typeface="Arial"/>
                <a:cs typeface="Arial"/>
                <a:sym typeface="Arial"/>
              </a:rPr>
              <a:t>Observe the color of the filtrate or fluid coming out of the each soil.</a:t>
            </a:r>
            <a:endParaRPr/>
          </a:p>
          <a:p>
            <a:pPr marL="0" marR="0" lvl="0" indent="0" algn="l" rtl="0">
              <a:lnSpc>
                <a:spcPct val="100000"/>
              </a:lnSpc>
              <a:spcBef>
                <a:spcPts val="0"/>
              </a:spcBef>
              <a:spcAft>
                <a:spcPts val="0"/>
              </a:spcAft>
              <a:buNone/>
            </a:pPr>
            <a:endParaRPr sz="12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800"/>
              <a:buFont typeface="Arial"/>
              <a:buChar char="•"/>
            </a:pPr>
            <a:r>
              <a:rPr lang="en-US" sz="2800" b="0" i="0" u="none" strike="noStrike" cap="none">
                <a:solidFill>
                  <a:srgbClr val="000000"/>
                </a:solidFill>
                <a:latin typeface="Arial"/>
                <a:ea typeface="Arial"/>
                <a:cs typeface="Arial"/>
                <a:sym typeface="Arial"/>
              </a:rPr>
              <a:t>Soils carry charge (related to particle size fraction).</a:t>
            </a:r>
            <a:endParaRPr/>
          </a:p>
          <a:p>
            <a:pPr marL="0" marR="0" lvl="0" indent="0" algn="l" rtl="0">
              <a:lnSpc>
                <a:spcPct val="100000"/>
              </a:lnSpc>
              <a:spcBef>
                <a:spcPts val="0"/>
              </a:spcBef>
              <a:spcAft>
                <a:spcPts val="0"/>
              </a:spcAft>
              <a:buNone/>
            </a:pPr>
            <a:endParaRPr sz="12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800"/>
              <a:buFont typeface="Arial"/>
              <a:buChar char="•"/>
            </a:pPr>
            <a:r>
              <a:rPr lang="en-US" sz="2800" b="0" i="0" u="none" strike="noStrike" cap="none">
                <a:solidFill>
                  <a:srgbClr val="000000"/>
                </a:solidFill>
                <a:latin typeface="Arial"/>
                <a:ea typeface="Arial"/>
                <a:cs typeface="Arial"/>
                <a:sym typeface="Arial"/>
              </a:rPr>
              <a:t>Soils have ability to adsorb (retain) pollutants &amp; nutrients.</a:t>
            </a:r>
            <a:endParaRPr/>
          </a:p>
          <a:p>
            <a:pPr marL="0" marR="0" lvl="0" indent="0" algn="l" rtl="0">
              <a:lnSpc>
                <a:spcPct val="100000"/>
              </a:lnSpc>
              <a:spcBef>
                <a:spcPts val="0"/>
              </a:spcBef>
              <a:spcAft>
                <a:spcPts val="0"/>
              </a:spcAft>
              <a:buNone/>
            </a:pPr>
            <a:endParaRPr sz="12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800"/>
              <a:buFont typeface="Arial"/>
              <a:buChar char="•"/>
            </a:pPr>
            <a:r>
              <a:rPr lang="en-US" sz="2800" b="0" i="0" u="none" strike="noStrike" cap="none">
                <a:solidFill>
                  <a:srgbClr val="000000"/>
                </a:solidFill>
                <a:latin typeface="Arial"/>
                <a:ea typeface="Arial"/>
                <a:cs typeface="Arial"/>
                <a:sym typeface="Arial"/>
              </a:rPr>
              <a:t>Remember that blue and red make purple and that clay particles and organic matter have many negative charges on their surface (high Cation Exchange Capacity or CEC).</a:t>
            </a:r>
            <a:endParaRPr/>
          </a:p>
          <a:p>
            <a:pPr marL="0" marR="0" lvl="0" indent="0" algn="l" rtl="0">
              <a:lnSpc>
                <a:spcPct val="100000"/>
              </a:lnSpc>
              <a:spcBef>
                <a:spcPts val="0"/>
              </a:spcBef>
              <a:spcAft>
                <a:spcPts val="0"/>
              </a:spcAft>
              <a:buNone/>
            </a:pPr>
            <a:endParaRPr sz="12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800"/>
              <a:buFont typeface="Arial"/>
              <a:buChar char="•"/>
            </a:pPr>
            <a:r>
              <a:rPr lang="en-US" sz="2800" b="0" i="0" u="none" strike="noStrike" cap="none">
                <a:solidFill>
                  <a:srgbClr val="000000"/>
                </a:solidFill>
                <a:latin typeface="Arial"/>
                <a:ea typeface="Arial"/>
                <a:cs typeface="Arial"/>
                <a:sym typeface="Arial"/>
              </a:rPr>
              <a:t>Based on the color of the water that filtered out of the soils,  the CEC of the each soil used here can be inferred.</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24"/>
          <p:cNvSpPr txBox="1">
            <a:spLocks noGrp="1"/>
          </p:cNvSpPr>
          <p:nvPr>
            <p:ph type="title"/>
          </p:nvPr>
        </p:nvSpPr>
        <p:spPr>
          <a:xfrm>
            <a:off x="1818524" y="365125"/>
            <a:ext cx="95352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b="1">
                <a:solidFill>
                  <a:srgbClr val="1E4E79"/>
                </a:solidFill>
              </a:rPr>
              <a:t>Take-home message </a:t>
            </a:r>
            <a:endParaRPr/>
          </a:p>
        </p:txBody>
      </p:sp>
      <p:sp>
        <p:nvSpPr>
          <p:cNvPr id="554" name="Google Shape;554;p24"/>
          <p:cNvSpPr txBox="1">
            <a:spLocks noGrp="1"/>
          </p:cNvSpPr>
          <p:nvPr>
            <p:ph type="dt" idx="10"/>
          </p:nvPr>
        </p:nvSpPr>
        <p:spPr>
          <a:xfrm>
            <a:off x="1818524" y="6420172"/>
            <a:ext cx="6086700" cy="306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Soil Science Society of America   www.soils.org | www.soils4teachers.org</a:t>
            </a:r>
            <a:endParaRPr/>
          </a:p>
        </p:txBody>
      </p:sp>
      <p:sp>
        <p:nvSpPr>
          <p:cNvPr id="555" name="Google Shape;555;p24"/>
          <p:cNvSpPr txBox="1"/>
          <p:nvPr/>
        </p:nvSpPr>
        <p:spPr>
          <a:xfrm>
            <a:off x="1818525" y="1533746"/>
            <a:ext cx="9535200" cy="4401164"/>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2800"/>
              <a:buFont typeface="Arial"/>
              <a:buChar char="•"/>
            </a:pPr>
            <a:r>
              <a:rPr lang="en-US" sz="2800" b="0" i="0" u="none" strike="noStrike" cap="none">
                <a:solidFill>
                  <a:schemeClr val="dk1"/>
                </a:solidFill>
                <a:latin typeface="Arial"/>
                <a:ea typeface="Arial"/>
                <a:cs typeface="Arial"/>
                <a:sym typeface="Arial"/>
              </a:rPr>
              <a:t>Soil naturally filters water that falls as precipitation and goes into surface and ground water.</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800"/>
              <a:buFont typeface="Arial"/>
              <a:buChar char="•"/>
            </a:pPr>
            <a:r>
              <a:rPr lang="en-US" sz="2800" b="0" i="0" u="none" strike="noStrike" cap="none">
                <a:solidFill>
                  <a:schemeClr val="dk1"/>
                </a:solidFill>
                <a:latin typeface="Arial"/>
                <a:ea typeface="Arial"/>
                <a:cs typeface="Arial"/>
                <a:sym typeface="Arial"/>
              </a:rPr>
              <a:t>Soil filters many chemicals out of water just like it did the grape Kool-Aid.</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800"/>
              <a:buFont typeface="Arial"/>
              <a:buChar char="•"/>
            </a:pPr>
            <a:r>
              <a:rPr lang="en-US" sz="2800" b="0" i="0" u="none" strike="noStrike" cap="none">
                <a:solidFill>
                  <a:schemeClr val="dk1"/>
                </a:solidFill>
                <a:latin typeface="Arial"/>
                <a:ea typeface="Arial"/>
                <a:cs typeface="Arial"/>
                <a:sym typeface="Arial"/>
              </a:rPr>
              <a:t>In most rural areas, these same techniques are used to purify wastewater that comes from houses, schools, and large animal feeding operations.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Arial"/>
                <a:ea typeface="Arial"/>
                <a:cs typeface="Arial"/>
                <a:sym typeface="Arial"/>
              </a:rPr>
              <a:t>A healthy soil is important for good drinking water!</a:t>
            </a:r>
            <a:endParaRPr sz="2800" b="0" i="0" u="none" strike="noStrike" cap="none">
              <a:solidFill>
                <a:srgbClr val="000000"/>
              </a:solidFill>
              <a:latin typeface="Arial"/>
              <a:ea typeface="Arial"/>
              <a:cs typeface="Arial"/>
              <a:sym typeface="Arial"/>
            </a:endParaRPr>
          </a:p>
        </p:txBody>
      </p:sp>
      <p:sp>
        <p:nvSpPr>
          <p:cNvPr id="556" name="Google Shape;556;p24"/>
          <p:cNvSpPr/>
          <p:nvPr/>
        </p:nvSpPr>
        <p:spPr>
          <a:xfrm>
            <a:off x="2298701" y="5092701"/>
            <a:ext cx="8559900" cy="1066800"/>
          </a:xfrm>
          <a:prstGeom prst="ellipse">
            <a:avLst/>
          </a:prstGeom>
          <a:no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g21188a67fb5_0_722"/>
          <p:cNvSpPr txBox="1">
            <a:spLocks noGrp="1"/>
          </p:cNvSpPr>
          <p:nvPr>
            <p:ph type="title"/>
          </p:nvPr>
        </p:nvSpPr>
        <p:spPr>
          <a:xfrm>
            <a:off x="2072021" y="1611985"/>
            <a:ext cx="9535200" cy="23058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E4E79"/>
              </a:buClr>
              <a:buSzPts val="4400"/>
              <a:buFont typeface="Calibri"/>
              <a:buNone/>
            </a:pPr>
            <a:r>
              <a:rPr lang="en-US" sz="8800" b="1">
                <a:solidFill>
                  <a:srgbClr val="1E4E79"/>
                </a:solidFill>
              </a:rPr>
              <a:t>Soil =  Dirt</a:t>
            </a:r>
            <a:endParaRPr sz="8800"/>
          </a:p>
        </p:txBody>
      </p:sp>
      <p:sp>
        <p:nvSpPr>
          <p:cNvPr id="563" name="Google Shape;563;g21188a67fb5_0_722"/>
          <p:cNvSpPr txBox="1">
            <a:spLocks noGrp="1"/>
          </p:cNvSpPr>
          <p:nvPr>
            <p:ph type="dt" idx="10"/>
          </p:nvPr>
        </p:nvSpPr>
        <p:spPr>
          <a:xfrm>
            <a:off x="1818524" y="6420172"/>
            <a:ext cx="6086700" cy="306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Soil Science Society of America   www.soils.org | www.soils4teachers.org</a:t>
            </a:r>
            <a:endParaRPr/>
          </a:p>
        </p:txBody>
      </p:sp>
      <p:sp>
        <p:nvSpPr>
          <p:cNvPr id="564" name="Google Shape;564;g21188a67fb5_0_722"/>
          <p:cNvSpPr/>
          <p:nvPr/>
        </p:nvSpPr>
        <p:spPr>
          <a:xfrm>
            <a:off x="6231384" y="2316028"/>
            <a:ext cx="927716" cy="897714"/>
          </a:xfrm>
          <a:prstGeom prst="noSmoking">
            <a:avLst>
              <a:gd name="adj" fmla="val 18750"/>
            </a:avLst>
          </a:prstGeom>
          <a:solidFill>
            <a:srgbClr val="FF0000"/>
          </a:solid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2"/>
                                        </p:tgtEl>
                                        <p:attrNameLst>
                                          <p:attrName>style.visibility</p:attrName>
                                        </p:attrNameLst>
                                      </p:cBhvr>
                                      <p:to>
                                        <p:strVal val="visible"/>
                                      </p:to>
                                    </p:set>
                                    <p:animEffect transition="in" filter="fade">
                                      <p:cBhvr>
                                        <p:cTn id="7" dur="500"/>
                                        <p:tgtEl>
                                          <p:spTgt spid="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g2c2ca1ff16a_0_358"/>
          <p:cNvSpPr txBox="1">
            <a:spLocks noGrp="1"/>
          </p:cNvSpPr>
          <p:nvPr>
            <p:ph type="title"/>
          </p:nvPr>
        </p:nvSpPr>
        <p:spPr>
          <a:xfrm>
            <a:off x="1818524" y="365125"/>
            <a:ext cx="95352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100"/>
              <a:buFont typeface="Arial"/>
              <a:buNone/>
            </a:pPr>
            <a:r>
              <a:rPr lang="en-US" b="1">
                <a:solidFill>
                  <a:srgbClr val="1E4E79"/>
                </a:solidFill>
              </a:rPr>
              <a:t>What are the 4 requirements for life?</a:t>
            </a:r>
            <a:endParaRPr b="1">
              <a:solidFill>
                <a:srgbClr val="1E4E79"/>
              </a:solidFill>
            </a:endParaRPr>
          </a:p>
        </p:txBody>
      </p:sp>
      <p:sp>
        <p:nvSpPr>
          <p:cNvPr id="214" name="Google Shape;214;g2c2ca1ff16a_0_358"/>
          <p:cNvSpPr txBox="1">
            <a:spLocks noGrp="1"/>
          </p:cNvSpPr>
          <p:nvPr>
            <p:ph type="dt" idx="10"/>
          </p:nvPr>
        </p:nvSpPr>
        <p:spPr>
          <a:xfrm>
            <a:off x="1818524" y="6420172"/>
            <a:ext cx="6086700" cy="306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Soil Science Society of America   www.soils.org | www.soils4teachers.org</a:t>
            </a:r>
            <a:endParaRPr/>
          </a:p>
        </p:txBody>
      </p:sp>
      <p:pic>
        <p:nvPicPr>
          <p:cNvPr id="215" name="Google Shape;215;g2c2ca1ff16a_0_35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775558" y="1509820"/>
            <a:ext cx="3009319" cy="2006200"/>
          </a:xfrm>
          <a:prstGeom prst="rect">
            <a:avLst/>
          </a:prstGeom>
          <a:noFill/>
          <a:ln>
            <a:noFill/>
          </a:ln>
        </p:spPr>
      </p:pic>
      <p:pic>
        <p:nvPicPr>
          <p:cNvPr id="216" name="Google Shape;216;g2c2ca1ff16a_0_35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441342" y="1531712"/>
            <a:ext cx="3339766" cy="1962434"/>
          </a:xfrm>
          <a:prstGeom prst="rect">
            <a:avLst/>
          </a:prstGeom>
          <a:noFill/>
          <a:ln>
            <a:noFill/>
          </a:ln>
        </p:spPr>
      </p:pic>
      <p:pic>
        <p:nvPicPr>
          <p:cNvPr id="217" name="Google Shape;217;g2c2ca1ff16a_0_358"/>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080363" y="3710408"/>
            <a:ext cx="4399699" cy="2832297"/>
          </a:xfrm>
          <a:prstGeom prst="rect">
            <a:avLst/>
          </a:prstGeom>
          <a:noFill/>
          <a:ln>
            <a:noFill/>
          </a:ln>
        </p:spPr>
      </p:pic>
      <p:pic>
        <p:nvPicPr>
          <p:cNvPr id="218" name="Google Shape;218;g2c2ca1ff16a_0_358"/>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6986992" y="3673233"/>
            <a:ext cx="4248468" cy="28323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pic>
        <p:nvPicPr>
          <p:cNvPr id="569" name="Google Shape;569;g21188a67fb5_0_1316" descr="A picture containing calendar&#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sp>
        <p:nvSpPr>
          <p:cNvPr id="570" name="Google Shape;570;g21188a67fb5_0_1316"/>
          <p:cNvSpPr txBox="1">
            <a:spLocks noGrp="1"/>
          </p:cNvSpPr>
          <p:nvPr>
            <p:ph type="subTitle" idx="1"/>
          </p:nvPr>
        </p:nvSpPr>
        <p:spPr>
          <a:xfrm>
            <a:off x="-391886" y="3602038"/>
            <a:ext cx="12192000" cy="759900"/>
          </a:xfrm>
          <a:prstGeom prst="rect">
            <a:avLst/>
          </a:prstGeom>
          <a:noFill/>
          <a:ln>
            <a:noFill/>
          </a:ln>
        </p:spPr>
        <p:txBody>
          <a:bodyPr spcFirstLastPara="1" wrap="square" lIns="91425" tIns="45700" rIns="91425" bIns="45700" anchor="t" anchorCtr="0">
            <a:normAutofit fontScale="55000" lnSpcReduction="20000"/>
          </a:bodyPr>
          <a:lstStyle/>
          <a:p>
            <a:pPr marL="0" marR="0" lvl="0" indent="0" algn="ctr" rtl="0">
              <a:lnSpc>
                <a:spcPct val="100000"/>
              </a:lnSpc>
              <a:spcBef>
                <a:spcPts val="0"/>
              </a:spcBef>
              <a:spcAft>
                <a:spcPts val="0"/>
              </a:spcAft>
              <a:buClr>
                <a:srgbClr val="000000"/>
              </a:buClr>
              <a:buSzPct val="102940"/>
              <a:buFont typeface="Arial"/>
              <a:buNone/>
            </a:pPr>
            <a:r>
              <a:rPr lang="en-US" sz="3200" b="1" i="0" u="none" strike="noStrike" cap="none">
                <a:solidFill>
                  <a:srgbClr val="065B84"/>
                </a:solidFill>
                <a:latin typeface="Calibri"/>
                <a:ea typeface="Calibri"/>
                <a:cs typeface="Calibri"/>
                <a:sym typeface="Calibri"/>
              </a:rPr>
              <a:t>Soil Biology</a:t>
            </a:r>
            <a:endParaRPr/>
          </a:p>
          <a:p>
            <a:pPr marL="0" marR="0" lvl="0" indent="0" algn="ctr" rtl="0">
              <a:lnSpc>
                <a:spcPct val="100000"/>
              </a:lnSpc>
              <a:spcBef>
                <a:spcPts val="0"/>
              </a:spcBef>
              <a:spcAft>
                <a:spcPts val="0"/>
              </a:spcAft>
              <a:buClr>
                <a:srgbClr val="000000"/>
              </a:buClr>
              <a:buSzPct val="102940"/>
              <a:buFont typeface="Arial"/>
              <a:buNone/>
            </a:pPr>
            <a:r>
              <a:rPr lang="en-US" sz="3200" b="1" i="0" u="none" strike="noStrike" cap="none">
                <a:solidFill>
                  <a:srgbClr val="065B84"/>
                </a:solidFill>
                <a:latin typeface="Calibri"/>
                <a:ea typeface="Calibri"/>
                <a:cs typeface="Calibri"/>
                <a:sym typeface="Calibri"/>
              </a:rPr>
              <a:t>The Living Component of Soil</a:t>
            </a:r>
            <a:endParaRPr sz="3200" b="1" i="0" u="none" strike="noStrike" cap="none">
              <a:solidFill>
                <a:srgbClr val="065B84"/>
              </a:solidFill>
              <a:latin typeface="Calibri"/>
              <a:ea typeface="Calibri"/>
              <a:cs typeface="Calibri"/>
              <a:sym typeface="Calibri"/>
            </a:endParaRPr>
          </a:p>
          <a:p>
            <a:pPr marL="0" lvl="0" indent="0" algn="ctr" rtl="0">
              <a:lnSpc>
                <a:spcPct val="100000"/>
              </a:lnSpc>
              <a:spcBef>
                <a:spcPts val="0"/>
              </a:spcBef>
              <a:spcAft>
                <a:spcPts val="0"/>
              </a:spcAft>
              <a:buClr>
                <a:schemeClr val="dk1"/>
              </a:buClr>
              <a:buSzPct val="100000"/>
              <a:buFont typeface="Arial"/>
              <a:buNone/>
            </a:pPr>
            <a:r>
              <a:rPr lang="en-US" sz="3200" b="1">
                <a:solidFill>
                  <a:srgbClr val="065B84"/>
                </a:solidFill>
              </a:rPr>
              <a:t>Clay Robinson, PhD, CPSS, aka Dr. Dirt</a:t>
            </a:r>
            <a:endParaRPr sz="3200" b="1">
              <a:solidFill>
                <a:srgbClr val="065B84"/>
              </a:solidFill>
            </a:endParaRPr>
          </a:p>
        </p:txBody>
      </p:sp>
      <p:pic>
        <p:nvPicPr>
          <p:cNvPr id="571" name="Google Shape;571;g21188a67fb5_0_131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451819" y="5828132"/>
            <a:ext cx="2562131" cy="91136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g212889042f9_3_89"/>
          <p:cNvSpPr txBox="1">
            <a:spLocks noGrp="1"/>
          </p:cNvSpPr>
          <p:nvPr>
            <p:ph type="title"/>
          </p:nvPr>
        </p:nvSpPr>
        <p:spPr>
          <a:xfrm>
            <a:off x="1818524" y="365125"/>
            <a:ext cx="953527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E4E79"/>
              </a:buClr>
              <a:buSzPts val="4400"/>
              <a:buFont typeface="Calibri"/>
              <a:buNone/>
            </a:pPr>
            <a:r>
              <a:rPr lang="en-US" b="1">
                <a:solidFill>
                  <a:srgbClr val="1E4E79"/>
                </a:solidFill>
              </a:rPr>
              <a:t>Essential Questions and Big Ideas</a:t>
            </a:r>
            <a:endParaRPr/>
          </a:p>
        </p:txBody>
      </p:sp>
      <p:sp>
        <p:nvSpPr>
          <p:cNvPr id="577" name="Google Shape;577;g212889042f9_3_89"/>
          <p:cNvSpPr txBox="1">
            <a:spLocks noGrp="1"/>
          </p:cNvSpPr>
          <p:nvPr>
            <p:ph type="body" idx="1"/>
          </p:nvPr>
        </p:nvSpPr>
        <p:spPr>
          <a:xfrm>
            <a:off x="1818525" y="1468500"/>
            <a:ext cx="9838500" cy="4951800"/>
          </a:xfrm>
          <a:prstGeom prst="rect">
            <a:avLst/>
          </a:prstGeom>
          <a:noFill/>
          <a:ln>
            <a:noFill/>
          </a:ln>
        </p:spPr>
        <p:txBody>
          <a:bodyPr spcFirstLastPara="1" wrap="square" lIns="91425" tIns="45700" rIns="91425" bIns="45700" anchor="t" anchorCtr="0">
            <a:noAutofit/>
          </a:bodyPr>
          <a:lstStyle/>
          <a:p>
            <a:pPr marL="114300" lvl="0" indent="0" algn="l" rtl="0">
              <a:lnSpc>
                <a:spcPct val="95000"/>
              </a:lnSpc>
              <a:spcBef>
                <a:spcPts val="0"/>
              </a:spcBef>
              <a:spcAft>
                <a:spcPts val="0"/>
              </a:spcAft>
              <a:buClr>
                <a:schemeClr val="dk1"/>
              </a:buClr>
              <a:buSzPts val="1946"/>
              <a:buNone/>
            </a:pPr>
            <a:r>
              <a:rPr lang="en-US" sz="2700" b="1"/>
              <a:t>Essential Questions</a:t>
            </a:r>
            <a:endParaRPr sz="2700"/>
          </a:p>
          <a:p>
            <a:pPr marL="1028700" lvl="1" indent="-472817" algn="l" rtl="0">
              <a:lnSpc>
                <a:spcPct val="95000"/>
              </a:lnSpc>
              <a:spcBef>
                <a:spcPts val="360"/>
              </a:spcBef>
              <a:spcAft>
                <a:spcPts val="0"/>
              </a:spcAft>
              <a:buClr>
                <a:schemeClr val="dk1"/>
              </a:buClr>
              <a:buSzPts val="2046"/>
              <a:buChar char="•"/>
            </a:pPr>
            <a:r>
              <a:rPr lang="en-US" sz="2700"/>
              <a:t>What types of life exist in the soil?</a:t>
            </a:r>
            <a:endParaRPr sz="2500"/>
          </a:p>
          <a:p>
            <a:pPr marL="1028700" lvl="1" indent="-472817" algn="l" rtl="0">
              <a:lnSpc>
                <a:spcPct val="95000"/>
              </a:lnSpc>
              <a:spcBef>
                <a:spcPts val="360"/>
              </a:spcBef>
              <a:spcAft>
                <a:spcPts val="0"/>
              </a:spcAft>
              <a:buClr>
                <a:schemeClr val="dk1"/>
              </a:buClr>
              <a:buSzPts val="2046"/>
              <a:buChar char="•"/>
            </a:pPr>
            <a:r>
              <a:rPr lang="en-US" sz="2700"/>
              <a:t>What ecosystem services do they provide?</a:t>
            </a:r>
            <a:endParaRPr sz="2500"/>
          </a:p>
          <a:p>
            <a:pPr marL="0" lvl="0" indent="0" algn="l" rtl="0">
              <a:lnSpc>
                <a:spcPct val="95000"/>
              </a:lnSpc>
              <a:spcBef>
                <a:spcPts val="360"/>
              </a:spcBef>
              <a:spcAft>
                <a:spcPts val="0"/>
              </a:spcAft>
              <a:buClr>
                <a:schemeClr val="dk1"/>
              </a:buClr>
              <a:buSzPts val="1946"/>
              <a:buNone/>
            </a:pPr>
            <a:endParaRPr sz="2700" b="1"/>
          </a:p>
          <a:p>
            <a:pPr marL="114300" lvl="0" indent="0" algn="l" rtl="0">
              <a:lnSpc>
                <a:spcPct val="95000"/>
              </a:lnSpc>
              <a:spcBef>
                <a:spcPts val="360"/>
              </a:spcBef>
              <a:spcAft>
                <a:spcPts val="0"/>
              </a:spcAft>
              <a:buClr>
                <a:schemeClr val="dk1"/>
              </a:buClr>
              <a:buSzPts val="1946"/>
              <a:buNone/>
            </a:pPr>
            <a:r>
              <a:rPr lang="en-US" sz="2700" b="1"/>
              <a:t>Big Ideas</a:t>
            </a:r>
            <a:endParaRPr sz="2700"/>
          </a:p>
          <a:p>
            <a:pPr marL="1028700" lvl="1" indent="-472817" algn="l" rtl="0">
              <a:lnSpc>
                <a:spcPct val="95000"/>
              </a:lnSpc>
              <a:spcBef>
                <a:spcPts val="360"/>
              </a:spcBef>
              <a:spcAft>
                <a:spcPts val="0"/>
              </a:spcAft>
              <a:buClr>
                <a:schemeClr val="dk1"/>
              </a:buClr>
              <a:buSzPts val="2046"/>
              <a:buChar char="•"/>
            </a:pPr>
            <a:r>
              <a:rPr lang="en-US" sz="2700"/>
              <a:t>Soil is a complex and 3-D, 3-phase habitat whose properties change with space and time.</a:t>
            </a:r>
            <a:endParaRPr sz="2500"/>
          </a:p>
          <a:p>
            <a:pPr marL="1028700" lvl="1" indent="-472817" algn="l" rtl="0">
              <a:lnSpc>
                <a:spcPct val="95000"/>
              </a:lnSpc>
              <a:spcBef>
                <a:spcPts val="360"/>
              </a:spcBef>
              <a:spcAft>
                <a:spcPts val="0"/>
              </a:spcAft>
              <a:buClr>
                <a:schemeClr val="dk1"/>
              </a:buClr>
              <a:buSzPts val="2046"/>
              <a:buChar char="•"/>
            </a:pPr>
            <a:r>
              <a:rPr lang="en-US" sz="2700"/>
              <a:t>Abundant and diverse forms of life exist in this habitat.</a:t>
            </a:r>
            <a:endParaRPr sz="2500"/>
          </a:p>
          <a:p>
            <a:pPr marL="1028700" lvl="1" indent="-472817" algn="l" rtl="0">
              <a:lnSpc>
                <a:spcPct val="95000"/>
              </a:lnSpc>
              <a:spcBef>
                <a:spcPts val="360"/>
              </a:spcBef>
              <a:spcAft>
                <a:spcPts val="0"/>
              </a:spcAft>
              <a:buClr>
                <a:schemeClr val="dk1"/>
              </a:buClr>
              <a:buSzPts val="2046"/>
              <a:buChar char="•"/>
            </a:pPr>
            <a:r>
              <a:rPr lang="en-US" sz="2700"/>
              <a:t>Soil organisms perform essential ecosystem functions such as decomposition of organic compounds, carbon and nutrient cycling, and soil structure development and stability.</a:t>
            </a:r>
            <a:endParaRPr sz="2500"/>
          </a:p>
        </p:txBody>
      </p:sp>
      <p:sp>
        <p:nvSpPr>
          <p:cNvPr id="578" name="Google Shape;578;g212889042f9_3_89"/>
          <p:cNvSpPr txBox="1">
            <a:spLocks noGrp="1"/>
          </p:cNvSpPr>
          <p:nvPr>
            <p:ph type="dt" idx="10"/>
          </p:nvPr>
        </p:nvSpPr>
        <p:spPr>
          <a:xfrm>
            <a:off x="1818524" y="6420172"/>
            <a:ext cx="6086582" cy="305852"/>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Soil Science Society of America   www.soils.org | www.soils4teachers.org</a:t>
            </a:r>
            <a:endParaRPr/>
          </a:p>
        </p:txBody>
      </p:sp>
      <p:sp>
        <p:nvSpPr>
          <p:cNvPr id="579" name="Google Shape;579;g212889042f9_3_89"/>
          <p:cNvSpPr txBox="1"/>
          <p:nvPr/>
        </p:nvSpPr>
        <p:spPr>
          <a:xfrm>
            <a:off x="10030291" y="1013618"/>
            <a:ext cx="1697028" cy="1597350"/>
          </a:xfrm>
          <a:prstGeom prst="rect">
            <a:avLst/>
          </a:prstGeom>
          <a:solidFill>
            <a:srgbClr val="92D050"/>
          </a:solidFill>
          <a:ln>
            <a:noFill/>
          </a:ln>
        </p:spPr>
        <p:txBody>
          <a:bodyPr spcFirstLastPara="1" wrap="square" lIns="68575" tIns="34275" rIns="68575" bIns="34275" anchor="t" anchorCtr="0">
            <a:norm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NGSS:</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48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HS ESS2-7</a:t>
            </a:r>
            <a:br>
              <a:rPr lang="en-US" sz="2400" b="0" i="0" u="none" strike="noStrike" cap="none">
                <a:solidFill>
                  <a:schemeClr val="dk1"/>
                </a:solidFill>
                <a:latin typeface="Arial"/>
                <a:ea typeface="Arial"/>
                <a:cs typeface="Arial"/>
                <a:sym typeface="Arial"/>
              </a:rPr>
            </a:br>
            <a:r>
              <a:rPr lang="en-US" sz="2400" b="0" i="0" u="none" strike="noStrike" cap="none">
                <a:solidFill>
                  <a:schemeClr val="dk1"/>
                </a:solidFill>
                <a:latin typeface="Arial"/>
                <a:ea typeface="Arial"/>
                <a:cs typeface="Arial"/>
                <a:sym typeface="Arial"/>
              </a:rPr>
              <a:t>HS LS1-5</a:t>
            </a:r>
            <a:br>
              <a:rPr lang="en-US" sz="2400" b="0" i="0" u="none" strike="noStrike" cap="none">
                <a:solidFill>
                  <a:schemeClr val="dk1"/>
                </a:solidFill>
                <a:latin typeface="Arial"/>
                <a:ea typeface="Arial"/>
                <a:cs typeface="Arial"/>
                <a:sym typeface="Arial"/>
              </a:rPr>
            </a:br>
            <a:r>
              <a:rPr lang="en-US" sz="2400" b="0" i="0" u="none" strike="noStrike" cap="none">
                <a:solidFill>
                  <a:schemeClr val="dk1"/>
                </a:solidFill>
                <a:latin typeface="Arial"/>
                <a:ea typeface="Arial"/>
                <a:cs typeface="Arial"/>
                <a:sym typeface="Arial"/>
              </a:rPr>
              <a:t>HS LS1-7</a:t>
            </a:r>
            <a:endParaRPr sz="18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7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7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7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7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7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g212889042f9_3_96"/>
          <p:cNvSpPr txBox="1">
            <a:spLocks noGrp="1"/>
          </p:cNvSpPr>
          <p:nvPr>
            <p:ph type="title"/>
          </p:nvPr>
        </p:nvSpPr>
        <p:spPr>
          <a:xfrm>
            <a:off x="1818524" y="365125"/>
            <a:ext cx="953527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E4E79"/>
              </a:buClr>
              <a:buSzPts val="4400"/>
              <a:buFont typeface="Calibri"/>
              <a:buNone/>
            </a:pPr>
            <a:r>
              <a:rPr lang="en-US" b="1">
                <a:solidFill>
                  <a:srgbClr val="1E4E79"/>
                </a:solidFill>
              </a:rPr>
              <a:t>Big Idea 1 </a:t>
            </a:r>
            <a:endParaRPr/>
          </a:p>
        </p:txBody>
      </p:sp>
      <p:sp>
        <p:nvSpPr>
          <p:cNvPr id="585" name="Google Shape;585;g212889042f9_3_96"/>
          <p:cNvSpPr txBox="1">
            <a:spLocks noGrp="1"/>
          </p:cNvSpPr>
          <p:nvPr>
            <p:ph type="body" idx="1"/>
          </p:nvPr>
        </p:nvSpPr>
        <p:spPr>
          <a:xfrm>
            <a:off x="1818525" y="4163250"/>
            <a:ext cx="9993000" cy="20133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4000"/>
              <a:buNone/>
            </a:pPr>
            <a:br>
              <a:rPr lang="en-US" sz="4000"/>
            </a:br>
            <a:r>
              <a:rPr lang="en-US" sz="4000"/>
              <a:t>Soil is a complex and 3-D, 3-phase habitat whose properties change with space and time</a:t>
            </a:r>
            <a:endParaRPr/>
          </a:p>
        </p:txBody>
      </p:sp>
      <p:sp>
        <p:nvSpPr>
          <p:cNvPr id="586" name="Google Shape;586;g212889042f9_3_96"/>
          <p:cNvSpPr txBox="1">
            <a:spLocks noGrp="1"/>
          </p:cNvSpPr>
          <p:nvPr>
            <p:ph type="dt" idx="10"/>
          </p:nvPr>
        </p:nvSpPr>
        <p:spPr>
          <a:xfrm>
            <a:off x="1818524" y="6420172"/>
            <a:ext cx="6086582" cy="305852"/>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Soil Science Society of America   www.soils.org | www.soils4teachers.org</a:t>
            </a:r>
            <a:endParaRPr/>
          </a:p>
        </p:txBody>
      </p:sp>
      <p:pic>
        <p:nvPicPr>
          <p:cNvPr id="587" name="Google Shape;587;g212889042f9_3_9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874775" y="365126"/>
            <a:ext cx="6861951" cy="406637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Google Shape;593;g212889042f9_3_108"/>
          <p:cNvSpPr txBox="1"/>
          <p:nvPr/>
        </p:nvSpPr>
        <p:spPr>
          <a:xfrm>
            <a:off x="450625" y="517525"/>
            <a:ext cx="5317500" cy="13257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1E4E79"/>
              </a:buClr>
              <a:buSzPts val="4400"/>
              <a:buFont typeface="Calibri"/>
              <a:buNone/>
            </a:pPr>
            <a:r>
              <a:rPr lang="en-US" sz="4400" b="1" i="0" u="none" strike="noStrike" cap="none">
                <a:solidFill>
                  <a:srgbClr val="1E4E79"/>
                </a:solidFill>
                <a:latin typeface="Calibri"/>
                <a:ea typeface="Calibri"/>
                <a:cs typeface="Calibri"/>
                <a:sym typeface="Calibri"/>
              </a:rPr>
              <a:t>Soil is a Habitat</a:t>
            </a:r>
            <a:endParaRPr sz="1400" b="0" i="0" u="none" strike="noStrike" cap="none">
              <a:solidFill>
                <a:srgbClr val="000000"/>
              </a:solidFill>
              <a:latin typeface="Arial"/>
              <a:ea typeface="Arial"/>
              <a:cs typeface="Arial"/>
              <a:sym typeface="Arial"/>
            </a:endParaRPr>
          </a:p>
        </p:txBody>
      </p:sp>
      <p:sp>
        <p:nvSpPr>
          <p:cNvPr id="594" name="Google Shape;594;g212889042f9_3_108"/>
          <p:cNvSpPr txBox="1"/>
          <p:nvPr/>
        </p:nvSpPr>
        <p:spPr>
          <a:xfrm>
            <a:off x="370125" y="1284525"/>
            <a:ext cx="5317500" cy="4371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3-phases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Solids </a:t>
            </a:r>
            <a:endParaRPr sz="2400" b="0" i="0" u="none" strike="noStrike" cap="none">
              <a:solidFill>
                <a:schemeClr val="dk1"/>
              </a:solidFill>
              <a:latin typeface="Calibri"/>
              <a:ea typeface="Calibri"/>
              <a:cs typeface="Calibri"/>
              <a:sym typeface="Calibri"/>
            </a:endParaRPr>
          </a:p>
          <a:p>
            <a:pPr marL="914400" marR="0" lvl="1" indent="-381000" algn="l" rtl="0">
              <a:lnSpc>
                <a:spcPct val="100000"/>
              </a:lnSpc>
              <a:spcBef>
                <a:spcPts val="0"/>
              </a:spcBef>
              <a:spcAft>
                <a:spcPts val="0"/>
              </a:spcAft>
              <a:buClr>
                <a:schemeClr val="dk1"/>
              </a:buClr>
              <a:buSzPts val="2400"/>
              <a:buFont typeface="Arial"/>
              <a:buChar char="o"/>
            </a:pPr>
            <a:r>
              <a:rPr lang="en-US" sz="2400" b="0" i="0" u="none" strike="noStrike" cap="none">
                <a:solidFill>
                  <a:schemeClr val="dk1"/>
                </a:solidFill>
                <a:latin typeface="Calibri"/>
                <a:ea typeface="Calibri"/>
                <a:cs typeface="Calibri"/>
                <a:sym typeface="Calibri"/>
              </a:rPr>
              <a:t>Minerals and organic matter</a:t>
            </a:r>
            <a:endParaRPr sz="2400" b="0" i="0" u="none" strike="noStrike" cap="none">
              <a:solidFill>
                <a:schemeClr val="dk1"/>
              </a:solidFill>
              <a:latin typeface="Calibri"/>
              <a:ea typeface="Calibri"/>
              <a:cs typeface="Calibri"/>
              <a:sym typeface="Calibri"/>
            </a:endParaRPr>
          </a:p>
          <a:p>
            <a:pPr marL="914400" marR="0" lvl="1" indent="-381000" algn="l" rtl="0">
              <a:lnSpc>
                <a:spcPct val="100000"/>
              </a:lnSpc>
              <a:spcBef>
                <a:spcPts val="0"/>
              </a:spcBef>
              <a:spcAft>
                <a:spcPts val="0"/>
              </a:spcAft>
              <a:buClr>
                <a:schemeClr val="dk1"/>
              </a:buClr>
              <a:buSzPts val="2400"/>
              <a:buFont typeface="Calibri"/>
              <a:buChar char="o"/>
            </a:pPr>
            <a:r>
              <a:rPr lang="en-US" sz="2400" b="0" i="0" u="none" strike="noStrike" cap="none">
                <a:solidFill>
                  <a:schemeClr val="dk1"/>
                </a:solidFill>
                <a:latin typeface="Calibri"/>
                <a:ea typeface="Calibri"/>
                <a:cs typeface="Calibri"/>
                <a:sym typeface="Calibri"/>
              </a:rPr>
              <a:t>Surfaces</a:t>
            </a:r>
            <a:endParaRPr sz="2400" b="0" i="0" u="none" strike="noStrike" cap="none">
              <a:solidFill>
                <a:schemeClr val="dk1"/>
              </a:solidFill>
              <a:latin typeface="Calibri"/>
              <a:ea typeface="Calibri"/>
              <a:cs typeface="Calibri"/>
              <a:sym typeface="Calibri"/>
            </a:endParaRPr>
          </a:p>
          <a:p>
            <a:pPr marL="1371600" marR="0" lvl="2" indent="-381000" algn="l" rtl="0">
              <a:lnSpc>
                <a:spcPct val="100000"/>
              </a:lnSpc>
              <a:spcBef>
                <a:spcPts val="0"/>
              </a:spcBef>
              <a:spcAft>
                <a:spcPts val="0"/>
              </a:spcAft>
              <a:buClr>
                <a:schemeClr val="dk1"/>
              </a:buClr>
              <a:buSzPts val="2400"/>
              <a:buFont typeface="Calibri"/>
              <a:buChar char="■"/>
            </a:pPr>
            <a:r>
              <a:rPr lang="en-US" sz="2400" b="0" i="0" u="none" strike="noStrike" cap="none">
                <a:solidFill>
                  <a:schemeClr val="dk1"/>
                </a:solidFill>
                <a:latin typeface="Calibri"/>
                <a:ea typeface="Calibri"/>
                <a:cs typeface="Calibri"/>
                <a:sym typeface="Calibri"/>
              </a:rPr>
              <a:t>Chemical activity</a:t>
            </a:r>
            <a:endParaRPr sz="2400" b="0" i="0" u="none" strike="noStrike" cap="none">
              <a:solidFill>
                <a:schemeClr val="dk1"/>
              </a:solidFill>
              <a:latin typeface="Calibri"/>
              <a:ea typeface="Calibri"/>
              <a:cs typeface="Calibri"/>
              <a:sym typeface="Calibri"/>
            </a:endParaRPr>
          </a:p>
          <a:p>
            <a:pPr marL="1371600" marR="0" lvl="2" indent="-381000" algn="l" rtl="0">
              <a:lnSpc>
                <a:spcPct val="100000"/>
              </a:lnSpc>
              <a:spcBef>
                <a:spcPts val="0"/>
              </a:spcBef>
              <a:spcAft>
                <a:spcPts val="0"/>
              </a:spcAft>
              <a:buClr>
                <a:schemeClr val="dk1"/>
              </a:buClr>
              <a:buSzPts val="2400"/>
              <a:buFont typeface="Calibri"/>
              <a:buChar char="■"/>
            </a:pPr>
            <a:r>
              <a:rPr lang="en-US" sz="2400" b="0" i="0" u="none" strike="noStrike" cap="none">
                <a:solidFill>
                  <a:schemeClr val="dk1"/>
                </a:solidFill>
                <a:latin typeface="Calibri"/>
                <a:ea typeface="Calibri"/>
                <a:cs typeface="Calibri"/>
                <a:sym typeface="Calibri"/>
              </a:rPr>
              <a:t>Microbe hangouts</a:t>
            </a:r>
            <a:endParaRPr sz="24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Pores between solids</a:t>
            </a:r>
            <a:endParaRPr sz="2400" b="0" i="0" u="none" strike="noStrike" cap="none">
              <a:solidFill>
                <a:schemeClr val="dk1"/>
              </a:solidFill>
              <a:latin typeface="Calibri"/>
              <a:ea typeface="Calibri"/>
              <a:cs typeface="Calibri"/>
              <a:sym typeface="Calibri"/>
            </a:endParaRPr>
          </a:p>
          <a:p>
            <a:pPr marL="914400" marR="0" lvl="1" indent="-381000" algn="l" rtl="0">
              <a:lnSpc>
                <a:spcPct val="100000"/>
              </a:lnSpc>
              <a:spcBef>
                <a:spcPts val="0"/>
              </a:spcBef>
              <a:spcAft>
                <a:spcPts val="0"/>
              </a:spcAft>
              <a:buClr>
                <a:schemeClr val="dk1"/>
              </a:buClr>
              <a:buSzPts val="2400"/>
              <a:buFont typeface="Arial"/>
              <a:buChar char="o"/>
            </a:pPr>
            <a:r>
              <a:rPr lang="en-US" sz="2400" b="0" i="0" u="none" strike="noStrike" cap="none">
                <a:solidFill>
                  <a:schemeClr val="dk1"/>
                </a:solidFill>
                <a:latin typeface="Calibri"/>
                <a:ea typeface="Calibri"/>
                <a:cs typeface="Calibri"/>
                <a:sym typeface="Calibri"/>
              </a:rPr>
              <a:t>Gases </a:t>
            </a:r>
            <a:endParaRPr sz="2400" b="0" i="0" u="none" strike="noStrike" cap="none">
              <a:solidFill>
                <a:schemeClr val="dk1"/>
              </a:solidFill>
              <a:latin typeface="Calibri"/>
              <a:ea typeface="Calibri"/>
              <a:cs typeface="Calibri"/>
              <a:sym typeface="Calibri"/>
            </a:endParaRPr>
          </a:p>
          <a:p>
            <a:pPr marL="914400" marR="0" lvl="1" indent="-381000" algn="l" rtl="0">
              <a:lnSpc>
                <a:spcPct val="100000"/>
              </a:lnSpc>
              <a:spcBef>
                <a:spcPts val="0"/>
              </a:spcBef>
              <a:spcAft>
                <a:spcPts val="0"/>
              </a:spcAft>
              <a:buClr>
                <a:schemeClr val="dk1"/>
              </a:buClr>
              <a:buSzPts val="2400"/>
              <a:buFont typeface="Arial"/>
              <a:buChar char="o"/>
            </a:pPr>
            <a:r>
              <a:rPr lang="en-US" sz="2400" b="0" i="0" u="none" strike="noStrike" cap="none">
                <a:solidFill>
                  <a:schemeClr val="dk1"/>
                </a:solidFill>
                <a:latin typeface="Calibri"/>
                <a:ea typeface="Calibri"/>
                <a:cs typeface="Calibri"/>
                <a:sym typeface="Calibri"/>
              </a:rPr>
              <a:t>Liquids: Water + stuff</a:t>
            </a:r>
            <a:endParaRPr sz="1400" b="0" i="0" u="none" strike="noStrike" cap="none">
              <a:solidFill>
                <a:srgbClr val="000000"/>
              </a:solidFill>
              <a:latin typeface="Arial"/>
              <a:ea typeface="Arial"/>
              <a:cs typeface="Arial"/>
              <a:sym typeface="Arial"/>
            </a:endParaRPr>
          </a:p>
          <a:p>
            <a:pPr marL="1371600" marR="0" lvl="2" indent="-381000" algn="l" rtl="0">
              <a:lnSpc>
                <a:spcPct val="100000"/>
              </a:lnSpc>
              <a:spcBef>
                <a:spcPts val="0"/>
              </a:spcBef>
              <a:spcAft>
                <a:spcPts val="0"/>
              </a:spcAft>
              <a:buClr>
                <a:schemeClr val="dk1"/>
              </a:buClr>
              <a:buSzPts val="2400"/>
              <a:buFont typeface="Courier New"/>
              <a:buChar char="■"/>
            </a:pPr>
            <a:r>
              <a:rPr lang="en-US" sz="2400" b="0" i="0" u="none" strike="noStrike" cap="none">
                <a:solidFill>
                  <a:schemeClr val="dk1"/>
                </a:solidFill>
                <a:latin typeface="Calibri"/>
                <a:ea typeface="Calibri"/>
                <a:cs typeface="Calibri"/>
                <a:sym typeface="Calibri"/>
              </a:rPr>
              <a:t>Nutrient and waste exchange</a:t>
            </a:r>
            <a:endParaRPr sz="2400" b="0" i="0" u="none" strike="noStrike" cap="none">
              <a:solidFill>
                <a:schemeClr val="dk1"/>
              </a:solidFill>
              <a:latin typeface="Calibri"/>
              <a:ea typeface="Calibri"/>
              <a:cs typeface="Calibri"/>
              <a:sym typeface="Calibri"/>
            </a:endParaRPr>
          </a:p>
          <a:p>
            <a:pPr marL="914400" marR="0" lvl="1" indent="-381000" algn="l" rtl="0">
              <a:lnSpc>
                <a:spcPct val="100000"/>
              </a:lnSpc>
              <a:spcBef>
                <a:spcPts val="0"/>
              </a:spcBef>
              <a:spcAft>
                <a:spcPts val="0"/>
              </a:spcAft>
              <a:buClr>
                <a:schemeClr val="dk1"/>
              </a:buClr>
              <a:buSzPts val="2400"/>
              <a:buFont typeface="Courier New"/>
              <a:buChar char="o"/>
            </a:pPr>
            <a:r>
              <a:rPr lang="en-US" sz="2400" b="0" i="0" u="none" strike="noStrike" cap="none">
                <a:solidFill>
                  <a:schemeClr val="dk1"/>
                </a:solidFill>
                <a:latin typeface="Calibri"/>
                <a:ea typeface="Calibri"/>
                <a:cs typeface="Calibri"/>
                <a:sym typeface="Calibri"/>
              </a:rPr>
              <a:t>Larger organism conduits</a:t>
            </a:r>
            <a:endParaRPr sz="1400" b="0" i="0" u="none" strike="noStrike" cap="none">
              <a:solidFill>
                <a:srgbClr val="000000"/>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95" name="Google Shape;595;g212889042f9_3_10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164274" y="3870325"/>
            <a:ext cx="2612703" cy="2072867"/>
          </a:xfrm>
          <a:prstGeom prst="rect">
            <a:avLst/>
          </a:prstGeom>
          <a:noFill/>
          <a:ln>
            <a:noFill/>
          </a:ln>
        </p:spPr>
      </p:pic>
      <p:pic>
        <p:nvPicPr>
          <p:cNvPr id="596" name="Google Shape;596;g212889042f9_3_10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648240" y="152000"/>
            <a:ext cx="6173637" cy="3718328"/>
          </a:xfrm>
          <a:prstGeom prst="rect">
            <a:avLst/>
          </a:prstGeom>
          <a:noFill/>
          <a:ln>
            <a:noFill/>
          </a:ln>
        </p:spPr>
      </p:pic>
      <p:sp>
        <p:nvSpPr>
          <p:cNvPr id="597" name="Google Shape;597;g212889042f9_3_108"/>
          <p:cNvSpPr txBox="1"/>
          <p:nvPr/>
        </p:nvSpPr>
        <p:spPr>
          <a:xfrm>
            <a:off x="450630" y="5971143"/>
            <a:ext cx="12575862"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What characteristics of organisms would allow them to be successful in this habitat?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8" name="Google Shape;598;g212889042f9_3_108"/>
          <p:cNvSpPr txBox="1"/>
          <p:nvPr/>
        </p:nvSpPr>
        <p:spPr>
          <a:xfrm>
            <a:off x="7536163" y="3879625"/>
            <a:ext cx="1466400" cy="1723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Calibri"/>
              <a:buNone/>
            </a:pPr>
            <a:r>
              <a:rPr lang="en-US" sz="2650" b="1" i="0" u="none" strike="noStrike" cap="none">
                <a:solidFill>
                  <a:srgbClr val="000000"/>
                </a:solidFill>
                <a:latin typeface="Calibri"/>
                <a:ea typeface="Calibri"/>
                <a:cs typeface="Calibri"/>
                <a:sym typeface="Calibri"/>
              </a:rPr>
              <a:t>Amoeba in a pore</a:t>
            </a:r>
            <a:endParaRPr sz="3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050"/>
              <a:buFont typeface="Calibri"/>
              <a:buNone/>
            </a:pPr>
            <a:endParaRPr sz="265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050"/>
              <a:buFont typeface="Calibri"/>
              <a:buNone/>
            </a:pPr>
            <a:endParaRPr sz="2650" b="1" i="0" u="none" strike="noStrike" cap="none">
              <a:solidFill>
                <a:srgbClr val="000000"/>
              </a:solidFill>
              <a:latin typeface="Arial"/>
              <a:ea typeface="Arial"/>
              <a:cs typeface="Arial"/>
              <a:sym typeface="Arial"/>
            </a:endParaRPr>
          </a:p>
        </p:txBody>
      </p:sp>
      <p:sp>
        <p:nvSpPr>
          <p:cNvPr id="599" name="Google Shape;599;g212889042f9_3_108"/>
          <p:cNvSpPr/>
          <p:nvPr/>
        </p:nvSpPr>
        <p:spPr>
          <a:xfrm>
            <a:off x="7689436" y="6432805"/>
            <a:ext cx="5061600" cy="27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C2C2C"/>
              </a:buClr>
              <a:buSzPts val="1200"/>
              <a:buFont typeface="Calibri"/>
              <a:buNone/>
            </a:pPr>
            <a:r>
              <a:rPr lang="en-US" sz="1200" b="0" i="0" u="none" strike="noStrike" cap="none">
                <a:solidFill>
                  <a:srgbClr val="2C2C2C"/>
                </a:solidFill>
                <a:latin typeface="Calibri"/>
                <a:ea typeface="Calibri"/>
                <a:cs typeface="Calibri"/>
                <a:sym typeface="Calibri"/>
              </a:rPr>
              <a:t>Erktan et al. 2020. </a:t>
            </a:r>
            <a:r>
              <a:rPr lang="en-US" sz="1200" b="0" i="0" u="sng" strike="noStrike" cap="none">
                <a:solidFill>
                  <a:srgbClr val="2C2C2C"/>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https://doi.org/10.1016/j.soilbio.2020.107876</a:t>
            </a:r>
            <a:endParaRPr sz="1200" b="0" i="0" u="none" strike="noStrike" cap="none">
              <a:solidFill>
                <a:srgbClr val="2C2C2C"/>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g212889042f9_3_127"/>
          <p:cNvSpPr txBox="1">
            <a:spLocks noGrp="1"/>
          </p:cNvSpPr>
          <p:nvPr>
            <p:ph type="title"/>
          </p:nvPr>
        </p:nvSpPr>
        <p:spPr>
          <a:xfrm>
            <a:off x="1818524" y="365125"/>
            <a:ext cx="953527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E4E79"/>
              </a:buClr>
              <a:buSzPts val="4400"/>
              <a:buFont typeface="Calibri"/>
              <a:buNone/>
            </a:pPr>
            <a:r>
              <a:rPr lang="en-US" b="1">
                <a:solidFill>
                  <a:srgbClr val="1E4E79"/>
                </a:solidFill>
              </a:rPr>
              <a:t>Big Idea 2</a:t>
            </a:r>
            <a:endParaRPr/>
          </a:p>
        </p:txBody>
      </p:sp>
      <p:sp>
        <p:nvSpPr>
          <p:cNvPr id="605" name="Google Shape;605;g212889042f9_3_127"/>
          <p:cNvSpPr txBox="1">
            <a:spLocks noGrp="1"/>
          </p:cNvSpPr>
          <p:nvPr>
            <p:ph type="body" idx="1"/>
          </p:nvPr>
        </p:nvSpPr>
        <p:spPr>
          <a:xfrm>
            <a:off x="4889925" y="432825"/>
            <a:ext cx="6978600" cy="15807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4000"/>
              <a:buNone/>
            </a:pPr>
            <a:r>
              <a:rPr lang="en-US" sz="4000"/>
              <a:t>Abundant and diverse forms of life exist in the soil habitat</a:t>
            </a:r>
            <a:br>
              <a:rPr lang="en-US" sz="2400"/>
            </a:br>
            <a:endParaRPr sz="2400"/>
          </a:p>
        </p:txBody>
      </p:sp>
      <p:sp>
        <p:nvSpPr>
          <p:cNvPr id="606" name="Google Shape;606;g212889042f9_3_127"/>
          <p:cNvSpPr txBox="1">
            <a:spLocks noGrp="1"/>
          </p:cNvSpPr>
          <p:nvPr>
            <p:ph type="dt" idx="10"/>
          </p:nvPr>
        </p:nvSpPr>
        <p:spPr>
          <a:xfrm>
            <a:off x="1818524" y="6420172"/>
            <a:ext cx="6086582" cy="305852"/>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Soil Science Society of America   www.soils.org | www.soils4teachers.org</a:t>
            </a:r>
            <a:endParaRPr/>
          </a:p>
        </p:txBody>
      </p:sp>
      <p:pic>
        <p:nvPicPr>
          <p:cNvPr id="607" name="Google Shape;607;g212889042f9_3_12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969900" y="1797587"/>
            <a:ext cx="4362801" cy="4515702"/>
          </a:xfrm>
          <a:prstGeom prst="rect">
            <a:avLst/>
          </a:prstGeom>
          <a:noFill/>
          <a:ln>
            <a:noFill/>
          </a:ln>
        </p:spPr>
      </p:pic>
      <p:pic>
        <p:nvPicPr>
          <p:cNvPr id="608" name="Google Shape;608;g212889042f9_3_12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840025" y="1742000"/>
            <a:ext cx="4843575" cy="4672424"/>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g212889042f9_3_148"/>
          <p:cNvSpPr txBox="1">
            <a:spLocks noGrp="1"/>
          </p:cNvSpPr>
          <p:nvPr>
            <p:ph type="dt" idx="10"/>
          </p:nvPr>
        </p:nvSpPr>
        <p:spPr>
          <a:xfrm>
            <a:off x="1818524" y="6420172"/>
            <a:ext cx="6086582" cy="305852"/>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Soil Science Society of America   www.soils.org | www.soils4teachers.org</a:t>
            </a:r>
            <a:endParaRPr/>
          </a:p>
        </p:txBody>
      </p:sp>
      <p:pic>
        <p:nvPicPr>
          <p:cNvPr id="615" name="Google Shape;615;g212889042f9_3_14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292087" y="226950"/>
            <a:ext cx="8770731" cy="6115372"/>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pic>
        <p:nvPicPr>
          <p:cNvPr id="621" name="Google Shape;621;g212889042f9_3_196" descr="https://www.nrcs.usda.gov/Internet/FSE_MEDIA/nrcs142p2_049822.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918607" y="154226"/>
            <a:ext cx="8553450" cy="6549548"/>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Google Shape;627;g212889042f9_3_229"/>
          <p:cNvSpPr txBox="1">
            <a:spLocks noGrp="1"/>
          </p:cNvSpPr>
          <p:nvPr>
            <p:ph type="title"/>
          </p:nvPr>
        </p:nvSpPr>
        <p:spPr>
          <a:xfrm>
            <a:off x="1818524" y="365125"/>
            <a:ext cx="953527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E4E79"/>
              </a:buClr>
              <a:buSzPts val="4400"/>
              <a:buFont typeface="Calibri"/>
              <a:buNone/>
            </a:pPr>
            <a:r>
              <a:rPr lang="en-US" b="1">
                <a:solidFill>
                  <a:srgbClr val="1E4E79"/>
                </a:solidFill>
              </a:rPr>
              <a:t>Big Idea 3: </a:t>
            </a:r>
            <a:r>
              <a:rPr lang="en-US" sz="4000"/>
              <a:t>Essential ecosystem functions</a:t>
            </a:r>
            <a:endParaRPr/>
          </a:p>
        </p:txBody>
      </p:sp>
      <p:sp>
        <p:nvSpPr>
          <p:cNvPr id="628" name="Google Shape;628;g212889042f9_3_229"/>
          <p:cNvSpPr txBox="1">
            <a:spLocks noGrp="1"/>
          </p:cNvSpPr>
          <p:nvPr>
            <p:ph type="body" idx="1"/>
          </p:nvPr>
        </p:nvSpPr>
        <p:spPr>
          <a:xfrm>
            <a:off x="1818525" y="1600250"/>
            <a:ext cx="9535200" cy="3273600"/>
          </a:xfrm>
          <a:prstGeom prst="rect">
            <a:avLst/>
          </a:prstGeom>
          <a:noFill/>
          <a:ln>
            <a:noFill/>
          </a:ln>
        </p:spPr>
        <p:txBody>
          <a:bodyPr spcFirstLastPara="1" wrap="square" lIns="91425" tIns="45700" rIns="91425" bIns="45700" anchor="t" anchorCtr="0">
            <a:normAutofit/>
          </a:bodyPr>
          <a:lstStyle/>
          <a:p>
            <a:pPr marL="457200" lvl="0" indent="-457200" algn="l" rtl="0">
              <a:lnSpc>
                <a:spcPct val="90000"/>
              </a:lnSpc>
              <a:spcBef>
                <a:spcPts val="0"/>
              </a:spcBef>
              <a:spcAft>
                <a:spcPts val="0"/>
              </a:spcAft>
              <a:buSzPts val="4000"/>
              <a:buChar char="•"/>
            </a:pPr>
            <a:r>
              <a:rPr lang="en-US" sz="4000"/>
              <a:t>Decomposition of organic compounds</a:t>
            </a:r>
            <a:endParaRPr sz="4000"/>
          </a:p>
          <a:p>
            <a:pPr marL="914400" lvl="1" indent="-482600" algn="l" rtl="0">
              <a:lnSpc>
                <a:spcPct val="90000"/>
              </a:lnSpc>
              <a:spcBef>
                <a:spcPts val="0"/>
              </a:spcBef>
              <a:spcAft>
                <a:spcPts val="0"/>
              </a:spcAft>
              <a:buSzPts val="4000"/>
              <a:buChar char="•"/>
            </a:pPr>
            <a:r>
              <a:rPr lang="en-US" sz="4000"/>
              <a:t>(Biological filter)</a:t>
            </a:r>
            <a:endParaRPr sz="4000"/>
          </a:p>
          <a:p>
            <a:pPr marL="457200" lvl="0" indent="-457200" algn="l" rtl="0">
              <a:lnSpc>
                <a:spcPct val="90000"/>
              </a:lnSpc>
              <a:spcBef>
                <a:spcPts val="0"/>
              </a:spcBef>
              <a:spcAft>
                <a:spcPts val="0"/>
              </a:spcAft>
              <a:buSzPts val="4000"/>
              <a:buChar char="•"/>
            </a:pPr>
            <a:r>
              <a:rPr lang="en-US" sz="4000"/>
              <a:t>Carbon and nutrient cycling</a:t>
            </a:r>
            <a:endParaRPr sz="4000"/>
          </a:p>
          <a:p>
            <a:pPr marL="457200" lvl="0" indent="-457200" algn="l" rtl="0">
              <a:lnSpc>
                <a:spcPct val="90000"/>
              </a:lnSpc>
              <a:spcBef>
                <a:spcPts val="0"/>
              </a:spcBef>
              <a:spcAft>
                <a:spcPts val="0"/>
              </a:spcAft>
              <a:buSzPts val="4000"/>
              <a:buChar char="•"/>
            </a:pPr>
            <a:r>
              <a:rPr lang="en-US" sz="4000"/>
              <a:t>Soil structure development and stability</a:t>
            </a:r>
            <a:endParaRPr sz="4000"/>
          </a:p>
          <a:p>
            <a:pPr marL="457200" lvl="0" indent="-457200" algn="l" rtl="0">
              <a:lnSpc>
                <a:spcPct val="90000"/>
              </a:lnSpc>
              <a:spcBef>
                <a:spcPts val="0"/>
              </a:spcBef>
              <a:spcAft>
                <a:spcPts val="0"/>
              </a:spcAft>
              <a:buSzPts val="4000"/>
              <a:buChar char="•"/>
            </a:pPr>
            <a:r>
              <a:rPr lang="en-US" sz="4000"/>
              <a:t>Among others</a:t>
            </a:r>
            <a:endParaRPr sz="4000"/>
          </a:p>
        </p:txBody>
      </p:sp>
      <p:sp>
        <p:nvSpPr>
          <p:cNvPr id="629" name="Google Shape;629;g212889042f9_3_229"/>
          <p:cNvSpPr txBox="1">
            <a:spLocks noGrp="1"/>
          </p:cNvSpPr>
          <p:nvPr>
            <p:ph type="dt" idx="10"/>
          </p:nvPr>
        </p:nvSpPr>
        <p:spPr>
          <a:xfrm>
            <a:off x="1818524" y="6420172"/>
            <a:ext cx="6086582" cy="305852"/>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Soil Science Society of America   www.soils.org | www.soils4teachers.org</a:t>
            </a:r>
            <a:endParaRPr/>
          </a:p>
        </p:txBody>
      </p:sp>
      <p:sp>
        <p:nvSpPr>
          <p:cNvPr id="630" name="Google Shape;630;g212889042f9_3_229"/>
          <p:cNvSpPr txBox="1"/>
          <p:nvPr/>
        </p:nvSpPr>
        <p:spPr>
          <a:xfrm>
            <a:off x="1498775" y="4732700"/>
            <a:ext cx="10693200" cy="14421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2900"/>
              <a:buFont typeface="Arial"/>
              <a:buNone/>
            </a:pPr>
            <a:r>
              <a:rPr lang="en-US" sz="3800" b="0" i="0" u="none" strike="noStrike" cap="none">
                <a:solidFill>
                  <a:schemeClr val="dk1"/>
                </a:solidFill>
                <a:latin typeface="Calibri"/>
                <a:ea typeface="Calibri"/>
                <a:cs typeface="Calibri"/>
                <a:sym typeface="Calibri"/>
              </a:rPr>
              <a:t>Life </a:t>
            </a:r>
            <a:r>
              <a:rPr lang="en-US" sz="3800" b="0" i="0" u="sng" strike="noStrike" cap="none">
                <a:solidFill>
                  <a:schemeClr val="dk1"/>
                </a:solidFill>
                <a:latin typeface="Calibri"/>
                <a:ea typeface="Calibri"/>
                <a:cs typeface="Calibri"/>
                <a:sym typeface="Calibri"/>
              </a:rPr>
              <a:t>above</a:t>
            </a:r>
            <a:r>
              <a:rPr lang="en-US" sz="3800" b="0" i="0" u="none" strike="noStrike" cap="none">
                <a:solidFill>
                  <a:schemeClr val="dk1"/>
                </a:solidFill>
                <a:latin typeface="Calibri"/>
                <a:ea typeface="Calibri"/>
                <a:cs typeface="Calibri"/>
                <a:sym typeface="Calibri"/>
              </a:rPr>
              <a:t> ground depends on the life </a:t>
            </a:r>
            <a:r>
              <a:rPr lang="en-US" sz="3800" b="0" i="0" u="sng" strike="noStrike" cap="none">
                <a:solidFill>
                  <a:schemeClr val="dk1"/>
                </a:solidFill>
                <a:latin typeface="Calibri"/>
                <a:ea typeface="Calibri"/>
                <a:cs typeface="Calibri"/>
                <a:sym typeface="Calibri"/>
              </a:rPr>
              <a:t>below</a:t>
            </a:r>
            <a:r>
              <a:rPr lang="en-US" sz="3800" b="0" i="0" u="none" strike="noStrike" cap="none">
                <a:solidFill>
                  <a:schemeClr val="dk1"/>
                </a:solidFill>
                <a:latin typeface="Calibri"/>
                <a:ea typeface="Calibri"/>
                <a:cs typeface="Calibri"/>
                <a:sym typeface="Calibri"/>
              </a:rPr>
              <a:t> ground!</a:t>
            </a:r>
            <a:endParaRPr sz="3800" b="0" i="0" u="none" strike="noStrike" cap="none">
              <a:solidFill>
                <a:schemeClr val="dk1"/>
              </a:solidFill>
              <a:latin typeface="Calibri"/>
              <a:ea typeface="Calibri"/>
              <a:cs typeface="Calibri"/>
              <a:sym typeface="Calibri"/>
            </a:endParaRPr>
          </a:p>
          <a:p>
            <a:pPr marL="0" marR="0" lvl="0" indent="0" algn="ctr" rtl="0">
              <a:lnSpc>
                <a:spcPct val="115000"/>
              </a:lnSpc>
              <a:spcBef>
                <a:spcPts val="0"/>
              </a:spcBef>
              <a:spcAft>
                <a:spcPts val="0"/>
              </a:spcAft>
              <a:buClr>
                <a:srgbClr val="000000"/>
              </a:buClr>
              <a:buSzPts val="2900"/>
              <a:buFont typeface="Arial"/>
              <a:buNone/>
            </a:pPr>
            <a:r>
              <a:rPr lang="en-US" sz="3800" b="0" i="0" u="none" strike="noStrike" cap="none">
                <a:solidFill>
                  <a:schemeClr val="dk1"/>
                </a:solidFill>
                <a:latin typeface="Calibri"/>
                <a:ea typeface="Calibri"/>
                <a:cs typeface="Calibri"/>
                <a:sym typeface="Calibri"/>
              </a:rPr>
              <a:t>“NO SOIL, NO LIFE”</a:t>
            </a:r>
            <a:endParaRPr sz="3800" b="0" i="0" u="none" strike="noStrike" cap="none">
              <a:solidFill>
                <a:schemeClr val="dk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g212889042f9_3_259"/>
          <p:cNvSpPr txBox="1"/>
          <p:nvPr/>
        </p:nvSpPr>
        <p:spPr>
          <a:xfrm>
            <a:off x="1074876" y="365125"/>
            <a:ext cx="10496700" cy="13257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1E4E79"/>
              </a:buClr>
              <a:buSzPts val="4400"/>
              <a:buFont typeface="Calibri"/>
              <a:buNone/>
            </a:pPr>
            <a:r>
              <a:rPr lang="en-US" sz="4400" b="1" i="0" u="none" strike="noStrike" cap="none">
                <a:solidFill>
                  <a:srgbClr val="1E4E79"/>
                </a:solidFill>
                <a:latin typeface="Calibri"/>
                <a:ea typeface="Calibri"/>
                <a:cs typeface="Calibri"/>
                <a:sym typeface="Calibri"/>
              </a:rPr>
              <a:t>Soil Aggregation</a:t>
            </a:r>
            <a:endParaRPr sz="1400" b="0" i="0" u="none" strike="noStrike" cap="none">
              <a:solidFill>
                <a:srgbClr val="000000"/>
              </a:solidFill>
              <a:latin typeface="Arial"/>
              <a:ea typeface="Arial"/>
              <a:cs typeface="Arial"/>
              <a:sym typeface="Arial"/>
            </a:endParaRPr>
          </a:p>
        </p:txBody>
      </p:sp>
      <p:pic>
        <p:nvPicPr>
          <p:cNvPr id="637" name="Google Shape;637;g212889042f9_3_259" descr="c:\prod\SFMB2e_ch21jpgs\sfmb2e_2123.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031599" y="365124"/>
            <a:ext cx="5925249" cy="6280924"/>
          </a:xfrm>
          <a:prstGeom prst="rect">
            <a:avLst/>
          </a:prstGeom>
          <a:noFill/>
          <a:ln>
            <a:noFill/>
          </a:ln>
        </p:spPr>
      </p:pic>
      <p:pic>
        <p:nvPicPr>
          <p:cNvPr id="638" name="Google Shape;638;g212889042f9_3_25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768975" y="2528000"/>
            <a:ext cx="4086750" cy="4086750"/>
          </a:xfrm>
          <a:prstGeom prst="rect">
            <a:avLst/>
          </a:prstGeom>
          <a:noFill/>
          <a:ln>
            <a:noFill/>
          </a:ln>
        </p:spPr>
      </p:pic>
      <p:sp>
        <p:nvSpPr>
          <p:cNvPr id="639" name="Google Shape;639;g212889042f9_3_259"/>
          <p:cNvSpPr/>
          <p:nvPr/>
        </p:nvSpPr>
        <p:spPr>
          <a:xfrm>
            <a:off x="373149" y="1236400"/>
            <a:ext cx="5273700" cy="4893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Calibri"/>
              <a:buNone/>
            </a:pPr>
            <a:r>
              <a:rPr lang="en-US" sz="2300" b="0" i="0" u="none" strike="noStrike" cap="none">
                <a:solidFill>
                  <a:srgbClr val="000000"/>
                </a:solidFill>
                <a:latin typeface="Calibri"/>
                <a:ea typeface="Calibri"/>
                <a:cs typeface="Calibri"/>
                <a:sym typeface="Calibri"/>
              </a:rPr>
              <a:t>Microbes help stick soil particles together</a:t>
            </a:r>
            <a:endParaRPr sz="2300" b="0" i="0" u="none" strike="noStrike" cap="none">
              <a:solidFill>
                <a:schemeClr val="dk1"/>
              </a:solidFill>
              <a:latin typeface="Calibri"/>
              <a:ea typeface="Calibri"/>
              <a:cs typeface="Calibri"/>
              <a:sym typeface="Calibri"/>
            </a:endParaRPr>
          </a:p>
          <a:p>
            <a:pPr marL="285750" marR="0" lvl="2" indent="-285750" algn="l" rtl="0">
              <a:lnSpc>
                <a:spcPct val="100000"/>
              </a:lnSpc>
              <a:spcBef>
                <a:spcPts val="0"/>
              </a:spcBef>
              <a:spcAft>
                <a:spcPts val="0"/>
              </a:spcAft>
              <a:buClr>
                <a:srgbClr val="000000"/>
              </a:buClr>
              <a:buSzPts val="1700"/>
              <a:buFont typeface="Arial"/>
              <a:buChar char="•"/>
            </a:pPr>
            <a:r>
              <a:rPr lang="en-US" sz="2300" b="0" i="0" u="none" strike="noStrike" cap="none">
                <a:solidFill>
                  <a:srgbClr val="000000"/>
                </a:solidFill>
                <a:latin typeface="Calibri"/>
                <a:ea typeface="Calibri"/>
                <a:cs typeface="Calibri"/>
                <a:sym typeface="Calibri"/>
              </a:rPr>
              <a:t>Gels and glues e.g. extracellular polysaccharides, glomalin</a:t>
            </a:r>
            <a:endParaRPr sz="2300" b="0" i="0" u="none" strike="noStrike" cap="none">
              <a:solidFill>
                <a:schemeClr val="dk1"/>
              </a:solidFill>
              <a:latin typeface="Calibri"/>
              <a:ea typeface="Calibri"/>
              <a:cs typeface="Calibri"/>
              <a:sym typeface="Calibri"/>
            </a:endParaRPr>
          </a:p>
          <a:p>
            <a:pPr marL="285750" marR="0" lvl="2" indent="-285750" algn="l" rtl="0">
              <a:lnSpc>
                <a:spcPct val="100000"/>
              </a:lnSpc>
              <a:spcBef>
                <a:spcPts val="0"/>
              </a:spcBef>
              <a:spcAft>
                <a:spcPts val="0"/>
              </a:spcAft>
              <a:buClr>
                <a:srgbClr val="000000"/>
              </a:buClr>
              <a:buSzPts val="1700"/>
              <a:buFont typeface="Arial"/>
              <a:buChar char="•"/>
            </a:pPr>
            <a:r>
              <a:rPr lang="en-US" sz="2300" b="0" i="0" u="none" strike="noStrike" cap="none">
                <a:solidFill>
                  <a:srgbClr val="000000"/>
                </a:solidFill>
                <a:latin typeface="Calibri"/>
                <a:ea typeface="Calibri"/>
                <a:cs typeface="Calibri"/>
                <a:sym typeface="Calibri"/>
              </a:rPr>
              <a:t>Hyphae</a:t>
            </a:r>
            <a:endParaRPr sz="2300" b="0" i="0" u="none" strike="noStrike" cap="none">
              <a:solidFill>
                <a:schemeClr val="dk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Google Shape;645;g2c3f0b9d84a_0_3"/>
          <p:cNvSpPr txBox="1"/>
          <p:nvPr/>
        </p:nvSpPr>
        <p:spPr>
          <a:xfrm>
            <a:off x="1818524" y="365125"/>
            <a:ext cx="9753000" cy="13257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1E4E79"/>
              </a:buClr>
              <a:buSzPts val="4400"/>
              <a:buFont typeface="Calibri"/>
              <a:buNone/>
            </a:pPr>
            <a:r>
              <a:rPr lang="en-US" sz="4400" b="1" i="0" u="none" strike="noStrike" cap="none">
                <a:solidFill>
                  <a:srgbClr val="1E4E79"/>
                </a:solidFill>
                <a:latin typeface="Calibri"/>
                <a:ea typeface="Calibri"/>
                <a:cs typeface="Calibri"/>
                <a:sym typeface="Calibri"/>
              </a:rPr>
              <a:t>Soil Aggregation and the Pore Network</a:t>
            </a:r>
            <a:endParaRPr sz="1400" b="0" i="0" u="none" strike="noStrike" cap="none">
              <a:solidFill>
                <a:srgbClr val="000000"/>
              </a:solidFill>
              <a:latin typeface="Arial"/>
              <a:ea typeface="Arial"/>
              <a:cs typeface="Arial"/>
              <a:sym typeface="Arial"/>
            </a:endParaRPr>
          </a:p>
        </p:txBody>
      </p:sp>
      <p:pic>
        <p:nvPicPr>
          <p:cNvPr id="646" name="Google Shape;646;g2c3f0b9d84a_0_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391357" y="1546794"/>
            <a:ext cx="7408776" cy="4917575"/>
          </a:xfrm>
          <a:prstGeom prst="rect">
            <a:avLst/>
          </a:prstGeom>
          <a:noFill/>
          <a:ln>
            <a:noFill/>
          </a:ln>
        </p:spPr>
      </p:pic>
      <p:sp>
        <p:nvSpPr>
          <p:cNvPr id="647" name="Google Shape;647;g2c3f0b9d84a_0_3"/>
          <p:cNvSpPr/>
          <p:nvPr/>
        </p:nvSpPr>
        <p:spPr>
          <a:xfrm>
            <a:off x="804375" y="1546800"/>
            <a:ext cx="3587100" cy="4917600"/>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rgbClr val="000000"/>
              </a:buClr>
              <a:buSzPts val="2300"/>
              <a:buFont typeface="Arial"/>
              <a:buChar char="•"/>
            </a:pPr>
            <a:r>
              <a:rPr lang="en-US" sz="2700" b="0" i="0" u="none" strike="noStrike" cap="none">
                <a:solidFill>
                  <a:srgbClr val="000000"/>
                </a:solidFill>
                <a:latin typeface="Arial"/>
                <a:ea typeface="Arial"/>
                <a:cs typeface="Arial"/>
                <a:sym typeface="Arial"/>
              </a:rPr>
              <a:t>Large and stable aggregates create more pore space</a:t>
            </a:r>
            <a:endParaRPr sz="27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2300"/>
              <a:buFont typeface="Arial"/>
              <a:buChar char="•"/>
            </a:pPr>
            <a:r>
              <a:rPr lang="en-US" sz="2700" b="0" i="0" u="none" strike="noStrike" cap="none">
                <a:solidFill>
                  <a:srgbClr val="000000"/>
                </a:solidFill>
                <a:latin typeface="Arial"/>
                <a:ea typeface="Arial"/>
                <a:cs typeface="Arial"/>
                <a:sym typeface="Arial"/>
              </a:rPr>
              <a:t>Greater diversity of pore spaces = more complex habitat (niche) space = greater diversity of organisms</a:t>
            </a:r>
            <a:endParaRPr sz="2700" b="0" i="0" u="none" strike="noStrike" cap="none">
              <a:solidFill>
                <a:schemeClr val="dk1"/>
              </a:solidFill>
              <a:latin typeface="Calibri"/>
              <a:ea typeface="Calibri"/>
              <a:cs typeface="Calibri"/>
              <a:sym typeface="Calibri"/>
            </a:endParaRPr>
          </a:p>
          <a:p>
            <a:pPr marL="285750" marR="0" lvl="5" indent="-184150" algn="l" rtl="0">
              <a:lnSpc>
                <a:spcPct val="100000"/>
              </a:lnSpc>
              <a:spcBef>
                <a:spcPts val="0"/>
              </a:spcBef>
              <a:spcAft>
                <a:spcPts val="0"/>
              </a:spcAft>
              <a:buClr>
                <a:srgbClr val="000000"/>
              </a:buClr>
              <a:buSzPts val="1600"/>
              <a:buFont typeface="Arial"/>
              <a:buNone/>
            </a:pPr>
            <a:endParaRPr sz="23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g2c2ca1ff16a_0_364"/>
          <p:cNvSpPr txBox="1">
            <a:spLocks noGrp="1"/>
          </p:cNvSpPr>
          <p:nvPr>
            <p:ph type="title"/>
          </p:nvPr>
        </p:nvSpPr>
        <p:spPr>
          <a:xfrm>
            <a:off x="1818524" y="365125"/>
            <a:ext cx="95352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100"/>
              <a:buFont typeface="Arial"/>
              <a:buNone/>
            </a:pPr>
            <a:r>
              <a:rPr lang="en-US" b="1">
                <a:solidFill>
                  <a:srgbClr val="1E4E79"/>
                </a:solidFill>
              </a:rPr>
              <a:t>Without them, you are…</a:t>
            </a:r>
            <a:endParaRPr b="1">
              <a:solidFill>
                <a:srgbClr val="1E4E79"/>
              </a:solidFill>
            </a:endParaRPr>
          </a:p>
        </p:txBody>
      </p:sp>
      <p:sp>
        <p:nvSpPr>
          <p:cNvPr id="224" name="Google Shape;224;g2c2ca1ff16a_0_364"/>
          <p:cNvSpPr txBox="1">
            <a:spLocks noGrp="1"/>
          </p:cNvSpPr>
          <p:nvPr>
            <p:ph type="dt" idx="10"/>
          </p:nvPr>
        </p:nvSpPr>
        <p:spPr>
          <a:xfrm>
            <a:off x="1818524" y="6420172"/>
            <a:ext cx="6086700" cy="306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Soil Science Society of America   www.soils.org | www.soils4teachers.org</a:t>
            </a:r>
            <a:endParaRPr/>
          </a:p>
        </p:txBody>
      </p:sp>
      <p:pic>
        <p:nvPicPr>
          <p:cNvPr id="225" name="Google Shape;225;g2c2ca1ff16a_0_36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099509" y="546275"/>
            <a:ext cx="3586268" cy="2689701"/>
          </a:xfrm>
          <a:prstGeom prst="rect">
            <a:avLst/>
          </a:prstGeom>
          <a:noFill/>
          <a:ln>
            <a:noFill/>
          </a:ln>
        </p:spPr>
      </p:pic>
      <p:pic>
        <p:nvPicPr>
          <p:cNvPr id="226" name="Google Shape;226;g2c2ca1ff16a_0_36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803281" y="3436589"/>
            <a:ext cx="4277519" cy="3289596"/>
          </a:xfrm>
          <a:prstGeom prst="rect">
            <a:avLst/>
          </a:prstGeom>
          <a:noFill/>
          <a:ln>
            <a:noFill/>
          </a:ln>
        </p:spPr>
      </p:pic>
      <p:pic>
        <p:nvPicPr>
          <p:cNvPr id="227" name="Google Shape;227;g2c2ca1ff16a_0_364"/>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492143" y="1303527"/>
            <a:ext cx="3520975" cy="3458124"/>
          </a:xfrm>
          <a:prstGeom prst="rect">
            <a:avLst/>
          </a:prstGeom>
          <a:noFill/>
          <a:ln>
            <a:noFill/>
          </a:ln>
        </p:spPr>
      </p:pic>
      <p:pic>
        <p:nvPicPr>
          <p:cNvPr id="228" name="Google Shape;228;g2c2ca1ff16a_0_364"/>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4061558" y="4127618"/>
            <a:ext cx="3885534" cy="259856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Google Shape;653;g212889042f9_3_269"/>
          <p:cNvSpPr txBox="1"/>
          <p:nvPr/>
        </p:nvSpPr>
        <p:spPr>
          <a:xfrm>
            <a:off x="755268" y="405541"/>
            <a:ext cx="9752990" cy="132556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1E4E79"/>
              </a:buClr>
              <a:buSzPts val="4400"/>
              <a:buFont typeface="Calibri"/>
              <a:buNone/>
            </a:pPr>
            <a:r>
              <a:rPr lang="en-US" sz="4400" b="1" i="0" u="none" strike="noStrike" cap="none" dirty="0">
                <a:solidFill>
                  <a:srgbClr val="1E4E79"/>
                </a:solidFill>
                <a:latin typeface="Calibri"/>
                <a:ea typeface="Calibri"/>
                <a:cs typeface="Calibri"/>
                <a:sym typeface="Calibri"/>
              </a:rPr>
              <a:t>DEMONSTRATION: Soil Glue</a:t>
            </a:r>
            <a:endParaRPr sz="1400" b="0" i="0" u="none" strike="noStrike" cap="none" dirty="0">
              <a:solidFill>
                <a:srgbClr val="000000"/>
              </a:solidFill>
              <a:latin typeface="Arial"/>
              <a:ea typeface="Arial"/>
              <a:cs typeface="Arial"/>
              <a:sym typeface="Arial"/>
            </a:endParaRPr>
          </a:p>
        </p:txBody>
      </p:sp>
      <p:sp>
        <p:nvSpPr>
          <p:cNvPr id="654" name="Google Shape;654;g212889042f9_3_269"/>
          <p:cNvSpPr txBox="1"/>
          <p:nvPr/>
        </p:nvSpPr>
        <p:spPr>
          <a:xfrm>
            <a:off x="620471" y="1690700"/>
            <a:ext cx="5647200" cy="3394500"/>
          </a:xfrm>
          <a:prstGeom prst="rect">
            <a:avLst/>
          </a:prstGeom>
          <a:noFill/>
          <a:ln>
            <a:noFill/>
          </a:ln>
        </p:spPr>
        <p:txBody>
          <a:bodyPr spcFirstLastPara="1" wrap="square" lIns="91425" tIns="45700" rIns="91425" bIns="45700" anchor="t" anchorCtr="0">
            <a:normAutofit/>
          </a:bodyPr>
          <a:lstStyle/>
          <a:p>
            <a:pPr marL="114300" marR="0" lvl="0" indent="0" algn="l" rtl="0">
              <a:lnSpc>
                <a:spcPct val="115000"/>
              </a:lnSpc>
              <a:spcBef>
                <a:spcPts val="360"/>
              </a:spcBef>
              <a:spcAft>
                <a:spcPts val="0"/>
              </a:spcAft>
              <a:buClr>
                <a:schemeClr val="dk1"/>
              </a:buClr>
              <a:buSzPts val="1800"/>
              <a:buFont typeface="Arial"/>
              <a:buNone/>
            </a:pPr>
            <a:r>
              <a:rPr lang="en-US" sz="2800" b="0" i="0" u="none" strike="noStrike" cap="none" dirty="0">
                <a:solidFill>
                  <a:schemeClr val="dk1"/>
                </a:solidFill>
                <a:latin typeface="Calibri"/>
                <a:ea typeface="Calibri"/>
                <a:cs typeface="Calibri"/>
                <a:sym typeface="Calibri"/>
              </a:rPr>
              <a:t>Aggregates from less disturbed soil contain more “soil glue” and are held together better</a:t>
            </a:r>
            <a:endParaRPr sz="1400" b="0" i="0" u="none" strike="noStrike" cap="none" dirty="0">
              <a:solidFill>
                <a:srgbClr val="000000"/>
              </a:solidFill>
              <a:latin typeface="Arial"/>
              <a:ea typeface="Arial"/>
              <a:cs typeface="Arial"/>
              <a:sym typeface="Arial"/>
            </a:endParaRPr>
          </a:p>
        </p:txBody>
      </p:sp>
      <p:sp>
        <p:nvSpPr>
          <p:cNvPr id="655" name="Google Shape;655;g212889042f9_3_269"/>
          <p:cNvSpPr txBox="1"/>
          <p:nvPr/>
        </p:nvSpPr>
        <p:spPr>
          <a:xfrm>
            <a:off x="620475" y="3346753"/>
            <a:ext cx="5889300" cy="2801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400"/>
              <a:buFont typeface="Arial"/>
              <a:buNone/>
            </a:pPr>
            <a:r>
              <a:rPr lang="en-US" sz="2200" b="1" i="0" u="none" strike="noStrike" cap="none">
                <a:solidFill>
                  <a:schemeClr val="dk1"/>
                </a:solidFill>
                <a:latin typeface="Arial"/>
                <a:ea typeface="Arial"/>
                <a:cs typeface="Arial"/>
                <a:sym typeface="Arial"/>
              </a:rPr>
              <a:t>Soil Glue: Explore and Discuss</a:t>
            </a:r>
            <a:endParaRPr sz="26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2200"/>
              <a:buFont typeface="Arial"/>
              <a:buChar char="•"/>
            </a:pPr>
            <a:r>
              <a:rPr lang="en-US" sz="2200" b="0" i="0" u="none" strike="noStrike" cap="none">
                <a:solidFill>
                  <a:schemeClr val="dk1"/>
                </a:solidFill>
                <a:latin typeface="Arial"/>
                <a:ea typeface="Arial"/>
                <a:cs typeface="Arial"/>
                <a:sym typeface="Arial"/>
              </a:rPr>
              <a:t>Compare a disturbed and undisturbed soil</a:t>
            </a:r>
            <a:endParaRPr sz="26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2200"/>
              <a:buFont typeface="Arial"/>
              <a:buChar char="•"/>
            </a:pPr>
            <a:r>
              <a:rPr lang="en-US" sz="2200" b="0" i="0" u="none" strike="noStrike" cap="none">
                <a:solidFill>
                  <a:schemeClr val="dk1"/>
                </a:solidFill>
                <a:latin typeface="Arial"/>
                <a:ea typeface="Arial"/>
                <a:cs typeface="Arial"/>
                <a:sym typeface="Arial"/>
              </a:rPr>
              <a:t>Compare samples from the same soil at different depths</a:t>
            </a:r>
            <a:endParaRPr sz="26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2200"/>
              <a:buFont typeface="Arial"/>
              <a:buChar char="•"/>
            </a:pPr>
            <a:r>
              <a:rPr lang="en-US" sz="2200" b="0" i="0" u="none" strike="noStrike" cap="none">
                <a:solidFill>
                  <a:schemeClr val="dk1"/>
                </a:solidFill>
                <a:latin typeface="Arial"/>
                <a:ea typeface="Arial"/>
                <a:cs typeface="Arial"/>
                <a:sym typeface="Arial"/>
              </a:rPr>
              <a:t>Discuss which soil likely has more pore space for organisms</a:t>
            </a:r>
            <a:endParaRPr sz="26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2200"/>
              <a:buFont typeface="Arial"/>
              <a:buChar char="•"/>
            </a:pPr>
            <a:r>
              <a:rPr lang="en-US" sz="2200" b="0" i="0" u="none" strike="noStrike" cap="none">
                <a:solidFill>
                  <a:schemeClr val="dk1"/>
                </a:solidFill>
                <a:latin typeface="Arial"/>
                <a:ea typeface="Arial"/>
                <a:cs typeface="Arial"/>
                <a:sym typeface="Arial"/>
              </a:rPr>
              <a:t>Discuss which soil would be more resistant to erosion during rainstorms</a:t>
            </a:r>
            <a:endParaRPr sz="2600" b="0" i="0" u="none" strike="noStrike" cap="none">
              <a:solidFill>
                <a:schemeClr val="dk1"/>
              </a:solidFill>
              <a:latin typeface="Calibri"/>
              <a:ea typeface="Calibri"/>
              <a:cs typeface="Calibri"/>
              <a:sym typeface="Calibri"/>
            </a:endParaRPr>
          </a:p>
        </p:txBody>
      </p:sp>
      <p:pic>
        <p:nvPicPr>
          <p:cNvPr id="656" name="Google Shape;656;g212889042f9_3_269"/>
          <p:cNvPicPr preferRelativeResize="0"/>
          <p:nvPr/>
        </p:nvPicPr>
        <p:blipFill rotWithShape="1">
          <a:blip r:embed="rId3">
            <a:alphaModFix/>
          </a:blip>
          <a:srcRect/>
          <a:stretch/>
        </p:blipFill>
        <p:spPr>
          <a:xfrm>
            <a:off x="6769826" y="1322750"/>
            <a:ext cx="5052450" cy="53556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Google Shape;662;g212889042f9_3_277"/>
          <p:cNvSpPr txBox="1"/>
          <p:nvPr/>
        </p:nvSpPr>
        <p:spPr>
          <a:xfrm>
            <a:off x="620486" y="405541"/>
            <a:ext cx="9752990" cy="132556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1E4E79"/>
              </a:buClr>
              <a:buSzPts val="4400"/>
              <a:buFont typeface="Calibri"/>
              <a:buNone/>
            </a:pPr>
            <a:r>
              <a:rPr lang="en-US" sz="4400" b="1" i="0" u="none" strike="noStrike" cap="none">
                <a:solidFill>
                  <a:srgbClr val="1E4E79"/>
                </a:solidFill>
                <a:latin typeface="Calibri"/>
                <a:ea typeface="Calibri"/>
                <a:cs typeface="Calibri"/>
                <a:sym typeface="Calibri"/>
              </a:rPr>
              <a:t>Decomposition </a:t>
            </a:r>
            <a:endParaRPr sz="1400" b="0" i="0" u="none" strike="noStrike" cap="none">
              <a:solidFill>
                <a:srgbClr val="000000"/>
              </a:solidFill>
              <a:latin typeface="Arial"/>
              <a:ea typeface="Arial"/>
              <a:cs typeface="Arial"/>
              <a:sym typeface="Arial"/>
            </a:endParaRPr>
          </a:p>
        </p:txBody>
      </p:sp>
      <p:sp>
        <p:nvSpPr>
          <p:cNvPr id="663" name="Google Shape;663;g212889042f9_3_277"/>
          <p:cNvSpPr txBox="1"/>
          <p:nvPr/>
        </p:nvSpPr>
        <p:spPr>
          <a:xfrm>
            <a:off x="628199" y="1436927"/>
            <a:ext cx="5775600" cy="51717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dk1"/>
              </a:buClr>
              <a:buSzPts val="3000"/>
              <a:buFont typeface="Arial"/>
              <a:buChar char="•"/>
            </a:pPr>
            <a:r>
              <a:rPr lang="en-US" sz="3000" b="0" i="0" u="none" strike="noStrike" cap="none">
                <a:solidFill>
                  <a:schemeClr val="dk1"/>
                </a:solidFill>
                <a:latin typeface="Calibri"/>
                <a:ea typeface="Calibri"/>
                <a:cs typeface="Calibri"/>
                <a:sym typeface="Calibri"/>
              </a:rPr>
              <a:t>Organisms that eat dead plants and animals (DETRITUS) are called DECOMPOSERS</a:t>
            </a:r>
            <a:endParaRPr sz="3000" b="0" i="0" u="none" strike="noStrike" cap="none">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400"/>
              <a:buFont typeface="Arial"/>
              <a:buNone/>
            </a:pPr>
            <a:endParaRPr sz="30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3000"/>
              <a:buFont typeface="Arial"/>
              <a:buChar char="•"/>
            </a:pPr>
            <a:r>
              <a:rPr lang="en-US" sz="3000" b="0" i="0" u="none" strike="noStrike" cap="none">
                <a:solidFill>
                  <a:schemeClr val="dk1"/>
                </a:solidFill>
                <a:latin typeface="Calibri"/>
                <a:ea typeface="Calibri"/>
                <a:cs typeface="Calibri"/>
                <a:sym typeface="Calibri"/>
              </a:rPr>
              <a:t>Decomposers are an important part of the food web: </a:t>
            </a:r>
            <a:endParaRPr sz="2000" b="0" i="0" u="none" strike="noStrike" cap="none">
              <a:solidFill>
                <a:srgbClr val="000000"/>
              </a:solidFill>
              <a:latin typeface="Arial"/>
              <a:ea typeface="Arial"/>
              <a:cs typeface="Arial"/>
              <a:sym typeface="Arial"/>
            </a:endParaRPr>
          </a:p>
          <a:p>
            <a:pPr marL="800100" marR="0" lvl="1" indent="-381000" algn="l" rtl="0">
              <a:lnSpc>
                <a:spcPct val="100000"/>
              </a:lnSpc>
              <a:spcBef>
                <a:spcPts val="0"/>
              </a:spcBef>
              <a:spcAft>
                <a:spcPts val="0"/>
              </a:spcAft>
              <a:buClr>
                <a:schemeClr val="dk1"/>
              </a:buClr>
              <a:buSzPts val="3000"/>
              <a:buFont typeface="Courier New"/>
              <a:buChar char="o"/>
            </a:pPr>
            <a:r>
              <a:rPr lang="en-US" sz="3000" b="0" i="0" u="none" strike="noStrike" cap="none">
                <a:solidFill>
                  <a:schemeClr val="dk1"/>
                </a:solidFill>
                <a:latin typeface="Calibri"/>
                <a:ea typeface="Calibri"/>
                <a:cs typeface="Calibri"/>
                <a:sym typeface="Calibri"/>
              </a:rPr>
              <a:t>Make space </a:t>
            </a:r>
            <a:endParaRPr sz="2000" b="0" i="0" u="none" strike="noStrike" cap="none">
              <a:solidFill>
                <a:srgbClr val="000000"/>
              </a:solidFill>
              <a:latin typeface="Arial"/>
              <a:ea typeface="Arial"/>
              <a:cs typeface="Arial"/>
              <a:sym typeface="Arial"/>
            </a:endParaRPr>
          </a:p>
          <a:p>
            <a:pPr marL="800100" marR="0" lvl="1" indent="-381000" algn="l" rtl="0">
              <a:lnSpc>
                <a:spcPct val="100000"/>
              </a:lnSpc>
              <a:spcBef>
                <a:spcPts val="0"/>
              </a:spcBef>
              <a:spcAft>
                <a:spcPts val="0"/>
              </a:spcAft>
              <a:buClr>
                <a:schemeClr val="dk1"/>
              </a:buClr>
              <a:buSzPts val="3000"/>
              <a:buFont typeface="Courier New"/>
              <a:buChar char="o"/>
            </a:pPr>
            <a:r>
              <a:rPr lang="en-US" sz="3000" b="0" i="0" u="none" strike="noStrike" cap="none">
                <a:solidFill>
                  <a:schemeClr val="dk1"/>
                </a:solidFill>
                <a:latin typeface="Calibri"/>
                <a:ea typeface="Calibri"/>
                <a:cs typeface="Calibri"/>
                <a:sym typeface="Calibri"/>
              </a:rPr>
              <a:t>Release nutrients </a:t>
            </a:r>
            <a:endParaRPr sz="2000" b="0" i="0" u="none" strike="noStrike" cap="none">
              <a:solidFill>
                <a:srgbClr val="000000"/>
              </a:solidFill>
              <a:latin typeface="Arial"/>
              <a:ea typeface="Arial"/>
              <a:cs typeface="Arial"/>
              <a:sym typeface="Arial"/>
            </a:endParaRPr>
          </a:p>
          <a:p>
            <a:pPr marL="800100" marR="0" lvl="1" indent="-381000" algn="l" rtl="0">
              <a:lnSpc>
                <a:spcPct val="100000"/>
              </a:lnSpc>
              <a:spcBef>
                <a:spcPts val="0"/>
              </a:spcBef>
              <a:spcAft>
                <a:spcPts val="0"/>
              </a:spcAft>
              <a:buClr>
                <a:schemeClr val="dk1"/>
              </a:buClr>
              <a:buSzPts val="3000"/>
              <a:buFont typeface="Courier New"/>
              <a:buChar char="o"/>
            </a:pPr>
            <a:r>
              <a:rPr lang="en-US" sz="3000" b="0" i="0" u="none" strike="noStrike" cap="none">
                <a:solidFill>
                  <a:schemeClr val="dk1"/>
                </a:solidFill>
                <a:latin typeface="Calibri"/>
                <a:ea typeface="Calibri"/>
                <a:cs typeface="Calibri"/>
                <a:sym typeface="Calibri"/>
              </a:rPr>
              <a:t>Mix organic matter into soil</a:t>
            </a:r>
            <a:endParaRPr sz="2000" b="0" i="0" u="none" strike="noStrike" cap="none">
              <a:solidFill>
                <a:srgbClr val="000000"/>
              </a:solidFill>
              <a:latin typeface="Arial"/>
              <a:ea typeface="Arial"/>
              <a:cs typeface="Arial"/>
              <a:sym typeface="Arial"/>
            </a:endParaRPr>
          </a:p>
          <a:p>
            <a:pPr marL="800100" marR="0" lvl="1" indent="-381000" algn="l" rtl="0">
              <a:lnSpc>
                <a:spcPct val="100000"/>
              </a:lnSpc>
              <a:spcBef>
                <a:spcPts val="0"/>
              </a:spcBef>
              <a:spcAft>
                <a:spcPts val="0"/>
              </a:spcAft>
              <a:buClr>
                <a:schemeClr val="dk1"/>
              </a:buClr>
              <a:buSzPts val="3000"/>
              <a:buFont typeface="Courier New"/>
              <a:buChar char="o"/>
            </a:pPr>
            <a:r>
              <a:rPr lang="en-US" sz="3000" b="0" i="0" u="none" strike="noStrike" cap="none">
                <a:solidFill>
                  <a:schemeClr val="dk1"/>
                </a:solidFill>
                <a:latin typeface="Calibri"/>
                <a:ea typeface="Calibri"/>
                <a:cs typeface="Calibri"/>
                <a:sym typeface="Calibri"/>
              </a:rPr>
              <a:t>Control the long term storage of soil organic matter </a:t>
            </a:r>
            <a:endParaRPr sz="2000" b="0" i="0" u="none" strike="noStrike" cap="none">
              <a:solidFill>
                <a:srgbClr val="000000"/>
              </a:solidFill>
              <a:latin typeface="Arial"/>
              <a:ea typeface="Arial"/>
              <a:cs typeface="Arial"/>
              <a:sym typeface="Arial"/>
            </a:endParaRPr>
          </a:p>
        </p:txBody>
      </p:sp>
      <p:pic>
        <p:nvPicPr>
          <p:cNvPr id="664" name="Google Shape;664;g212889042f9_3_277"/>
          <p:cNvPicPr preferRelativeResize="0"/>
          <p:nvPr/>
        </p:nvPicPr>
        <p:blipFill rotWithShape="1">
          <a:blip r:embed="rId3">
            <a:alphaModFix/>
          </a:blip>
          <a:srcRect/>
          <a:stretch/>
        </p:blipFill>
        <p:spPr>
          <a:xfrm>
            <a:off x="6478917" y="1731090"/>
            <a:ext cx="5339293" cy="3657739"/>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0" name="Google Shape;670;g212889042f9_0_2"/>
          <p:cNvSpPr txBox="1"/>
          <p:nvPr/>
        </p:nvSpPr>
        <p:spPr>
          <a:xfrm>
            <a:off x="742675" y="236932"/>
            <a:ext cx="9535200" cy="5385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1E4E79"/>
              </a:buClr>
              <a:buSzPts val="4400"/>
              <a:buFont typeface="Calibri"/>
              <a:buNone/>
            </a:pPr>
            <a:r>
              <a:rPr lang="en-US" sz="4400" b="1" i="0" u="none" strike="noStrike" cap="none">
                <a:solidFill>
                  <a:srgbClr val="1E4E79"/>
                </a:solidFill>
                <a:latin typeface="Calibri"/>
                <a:ea typeface="Calibri"/>
                <a:cs typeface="Calibri"/>
                <a:sym typeface="Calibri"/>
              </a:rPr>
              <a:t>Activity </a:t>
            </a:r>
            <a:endParaRPr sz="1400" b="0" i="0" u="none" strike="noStrike" cap="none">
              <a:solidFill>
                <a:srgbClr val="000000"/>
              </a:solidFill>
              <a:latin typeface="Arial"/>
              <a:ea typeface="Arial"/>
              <a:cs typeface="Arial"/>
              <a:sym typeface="Arial"/>
            </a:endParaRPr>
          </a:p>
        </p:txBody>
      </p:sp>
      <p:pic>
        <p:nvPicPr>
          <p:cNvPr id="671" name="Google Shape;671;g212889042f9_0_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691000" y="142702"/>
            <a:ext cx="4780875" cy="856376"/>
          </a:xfrm>
          <a:prstGeom prst="rect">
            <a:avLst/>
          </a:prstGeom>
          <a:noFill/>
          <a:ln>
            <a:noFill/>
          </a:ln>
        </p:spPr>
      </p:pic>
      <p:pic>
        <p:nvPicPr>
          <p:cNvPr id="672" name="Google Shape;672;g212889042f9_0_2" title="Soil Your Undies 2018">
            <a:hlinkClick r:id="rId4"/>
          </p:cNvPr>
          <p:cNvPicPr preferRelativeResize="0"/>
          <p:nvPr/>
        </p:nvPicPr>
        <p:blipFill rotWithShape="1">
          <a:blip r:embed="rId5">
            <a:alphaModFix/>
          </a:blip>
          <a:srcRect/>
          <a:stretch/>
        </p:blipFill>
        <p:spPr>
          <a:xfrm>
            <a:off x="2317000" y="1070575"/>
            <a:ext cx="7716545" cy="57874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2"/>
                                        </p:tgtEl>
                                        <p:attrNameLst>
                                          <p:attrName>style.visibility</p:attrName>
                                        </p:attrNameLst>
                                      </p:cBhvr>
                                      <p:to>
                                        <p:strVal val="visible"/>
                                      </p:to>
                                    </p:set>
                                    <p:animEffect transition="in" filter="fade">
                                      <p:cBhvr>
                                        <p:cTn id="7" dur="1000"/>
                                        <p:tgtEl>
                                          <p:spTgt spid="6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sp>
        <p:nvSpPr>
          <p:cNvPr id="678" name="Google Shape;678;g212889042f9_3_291"/>
          <p:cNvSpPr txBox="1"/>
          <p:nvPr/>
        </p:nvSpPr>
        <p:spPr>
          <a:xfrm>
            <a:off x="742674" y="460550"/>
            <a:ext cx="7088100" cy="13257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1E4E79"/>
              </a:buClr>
              <a:buSzPts val="4400"/>
              <a:buFont typeface="Calibri"/>
              <a:buNone/>
            </a:pPr>
            <a:r>
              <a:rPr lang="en-US" sz="4400" b="1" i="0" u="none" strike="noStrike" cap="none">
                <a:solidFill>
                  <a:srgbClr val="1E4E79"/>
                </a:solidFill>
                <a:latin typeface="Calibri"/>
                <a:ea typeface="Calibri"/>
                <a:cs typeface="Calibri"/>
                <a:sym typeface="Calibri"/>
              </a:rPr>
              <a:t>Soil Your Undies: Exploration and Discussion </a:t>
            </a:r>
            <a:endParaRPr sz="1400" b="0" i="0" u="none" strike="noStrike" cap="none">
              <a:solidFill>
                <a:srgbClr val="000000"/>
              </a:solidFill>
              <a:latin typeface="Arial"/>
              <a:ea typeface="Arial"/>
              <a:cs typeface="Arial"/>
              <a:sym typeface="Arial"/>
            </a:endParaRPr>
          </a:p>
        </p:txBody>
      </p:sp>
      <p:sp>
        <p:nvSpPr>
          <p:cNvPr id="679" name="Google Shape;679;g212889042f9_3_291"/>
          <p:cNvSpPr txBox="1"/>
          <p:nvPr/>
        </p:nvSpPr>
        <p:spPr>
          <a:xfrm>
            <a:off x="653036" y="1786124"/>
            <a:ext cx="7650992" cy="2217750"/>
          </a:xfrm>
          <a:prstGeom prst="rect">
            <a:avLst/>
          </a:prstGeom>
          <a:noFill/>
          <a:ln>
            <a:noFill/>
          </a:ln>
        </p:spPr>
        <p:txBody>
          <a:bodyPr spcFirstLastPara="1" wrap="square" lIns="91425" tIns="45700" rIns="91425" bIns="45700" anchor="t" anchorCtr="0">
            <a:normAutofit fontScale="25000" lnSpcReduction="20000"/>
          </a:bodyPr>
          <a:lstStyle/>
          <a:p>
            <a:pPr marL="457200" marR="0" lvl="0" indent="-342900" algn="l" rtl="0">
              <a:lnSpc>
                <a:spcPct val="115000"/>
              </a:lnSpc>
              <a:spcBef>
                <a:spcPts val="360"/>
              </a:spcBef>
              <a:spcAft>
                <a:spcPts val="0"/>
              </a:spcAft>
              <a:buClr>
                <a:schemeClr val="dk1"/>
              </a:buClr>
              <a:buSzPct val="108108"/>
              <a:buFont typeface="Arial"/>
              <a:buChar char="•"/>
            </a:pPr>
            <a:r>
              <a:rPr lang="en-US" sz="9600" b="0" i="0" u="none" strike="noStrike" cap="none">
                <a:solidFill>
                  <a:schemeClr val="dk1"/>
                </a:solidFill>
                <a:latin typeface="Calibri"/>
                <a:ea typeface="Calibri"/>
                <a:cs typeface="Calibri"/>
                <a:sym typeface="Calibri"/>
              </a:rPr>
              <a:t>Faster decomposition rate = more biological activity </a:t>
            </a:r>
            <a:endParaRPr sz="1400" b="0" i="0" u="none" strike="noStrike" cap="none">
              <a:solidFill>
                <a:srgbClr val="000000"/>
              </a:solidFill>
              <a:latin typeface="Arial"/>
              <a:ea typeface="Arial"/>
              <a:cs typeface="Arial"/>
              <a:sym typeface="Arial"/>
            </a:endParaRPr>
          </a:p>
          <a:p>
            <a:pPr marL="457200" marR="0" lvl="0" indent="-342900" algn="l" rtl="0">
              <a:lnSpc>
                <a:spcPct val="115000"/>
              </a:lnSpc>
              <a:spcBef>
                <a:spcPts val="360"/>
              </a:spcBef>
              <a:spcAft>
                <a:spcPts val="0"/>
              </a:spcAft>
              <a:buClr>
                <a:schemeClr val="dk1"/>
              </a:buClr>
              <a:buSzPct val="108108"/>
              <a:buFont typeface="Arial"/>
              <a:buChar char="•"/>
            </a:pPr>
            <a:r>
              <a:rPr lang="en-US" sz="9600" b="0" i="0" u="none" strike="noStrike" cap="none">
                <a:solidFill>
                  <a:schemeClr val="dk1"/>
                </a:solidFill>
                <a:latin typeface="Calibri"/>
                <a:ea typeface="Calibri"/>
                <a:cs typeface="Calibri"/>
                <a:sym typeface="Calibri"/>
              </a:rPr>
              <a:t>Test impacted vs. natural sites</a:t>
            </a:r>
            <a:endParaRPr sz="1400" b="0" i="0" u="none" strike="noStrike" cap="none">
              <a:solidFill>
                <a:srgbClr val="000000"/>
              </a:solidFill>
              <a:latin typeface="Arial"/>
              <a:ea typeface="Arial"/>
              <a:cs typeface="Arial"/>
              <a:sym typeface="Arial"/>
            </a:endParaRPr>
          </a:p>
          <a:p>
            <a:pPr marL="457200" marR="0" lvl="0" indent="-342900" algn="l" rtl="0">
              <a:lnSpc>
                <a:spcPct val="115000"/>
              </a:lnSpc>
              <a:spcBef>
                <a:spcPts val="360"/>
              </a:spcBef>
              <a:spcAft>
                <a:spcPts val="0"/>
              </a:spcAft>
              <a:buClr>
                <a:schemeClr val="dk1"/>
              </a:buClr>
              <a:buSzPct val="108108"/>
              <a:buFont typeface="Arial"/>
              <a:buChar char="•"/>
            </a:pPr>
            <a:r>
              <a:rPr lang="en-US" sz="9600" b="0" i="0" u="none" strike="noStrike" cap="none">
                <a:solidFill>
                  <a:schemeClr val="dk1"/>
                </a:solidFill>
                <a:latin typeface="Calibri"/>
                <a:ea typeface="Calibri"/>
                <a:cs typeface="Calibri"/>
                <a:sym typeface="Calibri"/>
              </a:rPr>
              <a:t>Topics for discussion</a:t>
            </a:r>
            <a:endParaRPr sz="1400" b="0" i="0" u="none" strike="noStrike" cap="none">
              <a:solidFill>
                <a:srgbClr val="000000"/>
              </a:solidFill>
              <a:latin typeface="Arial"/>
              <a:ea typeface="Arial"/>
              <a:cs typeface="Arial"/>
              <a:sym typeface="Arial"/>
            </a:endParaRPr>
          </a:p>
          <a:p>
            <a:pPr marL="1714500" marR="0" lvl="1" indent="-1143000" algn="l" rtl="0">
              <a:lnSpc>
                <a:spcPct val="115000"/>
              </a:lnSpc>
              <a:spcBef>
                <a:spcPts val="360"/>
              </a:spcBef>
              <a:spcAft>
                <a:spcPts val="0"/>
              </a:spcAft>
              <a:buClr>
                <a:schemeClr val="dk1"/>
              </a:buClr>
              <a:buSzPct val="138996"/>
              <a:buFont typeface="Courier New"/>
              <a:buChar char="o"/>
            </a:pPr>
            <a:r>
              <a:rPr lang="en-US" sz="9600" b="0" i="0" u="none" strike="noStrike" cap="none">
                <a:solidFill>
                  <a:schemeClr val="dk1"/>
                </a:solidFill>
                <a:latin typeface="Calibri"/>
                <a:ea typeface="Calibri"/>
                <a:cs typeface="Calibri"/>
                <a:sym typeface="Calibri"/>
              </a:rPr>
              <a:t>Cotton vs. synthetic underwear </a:t>
            </a:r>
            <a:endParaRPr sz="1400" b="0" i="0" u="none" strike="noStrike" cap="none">
              <a:solidFill>
                <a:srgbClr val="000000"/>
              </a:solidFill>
              <a:latin typeface="Arial"/>
              <a:ea typeface="Arial"/>
              <a:cs typeface="Arial"/>
              <a:sym typeface="Arial"/>
            </a:endParaRPr>
          </a:p>
          <a:p>
            <a:pPr marL="1714500" marR="0" lvl="1" indent="-1143000" algn="l" rtl="0">
              <a:lnSpc>
                <a:spcPct val="115000"/>
              </a:lnSpc>
              <a:spcBef>
                <a:spcPts val="360"/>
              </a:spcBef>
              <a:spcAft>
                <a:spcPts val="0"/>
              </a:spcAft>
              <a:buClr>
                <a:schemeClr val="dk1"/>
              </a:buClr>
              <a:buSzPct val="138996"/>
              <a:buFont typeface="Courier New"/>
              <a:buChar char="o"/>
            </a:pPr>
            <a:r>
              <a:rPr lang="en-US" sz="9600" b="0" i="0" u="none" strike="noStrike" cap="none">
                <a:solidFill>
                  <a:schemeClr val="dk1"/>
                </a:solidFill>
                <a:latin typeface="Calibri"/>
                <a:ea typeface="Calibri"/>
                <a:cs typeface="Calibri"/>
                <a:sym typeface="Calibri"/>
              </a:rPr>
              <a:t>Summer vs. winter decomposition</a:t>
            </a:r>
            <a:endParaRPr sz="1400" b="0" i="0" u="none" strike="noStrike" cap="none">
              <a:solidFill>
                <a:srgbClr val="000000"/>
              </a:solidFill>
              <a:latin typeface="Arial"/>
              <a:ea typeface="Arial"/>
              <a:cs typeface="Arial"/>
              <a:sym typeface="Arial"/>
            </a:endParaRPr>
          </a:p>
          <a:p>
            <a:pPr marL="1714500" marR="0" lvl="1" indent="-1143000" algn="l" rtl="0">
              <a:lnSpc>
                <a:spcPct val="115000"/>
              </a:lnSpc>
              <a:spcBef>
                <a:spcPts val="360"/>
              </a:spcBef>
              <a:spcAft>
                <a:spcPts val="0"/>
              </a:spcAft>
              <a:buClr>
                <a:schemeClr val="dk1"/>
              </a:buClr>
              <a:buSzPct val="138996"/>
              <a:buFont typeface="Courier New"/>
              <a:buChar char="o"/>
            </a:pPr>
            <a:r>
              <a:rPr lang="en-US" sz="9600" b="0" i="0" u="none" strike="noStrike" cap="none">
                <a:solidFill>
                  <a:schemeClr val="dk1"/>
                </a:solidFill>
                <a:latin typeface="Calibri"/>
                <a:ea typeface="Calibri"/>
                <a:cs typeface="Calibri"/>
                <a:sym typeface="Calibri"/>
              </a:rPr>
              <a:t>Ways to support soil life</a:t>
            </a:r>
            <a:endParaRPr sz="1400" b="0" i="0" u="none" strike="noStrike" cap="none">
              <a:solidFill>
                <a:srgbClr val="000000"/>
              </a:solidFill>
              <a:latin typeface="Arial"/>
              <a:ea typeface="Arial"/>
              <a:cs typeface="Arial"/>
              <a:sym typeface="Arial"/>
            </a:endParaRPr>
          </a:p>
          <a:p>
            <a:pPr marL="457200" marR="0" lvl="0" indent="-228600" algn="l" rtl="0">
              <a:lnSpc>
                <a:spcPct val="115000"/>
              </a:lnSpc>
              <a:spcBef>
                <a:spcPts val="360"/>
              </a:spcBef>
              <a:spcAft>
                <a:spcPts val="0"/>
              </a:spcAft>
              <a:buClr>
                <a:schemeClr val="dk1"/>
              </a:buClr>
              <a:buSzPct val="108108"/>
              <a:buFont typeface="Arial"/>
              <a:buNone/>
            </a:pPr>
            <a:endParaRPr sz="2800" b="0" i="0" u="none" strike="noStrike" cap="none">
              <a:solidFill>
                <a:schemeClr val="dk1"/>
              </a:solidFill>
              <a:latin typeface="Calibri"/>
              <a:ea typeface="Calibri"/>
              <a:cs typeface="Calibri"/>
              <a:sym typeface="Calibri"/>
            </a:endParaRPr>
          </a:p>
          <a:p>
            <a:pPr marL="457200" marR="0" lvl="0" indent="-228600" algn="l" rtl="0">
              <a:lnSpc>
                <a:spcPct val="115000"/>
              </a:lnSpc>
              <a:spcBef>
                <a:spcPts val="360"/>
              </a:spcBef>
              <a:spcAft>
                <a:spcPts val="0"/>
              </a:spcAft>
              <a:buClr>
                <a:schemeClr val="dk1"/>
              </a:buClr>
              <a:buSzPct val="108108"/>
              <a:buFont typeface="Arial"/>
              <a:buNone/>
            </a:pPr>
            <a:endParaRPr sz="2800" b="0" i="0" u="none" strike="noStrike" cap="none">
              <a:solidFill>
                <a:schemeClr val="dk1"/>
              </a:solidFill>
              <a:latin typeface="Calibri"/>
              <a:ea typeface="Calibri"/>
              <a:cs typeface="Calibri"/>
              <a:sym typeface="Calibri"/>
            </a:endParaRPr>
          </a:p>
        </p:txBody>
      </p:sp>
      <p:pic>
        <p:nvPicPr>
          <p:cNvPr id="680" name="Google Shape;680;g212889042f9_3_29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830775" y="460550"/>
            <a:ext cx="4033649" cy="5379799"/>
          </a:xfrm>
          <a:prstGeom prst="rect">
            <a:avLst/>
          </a:prstGeom>
          <a:noFill/>
          <a:ln>
            <a:noFill/>
          </a:ln>
        </p:spPr>
      </p:pic>
      <p:sp>
        <p:nvSpPr>
          <p:cNvPr id="681" name="Google Shape;681;g212889042f9_3_291"/>
          <p:cNvSpPr/>
          <p:nvPr/>
        </p:nvSpPr>
        <p:spPr>
          <a:xfrm>
            <a:off x="8594655" y="6151851"/>
            <a:ext cx="28725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http://www.gatewaygreening.org/soil-your-undies-lesson-by-rachel-wilson/</a:t>
            </a:r>
            <a:endParaRPr sz="1200" b="0" i="0" u="none" strike="noStrike" cap="none">
              <a:solidFill>
                <a:schemeClr val="dk1"/>
              </a:solidFill>
              <a:latin typeface="Calibri"/>
              <a:ea typeface="Calibri"/>
              <a:cs typeface="Calibri"/>
              <a:sym typeface="Calibri"/>
            </a:endParaRPr>
          </a:p>
        </p:txBody>
      </p:sp>
      <p:pic>
        <p:nvPicPr>
          <p:cNvPr id="682" name="Google Shape;682;g212889042f9_3_29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043257" y="4587395"/>
            <a:ext cx="2467064" cy="202616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g212889042f9_3_300"/>
          <p:cNvSpPr txBox="1"/>
          <p:nvPr/>
        </p:nvSpPr>
        <p:spPr>
          <a:xfrm>
            <a:off x="742684" y="460561"/>
            <a:ext cx="9535275" cy="132556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1E4E79"/>
              </a:buClr>
              <a:buSzPts val="4400"/>
              <a:buFont typeface="Calibri"/>
              <a:buNone/>
            </a:pPr>
            <a:r>
              <a:rPr lang="en-US" sz="4400" b="1" i="0" u="none" strike="noStrike" cap="none">
                <a:solidFill>
                  <a:srgbClr val="1E4E79"/>
                </a:solidFill>
                <a:latin typeface="Calibri"/>
                <a:ea typeface="Calibri"/>
                <a:cs typeface="Calibri"/>
                <a:sym typeface="Calibri"/>
              </a:rPr>
              <a:t>Put Your Results on the Map!</a:t>
            </a:r>
            <a:endParaRPr sz="1400" b="0" i="0" u="none" strike="noStrike" cap="none">
              <a:solidFill>
                <a:srgbClr val="000000"/>
              </a:solidFill>
              <a:latin typeface="Arial"/>
              <a:ea typeface="Arial"/>
              <a:cs typeface="Arial"/>
              <a:sym typeface="Arial"/>
            </a:endParaRPr>
          </a:p>
        </p:txBody>
      </p:sp>
      <p:sp>
        <p:nvSpPr>
          <p:cNvPr id="689" name="Google Shape;689;g212889042f9_3_300"/>
          <p:cNvSpPr txBox="1"/>
          <p:nvPr/>
        </p:nvSpPr>
        <p:spPr>
          <a:xfrm>
            <a:off x="742684" y="1867892"/>
            <a:ext cx="3201062" cy="2299769"/>
          </a:xfrm>
          <a:prstGeom prst="rect">
            <a:avLst/>
          </a:prstGeom>
          <a:noFill/>
          <a:ln>
            <a:noFill/>
          </a:ln>
        </p:spPr>
        <p:txBody>
          <a:bodyPr spcFirstLastPara="1" wrap="square" lIns="91425" tIns="45700" rIns="91425" bIns="45700" anchor="t" anchorCtr="0">
            <a:normAutofit/>
          </a:bodyPr>
          <a:lstStyle/>
          <a:p>
            <a:pPr marL="0" marR="0" lvl="0" indent="0" algn="ctr" rtl="0">
              <a:lnSpc>
                <a:spcPct val="115000"/>
              </a:lnSpc>
              <a:spcBef>
                <a:spcPts val="360"/>
              </a:spcBef>
              <a:spcAft>
                <a:spcPts val="0"/>
              </a:spcAft>
              <a:buClr>
                <a:schemeClr val="dk1"/>
              </a:buClr>
              <a:buSzPts val="1800"/>
              <a:buFont typeface="Arial"/>
              <a:buNone/>
            </a:pPr>
            <a:endParaRPr sz="1350" b="0" i="0" u="none" strike="noStrike" cap="none">
              <a:solidFill>
                <a:schemeClr val="dk1"/>
              </a:solidFill>
              <a:latin typeface="Calibri"/>
              <a:ea typeface="Calibri"/>
              <a:cs typeface="Calibri"/>
              <a:sym typeface="Calibri"/>
            </a:endParaRPr>
          </a:p>
          <a:p>
            <a:pPr marL="0" marR="0" lvl="0" indent="0" algn="ctr" rtl="0">
              <a:lnSpc>
                <a:spcPct val="115000"/>
              </a:lnSpc>
              <a:spcBef>
                <a:spcPts val="360"/>
              </a:spcBef>
              <a:spcAft>
                <a:spcPts val="0"/>
              </a:spcAft>
              <a:buClr>
                <a:schemeClr val="dk1"/>
              </a:buClr>
              <a:buSzPts val="1800"/>
              <a:buFont typeface="Arial"/>
              <a:buNone/>
            </a:pPr>
            <a:r>
              <a:rPr lang="en-US" sz="2400" b="0" i="0" u="none" strike="noStrike" cap="none">
                <a:solidFill>
                  <a:schemeClr val="dk1"/>
                </a:solidFill>
                <a:latin typeface="Calibri"/>
                <a:ea typeface="Calibri"/>
                <a:cs typeface="Calibri"/>
                <a:sym typeface="Calibri"/>
              </a:rPr>
              <a:t>Soil Your Undies Challenge Tracker </a:t>
            </a:r>
            <a:endParaRPr sz="1400" b="0" i="0" u="none" strike="noStrike" cap="none">
              <a:solidFill>
                <a:srgbClr val="000000"/>
              </a:solidFill>
              <a:latin typeface="Arial"/>
              <a:ea typeface="Arial"/>
              <a:cs typeface="Arial"/>
              <a:sym typeface="Arial"/>
            </a:endParaRPr>
          </a:p>
          <a:p>
            <a:pPr marL="0" marR="0" lvl="0" indent="0" algn="ctr" rtl="0">
              <a:lnSpc>
                <a:spcPct val="115000"/>
              </a:lnSpc>
              <a:spcBef>
                <a:spcPts val="360"/>
              </a:spcBef>
              <a:spcAft>
                <a:spcPts val="0"/>
              </a:spcAft>
              <a:buClr>
                <a:schemeClr val="dk1"/>
              </a:buClr>
              <a:buSzPts val="1800"/>
              <a:buFont typeface="Arial"/>
              <a:buNone/>
            </a:pPr>
            <a:endParaRPr sz="1125" b="0" i="0" u="none" strike="noStrike" cap="none">
              <a:solidFill>
                <a:schemeClr val="dk1"/>
              </a:solidFill>
              <a:latin typeface="Calibri"/>
              <a:ea typeface="Calibri"/>
              <a:cs typeface="Calibri"/>
              <a:sym typeface="Calibri"/>
            </a:endParaRPr>
          </a:p>
          <a:p>
            <a:pPr marL="0" marR="0" lvl="0" indent="0" algn="ctr" rtl="0">
              <a:lnSpc>
                <a:spcPct val="115000"/>
              </a:lnSpc>
              <a:spcBef>
                <a:spcPts val="360"/>
              </a:spcBef>
              <a:spcAft>
                <a:spcPts val="0"/>
              </a:spcAft>
              <a:buClr>
                <a:schemeClr val="dk1"/>
              </a:buClr>
              <a:buSzPts val="1800"/>
              <a:buFont typeface="Arial"/>
              <a:buNone/>
            </a:pPr>
            <a:endParaRPr sz="1350" b="0" i="0" u="none" strike="noStrike" cap="none">
              <a:solidFill>
                <a:schemeClr val="dk1"/>
              </a:solidFill>
              <a:latin typeface="Calibri"/>
              <a:ea typeface="Calibri"/>
              <a:cs typeface="Calibri"/>
              <a:sym typeface="Calibri"/>
            </a:endParaRPr>
          </a:p>
        </p:txBody>
      </p:sp>
      <p:pic>
        <p:nvPicPr>
          <p:cNvPr id="690" name="Google Shape;690;g212889042f9_3_30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7908" y="3310398"/>
            <a:ext cx="4572629" cy="1116586"/>
          </a:xfrm>
          <a:prstGeom prst="rect">
            <a:avLst/>
          </a:prstGeom>
          <a:noFill/>
          <a:ln>
            <a:noFill/>
          </a:ln>
        </p:spPr>
      </p:pic>
      <p:pic>
        <p:nvPicPr>
          <p:cNvPr id="691" name="Google Shape;691;g212889042f9_3_30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784736" y="1150137"/>
            <a:ext cx="7224040" cy="5437109"/>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pic>
        <p:nvPicPr>
          <p:cNvPr id="697" name="Google Shape;697;g212889042f9_3_30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03776" y="117897"/>
            <a:ext cx="5788894" cy="6720121"/>
          </a:xfrm>
          <a:prstGeom prst="rect">
            <a:avLst/>
          </a:prstGeom>
          <a:noFill/>
          <a:ln>
            <a:noFill/>
          </a:ln>
        </p:spPr>
      </p:pic>
      <p:pic>
        <p:nvPicPr>
          <p:cNvPr id="698" name="Google Shape;698;g212889042f9_3_30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807055" y="117897"/>
            <a:ext cx="4710031" cy="3311103"/>
          </a:xfrm>
          <a:prstGeom prst="rect">
            <a:avLst/>
          </a:prstGeom>
          <a:noFill/>
          <a:ln>
            <a:noFill/>
          </a:ln>
        </p:spPr>
      </p:pic>
      <p:pic>
        <p:nvPicPr>
          <p:cNvPr id="699" name="Google Shape;699;g212889042f9_3_308"/>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766994" y="3630597"/>
            <a:ext cx="4750092" cy="3109506"/>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704" name="Google Shape;704;g2c2ca1ff16a_0_208"/>
          <p:cNvSpPr txBox="1">
            <a:spLocks noGrp="1"/>
          </p:cNvSpPr>
          <p:nvPr>
            <p:ph type="title"/>
          </p:nvPr>
        </p:nvSpPr>
        <p:spPr>
          <a:xfrm>
            <a:off x="1818524" y="365125"/>
            <a:ext cx="9535200" cy="13257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chemeClr val="dk1"/>
              </a:buClr>
              <a:buSzPct val="54544"/>
              <a:buFont typeface="Arial"/>
              <a:buNone/>
            </a:pPr>
            <a:r>
              <a:rPr lang="en-US" b="1">
                <a:solidFill>
                  <a:srgbClr val="1E4E79"/>
                </a:solidFill>
              </a:rPr>
              <a:t>Soils are a living system… just like the human body</a:t>
            </a:r>
            <a:endParaRPr/>
          </a:p>
        </p:txBody>
      </p:sp>
      <p:sp>
        <p:nvSpPr>
          <p:cNvPr id="705" name="Google Shape;705;g2c2ca1ff16a_0_208"/>
          <p:cNvSpPr txBox="1">
            <a:spLocks noGrp="1"/>
          </p:cNvSpPr>
          <p:nvPr>
            <p:ph type="dt" idx="10"/>
          </p:nvPr>
        </p:nvSpPr>
        <p:spPr>
          <a:xfrm>
            <a:off x="1818524" y="6420172"/>
            <a:ext cx="6086700" cy="306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Soil Science Society of America   www.soils.org | www.soils4teachers.org</a:t>
            </a:r>
            <a:endParaRPr/>
          </a:p>
        </p:txBody>
      </p:sp>
      <p:sp>
        <p:nvSpPr>
          <p:cNvPr id="706" name="Google Shape;706;g2c2ca1ff16a_0_208"/>
          <p:cNvSpPr txBox="1">
            <a:spLocks noGrp="1"/>
          </p:cNvSpPr>
          <p:nvPr>
            <p:ph type="body" idx="1"/>
          </p:nvPr>
        </p:nvSpPr>
        <p:spPr>
          <a:xfrm>
            <a:off x="1818525" y="1825625"/>
            <a:ext cx="5181600" cy="4351200"/>
          </a:xfrm>
          <a:prstGeom prst="rect">
            <a:avLst/>
          </a:prstGeom>
          <a:noFill/>
          <a:ln>
            <a:noFill/>
          </a:ln>
        </p:spPr>
        <p:txBody>
          <a:bodyPr spcFirstLastPara="1" wrap="square" lIns="91425" tIns="45700" rIns="91425" bIns="45700" anchor="t" anchorCtr="0">
            <a:normAutofit/>
          </a:bodyPr>
          <a:lstStyle/>
          <a:p>
            <a:pPr marL="0" lvl="0" indent="0" algn="l" rtl="0">
              <a:lnSpc>
                <a:spcPct val="107000"/>
              </a:lnSpc>
              <a:spcBef>
                <a:spcPts val="0"/>
              </a:spcBef>
              <a:spcAft>
                <a:spcPts val="0"/>
              </a:spcAft>
              <a:buSzPts val="1800"/>
              <a:buNone/>
            </a:pPr>
            <a:r>
              <a:rPr lang="en-US" sz="2400" b="1">
                <a:latin typeface="Arial"/>
                <a:ea typeface="Arial"/>
                <a:cs typeface="Arial"/>
                <a:sym typeface="Arial"/>
              </a:rPr>
              <a:t>Soil property or service…</a:t>
            </a:r>
            <a:endParaRPr sz="2400" b="1"/>
          </a:p>
          <a:p>
            <a:pPr marL="457200" lvl="0" indent="-381000" algn="l" rtl="0">
              <a:lnSpc>
                <a:spcPct val="115000"/>
              </a:lnSpc>
              <a:spcBef>
                <a:spcPts val="0"/>
              </a:spcBef>
              <a:spcAft>
                <a:spcPts val="0"/>
              </a:spcAft>
              <a:buSzPts val="2400"/>
              <a:buFont typeface="Arial"/>
              <a:buChar char="•"/>
            </a:pPr>
            <a:r>
              <a:rPr lang="en-US" sz="2400">
                <a:latin typeface="Arial"/>
                <a:ea typeface="Arial"/>
                <a:cs typeface="Arial"/>
                <a:sym typeface="Arial"/>
              </a:rPr>
              <a:t>Decomposition, nutrient cycling</a:t>
            </a:r>
            <a:endParaRPr sz="2400"/>
          </a:p>
          <a:p>
            <a:pPr marL="457200" lvl="0" indent="-381000" algn="l" rtl="0">
              <a:lnSpc>
                <a:spcPct val="115000"/>
              </a:lnSpc>
              <a:spcBef>
                <a:spcPts val="0"/>
              </a:spcBef>
              <a:spcAft>
                <a:spcPts val="0"/>
              </a:spcAft>
              <a:buSzPts val="2400"/>
              <a:buFont typeface="Arial"/>
              <a:buChar char="•"/>
            </a:pPr>
            <a:r>
              <a:rPr lang="en-US" sz="2400">
                <a:latin typeface="Arial"/>
                <a:ea typeface="Arial"/>
                <a:cs typeface="Arial"/>
                <a:sym typeface="Arial"/>
              </a:rPr>
              <a:t>Stability and structure</a:t>
            </a:r>
            <a:endParaRPr sz="2400"/>
          </a:p>
          <a:p>
            <a:pPr marL="457200" lvl="0" indent="-381000" algn="l" rtl="0">
              <a:lnSpc>
                <a:spcPct val="115000"/>
              </a:lnSpc>
              <a:spcBef>
                <a:spcPts val="0"/>
              </a:spcBef>
              <a:spcAft>
                <a:spcPts val="0"/>
              </a:spcAft>
              <a:buSzPts val="2400"/>
              <a:buFont typeface="Arial"/>
              <a:buChar char="•"/>
            </a:pPr>
            <a:r>
              <a:rPr lang="en-US" sz="2400">
                <a:latin typeface="Arial"/>
                <a:ea typeface="Arial"/>
                <a:cs typeface="Arial"/>
                <a:sym typeface="Arial"/>
              </a:rPr>
              <a:t>Moisture regulation and transport</a:t>
            </a:r>
            <a:endParaRPr sz="2400"/>
          </a:p>
          <a:p>
            <a:pPr marL="457200" lvl="0" indent="-381000" algn="l" rtl="0">
              <a:lnSpc>
                <a:spcPct val="115000"/>
              </a:lnSpc>
              <a:spcBef>
                <a:spcPts val="0"/>
              </a:spcBef>
              <a:spcAft>
                <a:spcPts val="0"/>
              </a:spcAft>
              <a:buSzPts val="2400"/>
              <a:buFont typeface="Arial"/>
              <a:buChar char="•"/>
            </a:pPr>
            <a:r>
              <a:rPr lang="en-US" sz="2400">
                <a:latin typeface="Arial"/>
                <a:ea typeface="Arial"/>
                <a:cs typeface="Arial"/>
                <a:sym typeface="Arial"/>
              </a:rPr>
              <a:t>Biodegradation of</a:t>
            </a:r>
            <a:endParaRPr sz="2400">
              <a:latin typeface="Arial"/>
              <a:ea typeface="Arial"/>
              <a:cs typeface="Arial"/>
              <a:sym typeface="Arial"/>
            </a:endParaRPr>
          </a:p>
          <a:p>
            <a:pPr marL="457200" lvl="0" indent="-381000" algn="l" rtl="0">
              <a:lnSpc>
                <a:spcPct val="115000"/>
              </a:lnSpc>
              <a:spcBef>
                <a:spcPts val="0"/>
              </a:spcBef>
              <a:spcAft>
                <a:spcPts val="0"/>
              </a:spcAft>
              <a:buSzPts val="2400"/>
              <a:buFont typeface="Arial"/>
              <a:buChar char="•"/>
            </a:pPr>
            <a:r>
              <a:rPr lang="en-US" sz="2400">
                <a:latin typeface="Arial"/>
                <a:ea typeface="Arial"/>
                <a:cs typeface="Arial"/>
                <a:sym typeface="Arial"/>
              </a:rPr>
              <a:t>pollutants and pesticides</a:t>
            </a:r>
            <a:endParaRPr sz="2400"/>
          </a:p>
          <a:p>
            <a:pPr marL="457200" lvl="0" indent="-381000" algn="l" rtl="0">
              <a:lnSpc>
                <a:spcPct val="115000"/>
              </a:lnSpc>
              <a:spcBef>
                <a:spcPts val="0"/>
              </a:spcBef>
              <a:spcAft>
                <a:spcPts val="0"/>
              </a:spcAft>
              <a:buSzPts val="2400"/>
              <a:buFont typeface="Arial"/>
              <a:buChar char="•"/>
            </a:pPr>
            <a:r>
              <a:rPr lang="en-US" sz="2400">
                <a:latin typeface="Arial"/>
                <a:ea typeface="Arial"/>
                <a:cs typeface="Arial"/>
                <a:sym typeface="Arial"/>
              </a:rPr>
              <a:t>Biodiversity and pathogen control</a:t>
            </a:r>
            <a:endParaRPr sz="2400"/>
          </a:p>
          <a:p>
            <a:pPr marL="457200" lvl="0" indent="-381000" algn="l" rtl="0">
              <a:lnSpc>
                <a:spcPct val="115000"/>
              </a:lnSpc>
              <a:spcBef>
                <a:spcPts val="0"/>
              </a:spcBef>
              <a:spcAft>
                <a:spcPts val="0"/>
              </a:spcAft>
              <a:buSzPts val="2400"/>
              <a:buFont typeface="Arial"/>
              <a:buChar char="•"/>
            </a:pPr>
            <a:r>
              <a:rPr lang="en-US" sz="2400">
                <a:latin typeface="Arial"/>
                <a:ea typeface="Arial"/>
                <a:cs typeface="Arial"/>
                <a:sym typeface="Arial"/>
              </a:rPr>
              <a:t>Symbiotic relationships with plants (e.g. N fixers with legumes, mycchorizae)</a:t>
            </a:r>
            <a:endParaRPr sz="2400"/>
          </a:p>
          <a:p>
            <a:pPr marL="0" lvl="0" indent="0" algn="l" rtl="0">
              <a:lnSpc>
                <a:spcPct val="90000"/>
              </a:lnSpc>
              <a:spcBef>
                <a:spcPts val="0"/>
              </a:spcBef>
              <a:spcAft>
                <a:spcPts val="0"/>
              </a:spcAft>
              <a:buSzPts val="1800"/>
              <a:buNone/>
            </a:pPr>
            <a:endParaRPr sz="3000"/>
          </a:p>
        </p:txBody>
      </p:sp>
      <p:sp>
        <p:nvSpPr>
          <p:cNvPr id="707" name="Google Shape;707;g2c2ca1ff16a_0_208"/>
          <p:cNvSpPr txBox="1">
            <a:spLocks noGrp="1"/>
          </p:cNvSpPr>
          <p:nvPr>
            <p:ph type="body" idx="4294967295"/>
          </p:nvPr>
        </p:nvSpPr>
        <p:spPr>
          <a:xfrm>
            <a:off x="7178025" y="1825625"/>
            <a:ext cx="5181600" cy="652500"/>
          </a:xfrm>
          <a:prstGeom prst="rect">
            <a:avLst/>
          </a:prstGeom>
          <a:noFill/>
          <a:ln>
            <a:noFill/>
          </a:ln>
        </p:spPr>
        <p:txBody>
          <a:bodyPr spcFirstLastPara="1" wrap="square" lIns="91425" tIns="45700" rIns="91425" bIns="45700" anchor="t" anchorCtr="0">
            <a:normAutofit/>
          </a:bodyPr>
          <a:lstStyle/>
          <a:p>
            <a:pPr marL="0" lvl="0" indent="0" algn="l" rtl="0">
              <a:lnSpc>
                <a:spcPct val="107000"/>
              </a:lnSpc>
              <a:spcBef>
                <a:spcPts val="0"/>
              </a:spcBef>
              <a:spcAft>
                <a:spcPts val="0"/>
              </a:spcAft>
              <a:buSzPts val="2800"/>
              <a:buNone/>
            </a:pPr>
            <a:r>
              <a:rPr lang="en-US" sz="2400" b="1">
                <a:latin typeface="Arial"/>
                <a:ea typeface="Arial"/>
                <a:cs typeface="Arial"/>
                <a:sym typeface="Arial"/>
              </a:rPr>
              <a:t>…is kind of like the human…</a:t>
            </a:r>
            <a:endParaRPr sz="2400"/>
          </a:p>
        </p:txBody>
      </p:sp>
      <p:sp>
        <p:nvSpPr>
          <p:cNvPr id="708" name="Google Shape;708;g2c2ca1ff16a_0_208"/>
          <p:cNvSpPr txBox="1"/>
          <p:nvPr/>
        </p:nvSpPr>
        <p:spPr>
          <a:xfrm>
            <a:off x="9420600" y="3151950"/>
            <a:ext cx="1854300" cy="554100"/>
          </a:xfrm>
          <a:prstGeom prst="rect">
            <a:avLst/>
          </a:prstGeom>
          <a:noFill/>
          <a:ln>
            <a:noFill/>
          </a:ln>
        </p:spPr>
        <p:txBody>
          <a:bodyPr spcFirstLastPara="1" wrap="square" lIns="91425" tIns="91425" rIns="91425" bIns="91425" anchor="t" anchorCtr="0">
            <a:spAutoFit/>
          </a:bodyPr>
          <a:lstStyle/>
          <a:p>
            <a:pPr marL="0" marR="0" lvl="0" indent="0" algn="ctr" rtl="0">
              <a:lnSpc>
                <a:spcPct val="107000"/>
              </a:lnSpc>
              <a:spcBef>
                <a:spcPts val="0"/>
              </a:spcBef>
              <a:spcAft>
                <a:spcPts val="0"/>
              </a:spcAft>
              <a:buClr>
                <a:srgbClr val="000000"/>
              </a:buClr>
              <a:buSzPts val="2400"/>
              <a:buFont typeface="Arial"/>
              <a:buNone/>
            </a:pPr>
            <a:r>
              <a:rPr lang="en-US" sz="2400" b="1" i="0" u="sng" strike="noStrike" cap="none">
                <a:solidFill>
                  <a:srgbClr val="00B050"/>
                </a:solidFill>
                <a:latin typeface="Calibri"/>
                <a:ea typeface="Calibri"/>
                <a:cs typeface="Calibri"/>
                <a:sym typeface="Calibri"/>
              </a:rPr>
              <a:t>Word Bank:</a:t>
            </a:r>
            <a:endParaRPr sz="2400" b="0" i="0" u="sng" strike="noStrike" cap="none">
              <a:solidFill>
                <a:srgbClr val="00B050"/>
              </a:solidFill>
              <a:latin typeface="Arial"/>
              <a:ea typeface="Arial"/>
              <a:cs typeface="Arial"/>
              <a:sym typeface="Arial"/>
            </a:endParaRPr>
          </a:p>
        </p:txBody>
      </p:sp>
      <p:sp>
        <p:nvSpPr>
          <p:cNvPr id="709" name="Google Shape;709;g2c2ca1ff16a_0_208"/>
          <p:cNvSpPr txBox="1"/>
          <p:nvPr/>
        </p:nvSpPr>
        <p:spPr>
          <a:xfrm>
            <a:off x="9501924" y="3611250"/>
            <a:ext cx="2299931" cy="50780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US" sz="2100" b="1" i="0" u="none" strike="noStrike" cap="none" dirty="0">
                <a:solidFill>
                  <a:srgbClr val="00B050"/>
                </a:solidFill>
                <a:latin typeface="Calibri"/>
                <a:ea typeface="Calibri"/>
                <a:cs typeface="Calibri"/>
                <a:sym typeface="Calibri"/>
              </a:rPr>
              <a:t>Circulatory</a:t>
            </a:r>
            <a:r>
              <a:rPr lang="en-US" sz="2100" b="1" dirty="0">
                <a:solidFill>
                  <a:srgbClr val="00B050"/>
                </a:solidFill>
                <a:latin typeface="Calibri"/>
                <a:ea typeface="Calibri"/>
                <a:cs typeface="Calibri"/>
                <a:sym typeface="Calibri"/>
              </a:rPr>
              <a:t> system</a:t>
            </a:r>
            <a:r>
              <a:rPr lang="en-US" sz="2100" b="1" i="0" u="none" strike="noStrike" cap="none" dirty="0">
                <a:solidFill>
                  <a:srgbClr val="00B050"/>
                </a:solidFill>
                <a:latin typeface="Calibri"/>
                <a:ea typeface="Calibri"/>
                <a:cs typeface="Calibri"/>
                <a:sym typeface="Calibri"/>
              </a:rPr>
              <a:t>  </a:t>
            </a:r>
            <a:endParaRPr sz="2100" b="1" i="0" u="none" strike="noStrike" cap="none" dirty="0">
              <a:solidFill>
                <a:srgbClr val="00B050"/>
              </a:solidFill>
              <a:latin typeface="Arial"/>
              <a:ea typeface="Arial"/>
              <a:cs typeface="Arial"/>
              <a:sym typeface="Arial"/>
            </a:endParaRPr>
          </a:p>
        </p:txBody>
      </p:sp>
      <p:sp>
        <p:nvSpPr>
          <p:cNvPr id="710" name="Google Shape;710;g2c2ca1ff16a_0_208"/>
          <p:cNvSpPr txBox="1"/>
          <p:nvPr/>
        </p:nvSpPr>
        <p:spPr>
          <a:xfrm>
            <a:off x="9501924" y="3966200"/>
            <a:ext cx="2107200" cy="507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US" sz="2100" b="1" i="0" u="none" strike="noStrike" cap="none" dirty="0">
                <a:solidFill>
                  <a:srgbClr val="00B050"/>
                </a:solidFill>
                <a:latin typeface="Calibri"/>
                <a:ea typeface="Calibri"/>
                <a:cs typeface="Calibri"/>
                <a:sym typeface="Calibri"/>
              </a:rPr>
              <a:t>Digestive system</a:t>
            </a:r>
            <a:endParaRPr sz="2100" b="1" i="0" u="none" strike="noStrike" cap="none" dirty="0">
              <a:solidFill>
                <a:srgbClr val="00B050"/>
              </a:solidFill>
              <a:latin typeface="Arial"/>
              <a:ea typeface="Arial"/>
              <a:cs typeface="Arial"/>
              <a:sym typeface="Arial"/>
            </a:endParaRPr>
          </a:p>
        </p:txBody>
      </p:sp>
      <p:sp>
        <p:nvSpPr>
          <p:cNvPr id="711" name="Google Shape;711;g2c2ca1ff16a_0_208"/>
          <p:cNvSpPr txBox="1"/>
          <p:nvPr/>
        </p:nvSpPr>
        <p:spPr>
          <a:xfrm>
            <a:off x="9525000" y="5844950"/>
            <a:ext cx="1971900" cy="507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US" sz="2100" b="1" i="0" u="none" strike="noStrike" cap="none">
                <a:solidFill>
                  <a:srgbClr val="00B050"/>
                </a:solidFill>
                <a:latin typeface="Calibri"/>
                <a:ea typeface="Calibri"/>
                <a:cs typeface="Calibri"/>
                <a:sym typeface="Calibri"/>
              </a:rPr>
              <a:t>Immune system</a:t>
            </a:r>
            <a:endParaRPr sz="2100" b="1" i="0" u="none" strike="noStrike" cap="none">
              <a:solidFill>
                <a:srgbClr val="00B050"/>
              </a:solidFill>
              <a:latin typeface="Arial"/>
              <a:ea typeface="Arial"/>
              <a:cs typeface="Arial"/>
              <a:sym typeface="Arial"/>
            </a:endParaRPr>
          </a:p>
        </p:txBody>
      </p:sp>
      <p:sp>
        <p:nvSpPr>
          <p:cNvPr id="712" name="Google Shape;712;g2c2ca1ff16a_0_208"/>
          <p:cNvSpPr txBox="1"/>
          <p:nvPr/>
        </p:nvSpPr>
        <p:spPr>
          <a:xfrm>
            <a:off x="9529550" y="4867750"/>
            <a:ext cx="1971900" cy="507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US" sz="2100" b="1" i="0" u="none" strike="noStrike" cap="none">
                <a:solidFill>
                  <a:srgbClr val="00B050"/>
                </a:solidFill>
                <a:latin typeface="Calibri"/>
                <a:ea typeface="Calibri"/>
                <a:cs typeface="Calibri"/>
                <a:sym typeface="Calibri"/>
              </a:rPr>
              <a:t>Skeletal system</a:t>
            </a:r>
            <a:endParaRPr sz="2100" b="1" i="0" u="none" strike="noStrike" cap="none">
              <a:solidFill>
                <a:srgbClr val="00B050"/>
              </a:solidFill>
              <a:latin typeface="Arial"/>
              <a:ea typeface="Arial"/>
              <a:cs typeface="Arial"/>
              <a:sym typeface="Arial"/>
            </a:endParaRPr>
          </a:p>
        </p:txBody>
      </p:sp>
      <p:sp>
        <p:nvSpPr>
          <p:cNvPr id="713" name="Google Shape;713;g2c2ca1ff16a_0_208"/>
          <p:cNvSpPr txBox="1"/>
          <p:nvPr/>
        </p:nvSpPr>
        <p:spPr>
          <a:xfrm>
            <a:off x="9493550" y="5337050"/>
            <a:ext cx="1854300" cy="507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US" sz="2100" b="1" i="0" u="none" strike="noStrike" cap="none">
                <a:solidFill>
                  <a:srgbClr val="00B050"/>
                </a:solidFill>
                <a:latin typeface="Calibri"/>
                <a:ea typeface="Calibri"/>
                <a:cs typeface="Calibri"/>
                <a:sym typeface="Calibri"/>
              </a:rPr>
              <a:t>Social network</a:t>
            </a:r>
            <a:endParaRPr sz="2100" b="1" i="0" u="none" strike="noStrike" cap="none">
              <a:solidFill>
                <a:srgbClr val="00B050"/>
              </a:solidFill>
              <a:latin typeface="Arial"/>
              <a:ea typeface="Arial"/>
              <a:cs typeface="Arial"/>
              <a:sym typeface="Arial"/>
            </a:endParaRPr>
          </a:p>
        </p:txBody>
      </p:sp>
      <p:sp>
        <p:nvSpPr>
          <p:cNvPr id="714" name="Google Shape;714;g2c2ca1ff16a_0_208"/>
          <p:cNvSpPr txBox="1"/>
          <p:nvPr/>
        </p:nvSpPr>
        <p:spPr>
          <a:xfrm>
            <a:off x="9540250" y="4436050"/>
            <a:ext cx="740700" cy="507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US" sz="2100" b="1" i="0" u="none" strike="noStrike" cap="none">
                <a:solidFill>
                  <a:srgbClr val="00B050"/>
                </a:solidFill>
                <a:latin typeface="Calibri"/>
                <a:ea typeface="Calibri"/>
                <a:cs typeface="Calibri"/>
                <a:sym typeface="Calibri"/>
              </a:rPr>
              <a:t>Liver</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719" name="Google Shape;719;g2c2fde74134_0_31"/>
          <p:cNvSpPr txBox="1">
            <a:spLocks noGrp="1"/>
          </p:cNvSpPr>
          <p:nvPr>
            <p:ph type="title"/>
          </p:nvPr>
        </p:nvSpPr>
        <p:spPr>
          <a:xfrm>
            <a:off x="1818524" y="365125"/>
            <a:ext cx="95352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E4E79"/>
              </a:buClr>
              <a:buSzPts val="4400"/>
              <a:buFont typeface="Calibri"/>
              <a:buNone/>
            </a:pPr>
            <a:r>
              <a:rPr lang="en-US" b="1">
                <a:solidFill>
                  <a:srgbClr val="1E4E79"/>
                </a:solidFill>
              </a:rPr>
              <a:t>Classroom Integration</a:t>
            </a:r>
            <a:endParaRPr/>
          </a:p>
        </p:txBody>
      </p:sp>
      <p:sp>
        <p:nvSpPr>
          <p:cNvPr id="720" name="Google Shape;720;g2c2fde74134_0_31"/>
          <p:cNvSpPr txBox="1">
            <a:spLocks noGrp="1"/>
          </p:cNvSpPr>
          <p:nvPr>
            <p:ph type="body" idx="1"/>
          </p:nvPr>
        </p:nvSpPr>
        <p:spPr>
          <a:xfrm>
            <a:off x="1818526" y="1825625"/>
            <a:ext cx="9535200" cy="4351200"/>
          </a:xfrm>
          <a:prstGeom prst="rect">
            <a:avLst/>
          </a:prstGeom>
          <a:noFill/>
          <a:ln>
            <a:noFill/>
          </a:ln>
        </p:spPr>
        <p:txBody>
          <a:bodyPr spcFirstLastPara="1" wrap="square" lIns="91425" tIns="45700" rIns="91425" bIns="45700" anchor="t" anchorCtr="0">
            <a:normAutofit/>
          </a:bodyPr>
          <a:lstStyle/>
          <a:p>
            <a:pPr marL="566737" lvl="1" indent="0" algn="l" rtl="0">
              <a:lnSpc>
                <a:spcPct val="90000"/>
              </a:lnSpc>
              <a:spcBef>
                <a:spcPts val="500"/>
              </a:spcBef>
              <a:spcAft>
                <a:spcPts val="0"/>
              </a:spcAft>
              <a:buSzPts val="2800"/>
              <a:buNone/>
            </a:pPr>
            <a:r>
              <a:rPr lang="en-US" sz="3600"/>
              <a:t>Where could this content and the demonstrations fit in your curriculums?</a:t>
            </a:r>
            <a:endParaRPr sz="3600"/>
          </a:p>
          <a:p>
            <a:pPr marL="566737" lvl="1" indent="0" algn="l" rtl="0">
              <a:lnSpc>
                <a:spcPct val="90000"/>
              </a:lnSpc>
              <a:spcBef>
                <a:spcPts val="500"/>
              </a:spcBef>
              <a:spcAft>
                <a:spcPts val="0"/>
              </a:spcAft>
              <a:buSzPts val="2800"/>
              <a:buNone/>
            </a:pPr>
            <a:endParaRPr sz="2800"/>
          </a:p>
          <a:p>
            <a:pPr marL="566737" lvl="1" indent="0" algn="l" rtl="0">
              <a:lnSpc>
                <a:spcPct val="90000"/>
              </a:lnSpc>
              <a:spcBef>
                <a:spcPts val="500"/>
              </a:spcBef>
              <a:spcAft>
                <a:spcPts val="0"/>
              </a:spcAft>
              <a:buSzPts val="2800"/>
              <a:buNone/>
            </a:pPr>
            <a:endParaRPr/>
          </a:p>
          <a:p>
            <a:pPr marL="566737" lvl="1" indent="0" algn="l" rtl="0">
              <a:lnSpc>
                <a:spcPct val="90000"/>
              </a:lnSpc>
              <a:spcBef>
                <a:spcPts val="500"/>
              </a:spcBef>
              <a:spcAft>
                <a:spcPts val="0"/>
              </a:spcAft>
              <a:buSzPts val="2800"/>
              <a:buNone/>
            </a:pPr>
            <a:endParaRPr/>
          </a:p>
        </p:txBody>
      </p:sp>
      <p:sp>
        <p:nvSpPr>
          <p:cNvPr id="721" name="Google Shape;721;g2c2fde74134_0_31"/>
          <p:cNvSpPr txBox="1">
            <a:spLocks noGrp="1"/>
          </p:cNvSpPr>
          <p:nvPr>
            <p:ph type="dt" idx="10"/>
          </p:nvPr>
        </p:nvSpPr>
        <p:spPr>
          <a:xfrm>
            <a:off x="1818524" y="6420172"/>
            <a:ext cx="6086700" cy="306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Soil Science Society of America   www.soils.org | www.soils4teachers.org</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pic>
        <p:nvPicPr>
          <p:cNvPr id="726" name="Google Shape;726;g21188a67fb5_0_489" descr="A picture containing calendar&#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sp>
        <p:nvSpPr>
          <p:cNvPr id="727" name="Google Shape;727;g21188a67fb5_0_489"/>
          <p:cNvSpPr txBox="1">
            <a:spLocks noGrp="1"/>
          </p:cNvSpPr>
          <p:nvPr>
            <p:ph type="subTitle" idx="1"/>
          </p:nvPr>
        </p:nvSpPr>
        <p:spPr>
          <a:xfrm>
            <a:off x="1524000" y="3602038"/>
            <a:ext cx="9144000" cy="759900"/>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rgbClr val="000000"/>
              </a:buClr>
              <a:buSzPts val="2800"/>
              <a:buFont typeface="Arial"/>
              <a:buNone/>
            </a:pPr>
            <a:r>
              <a:rPr lang="en-US" sz="3200" b="1">
                <a:solidFill>
                  <a:srgbClr val="065B84"/>
                </a:solidFill>
                <a:latin typeface="Calibri"/>
                <a:ea typeface="Calibri"/>
                <a:cs typeface="Calibri"/>
                <a:sym typeface="Calibri"/>
              </a:rPr>
              <a:t>Web Tools, Resources, Wrap-Up</a:t>
            </a:r>
            <a:endParaRPr sz="3200" b="1" i="0" u="none" strike="noStrike" cap="none">
              <a:solidFill>
                <a:srgbClr val="065B84"/>
              </a:solidFill>
              <a:latin typeface="Calibri"/>
              <a:ea typeface="Calibri"/>
              <a:cs typeface="Calibri"/>
              <a:sym typeface="Calibri"/>
            </a:endParaRPr>
          </a:p>
        </p:txBody>
      </p:sp>
      <p:pic>
        <p:nvPicPr>
          <p:cNvPr id="728" name="Google Shape;728;g21188a67fb5_0_489" descr="Graphical user interface, application&#10;&#10;Description automatically generated"/>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983977" y="5785103"/>
            <a:ext cx="2953517" cy="822962"/>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sp>
        <p:nvSpPr>
          <p:cNvPr id="733" name="Google Shape;733;g2c2ca1ff16a_0_6"/>
          <p:cNvSpPr txBox="1">
            <a:spLocks noGrp="1"/>
          </p:cNvSpPr>
          <p:nvPr>
            <p:ph type="title"/>
          </p:nvPr>
        </p:nvSpPr>
        <p:spPr>
          <a:xfrm>
            <a:off x="1818524" y="365125"/>
            <a:ext cx="95352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400"/>
              <a:buFont typeface="Calibri"/>
              <a:buNone/>
            </a:pPr>
            <a:r>
              <a:rPr lang="en-US" b="1">
                <a:solidFill>
                  <a:srgbClr val="1F3864"/>
                </a:solidFill>
              </a:rPr>
              <a:t>Introducing Soils 4 Teachers </a:t>
            </a:r>
            <a:r>
              <a:rPr lang="en-US" b="1" u="sng">
                <a:solidFill>
                  <a:schemeClr val="hlink"/>
                </a:solidFill>
                <a:hlinkClick r:id="rId3"/>
              </a:rPr>
              <a:t>www.soils4teachers.org</a:t>
            </a:r>
            <a:endParaRPr>
              <a:solidFill>
                <a:srgbClr val="C00000"/>
              </a:solidFill>
            </a:endParaRPr>
          </a:p>
        </p:txBody>
      </p:sp>
      <p:sp>
        <p:nvSpPr>
          <p:cNvPr id="734" name="Google Shape;734;g2c2ca1ff16a_0_6"/>
          <p:cNvSpPr txBox="1">
            <a:spLocks noGrp="1"/>
          </p:cNvSpPr>
          <p:nvPr>
            <p:ph type="dt" idx="10"/>
          </p:nvPr>
        </p:nvSpPr>
        <p:spPr>
          <a:xfrm>
            <a:off x="1818524" y="6420172"/>
            <a:ext cx="6086700" cy="306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Soil Science Society of America   www.soils.org | www.soils4teachers.org</a:t>
            </a:r>
            <a:endParaRPr/>
          </a:p>
        </p:txBody>
      </p:sp>
      <p:pic>
        <p:nvPicPr>
          <p:cNvPr id="735" name="Google Shape;735;g2c2ca1ff16a_0_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095600" y="1730025"/>
            <a:ext cx="7883015" cy="4424546"/>
          </a:xfrm>
          <a:prstGeom prst="rect">
            <a:avLst/>
          </a:prstGeom>
          <a:noFill/>
          <a:ln w="19050" cap="flat" cmpd="sng">
            <a:solidFill>
              <a:schemeClr val="dk2"/>
            </a:solidFill>
            <a:prstDash val="solid"/>
            <a:round/>
            <a:headEnd type="none" w="sm" len="sm"/>
            <a:tailEnd type="none" w="sm" len="sm"/>
          </a:ln>
        </p:spPr>
      </p:pic>
      <p:sp>
        <p:nvSpPr>
          <p:cNvPr id="736" name="Google Shape;736;g2c2ca1ff16a_0_6"/>
          <p:cNvSpPr/>
          <p:nvPr/>
        </p:nvSpPr>
        <p:spPr>
          <a:xfrm rot="-1724439">
            <a:off x="5474578" y="2404390"/>
            <a:ext cx="1148602" cy="452732"/>
          </a:xfrm>
          <a:prstGeom prst="rightArrow">
            <a:avLst>
              <a:gd name="adj1" fmla="val 50000"/>
              <a:gd name="adj2" fmla="val 50000"/>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737" name="Google Shape;737;g2c2ca1ff16a_0_6"/>
          <p:cNvSpPr/>
          <p:nvPr/>
        </p:nvSpPr>
        <p:spPr>
          <a:xfrm rot="-1586034">
            <a:off x="6839105" y="2654199"/>
            <a:ext cx="1934114" cy="452671"/>
          </a:xfrm>
          <a:prstGeom prst="rightArrow">
            <a:avLst>
              <a:gd name="adj1" fmla="val 50000"/>
              <a:gd name="adj2" fmla="val 50000"/>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738" name="Google Shape;738;g2c2ca1ff16a_0_6"/>
          <p:cNvSpPr/>
          <p:nvPr/>
        </p:nvSpPr>
        <p:spPr>
          <a:xfrm rot="-806737">
            <a:off x="2103875" y="3923763"/>
            <a:ext cx="1934009" cy="452814"/>
          </a:xfrm>
          <a:prstGeom prst="rightArrow">
            <a:avLst>
              <a:gd name="adj1" fmla="val 50000"/>
              <a:gd name="adj2" fmla="val 50000"/>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g2c2ca1ff16a_0_222"/>
          <p:cNvSpPr txBox="1">
            <a:spLocks noGrp="1"/>
          </p:cNvSpPr>
          <p:nvPr>
            <p:ph type="title"/>
          </p:nvPr>
        </p:nvSpPr>
        <p:spPr>
          <a:xfrm>
            <a:off x="1818524" y="60325"/>
            <a:ext cx="95352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E4E79"/>
              </a:buClr>
              <a:buSzPts val="4400"/>
              <a:buFont typeface="Calibri"/>
              <a:buNone/>
            </a:pPr>
            <a:r>
              <a:rPr lang="en-US" b="1">
                <a:solidFill>
                  <a:srgbClr val="1E4E79"/>
                </a:solidFill>
              </a:rPr>
              <a:t>What do you know about your soil?</a:t>
            </a:r>
            <a:endParaRPr/>
          </a:p>
        </p:txBody>
      </p:sp>
      <p:sp>
        <p:nvSpPr>
          <p:cNvPr id="234" name="Google Shape;234;g2c2ca1ff16a_0_222"/>
          <p:cNvSpPr txBox="1">
            <a:spLocks noGrp="1"/>
          </p:cNvSpPr>
          <p:nvPr>
            <p:ph type="dt" idx="10"/>
          </p:nvPr>
        </p:nvSpPr>
        <p:spPr>
          <a:xfrm>
            <a:off x="1818524" y="6420172"/>
            <a:ext cx="6086700" cy="306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Soil Science Society of America   www.soils.org | www.soils4teachers.org</a:t>
            </a:r>
            <a:endParaRPr/>
          </a:p>
        </p:txBody>
      </p:sp>
      <p:pic>
        <p:nvPicPr>
          <p:cNvPr id="235" name="Google Shape;235;g2c2ca1ff16a_0_22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44550" y="1088100"/>
            <a:ext cx="4454669" cy="5211475"/>
          </a:xfrm>
          <a:prstGeom prst="rect">
            <a:avLst/>
          </a:prstGeom>
          <a:noFill/>
          <a:ln w="9525" cap="flat" cmpd="sng">
            <a:solidFill>
              <a:schemeClr val="dk2"/>
            </a:solidFill>
            <a:prstDash val="solid"/>
            <a:round/>
            <a:headEnd type="none" w="sm" len="sm"/>
            <a:tailEnd type="none" w="sm" len="sm"/>
          </a:ln>
        </p:spPr>
      </p:pic>
      <p:pic>
        <p:nvPicPr>
          <p:cNvPr id="236" name="Google Shape;236;g2c2ca1ff16a_0_22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208750" y="1088100"/>
            <a:ext cx="6983250" cy="5602252"/>
          </a:xfrm>
          <a:prstGeom prst="rect">
            <a:avLst/>
          </a:prstGeom>
          <a:noFill/>
          <a:ln w="9525" cap="flat" cmpd="sng">
            <a:solidFill>
              <a:schemeClr val="dk2"/>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sp>
        <p:nvSpPr>
          <p:cNvPr id="744" name="Google Shape;744;g212889042f9_1_0"/>
          <p:cNvSpPr txBox="1">
            <a:spLocks noGrp="1"/>
          </p:cNvSpPr>
          <p:nvPr>
            <p:ph type="title"/>
          </p:nvPr>
        </p:nvSpPr>
        <p:spPr>
          <a:xfrm>
            <a:off x="1818524" y="365125"/>
            <a:ext cx="95352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b="1">
                <a:solidFill>
                  <a:srgbClr val="1E4E79"/>
                </a:solidFill>
              </a:rPr>
              <a:t>State Soil Booklet</a:t>
            </a:r>
            <a:r>
              <a:rPr lang="en-US" b="1">
                <a:solidFill>
                  <a:srgbClr val="31538F"/>
                </a:solidFill>
              </a:rPr>
              <a:t>s</a:t>
            </a:r>
            <a:endParaRPr b="1">
              <a:solidFill>
                <a:srgbClr val="31538F"/>
              </a:solidFill>
            </a:endParaRPr>
          </a:p>
        </p:txBody>
      </p:sp>
      <p:pic>
        <p:nvPicPr>
          <p:cNvPr id="745" name="Google Shape;745;g212889042f9_1_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842900" y="1690825"/>
            <a:ext cx="4422999" cy="4937299"/>
          </a:xfrm>
          <a:prstGeom prst="rect">
            <a:avLst/>
          </a:prstGeom>
          <a:noFill/>
          <a:ln w="9525" cap="flat" cmpd="sng">
            <a:solidFill>
              <a:schemeClr val="dk2"/>
            </a:solidFill>
            <a:prstDash val="solid"/>
            <a:round/>
            <a:headEnd type="none" w="sm" len="sm"/>
            <a:tailEnd type="none" w="sm" len="sm"/>
          </a:ln>
        </p:spPr>
      </p:pic>
      <p:sp>
        <p:nvSpPr>
          <p:cNvPr id="746" name="Google Shape;746;g212889042f9_1_0"/>
          <p:cNvSpPr/>
          <p:nvPr/>
        </p:nvSpPr>
        <p:spPr>
          <a:xfrm rot="-1970259">
            <a:off x="5610729" y="3565891"/>
            <a:ext cx="1482129" cy="452687"/>
          </a:xfrm>
          <a:prstGeom prst="rightArrow">
            <a:avLst>
              <a:gd name="adj1" fmla="val 50000"/>
              <a:gd name="adj2" fmla="val 50000"/>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47" name="Google Shape;747;g212889042f9_1_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097175" y="1389825"/>
            <a:ext cx="4454669" cy="5211475"/>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51"/>
        <p:cNvGrpSpPr/>
        <p:nvPr/>
      </p:nvGrpSpPr>
      <p:grpSpPr>
        <a:xfrm>
          <a:off x="0" y="0"/>
          <a:ext cx="0" cy="0"/>
          <a:chOff x="0" y="0"/>
          <a:chExt cx="0" cy="0"/>
        </a:xfrm>
      </p:grpSpPr>
      <p:sp>
        <p:nvSpPr>
          <p:cNvPr id="752" name="Google Shape;752;g21188a67fb5_0_540"/>
          <p:cNvSpPr txBox="1">
            <a:spLocks noGrp="1"/>
          </p:cNvSpPr>
          <p:nvPr>
            <p:ph type="title"/>
          </p:nvPr>
        </p:nvSpPr>
        <p:spPr>
          <a:xfrm>
            <a:off x="1818524" y="365125"/>
            <a:ext cx="95352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E4E79"/>
              </a:buClr>
              <a:buSzPts val="4400"/>
              <a:buFont typeface="Calibri"/>
              <a:buNone/>
            </a:pPr>
            <a:r>
              <a:rPr lang="en-US" b="1">
                <a:solidFill>
                  <a:srgbClr val="1E4E79"/>
                </a:solidFill>
              </a:rPr>
              <a:t>I Heart Soil</a:t>
            </a:r>
            <a:endParaRPr/>
          </a:p>
        </p:txBody>
      </p:sp>
      <p:sp>
        <p:nvSpPr>
          <p:cNvPr id="753" name="Google Shape;753;g21188a67fb5_0_540"/>
          <p:cNvSpPr txBox="1">
            <a:spLocks noGrp="1"/>
          </p:cNvSpPr>
          <p:nvPr>
            <p:ph type="dt" idx="10"/>
          </p:nvPr>
        </p:nvSpPr>
        <p:spPr>
          <a:xfrm>
            <a:off x="1818524" y="6420172"/>
            <a:ext cx="6086700" cy="306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Soil Science Society of America   www.soils.org | www.soils4teachers.org</a:t>
            </a:r>
            <a:endParaRPr/>
          </a:p>
        </p:txBody>
      </p:sp>
      <p:pic>
        <p:nvPicPr>
          <p:cNvPr id="754" name="Google Shape;754;g21188a67fb5_0_54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1711839">
            <a:off x="7878344" y="1836783"/>
            <a:ext cx="3153344" cy="3153344"/>
          </a:xfrm>
          <a:prstGeom prst="rect">
            <a:avLst/>
          </a:prstGeom>
          <a:noFill/>
          <a:ln>
            <a:noFill/>
          </a:ln>
        </p:spPr>
      </p:pic>
      <p:sp>
        <p:nvSpPr>
          <p:cNvPr id="755" name="Google Shape;755;g21188a67fb5_0_540"/>
          <p:cNvSpPr txBox="1"/>
          <p:nvPr/>
        </p:nvSpPr>
        <p:spPr>
          <a:xfrm>
            <a:off x="2209798" y="2628625"/>
            <a:ext cx="5421000" cy="15699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In multiple languages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3200"/>
              <a:buFont typeface="Arial"/>
              <a:buChar char="•"/>
            </a:pPr>
            <a:r>
              <a:rPr lang="en-US" sz="32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www.soils.org/stickers</a:t>
            </a:r>
            <a:endParaRPr sz="32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Great giveaway!</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g21188a67fb5_0_547"/>
          <p:cNvSpPr txBox="1">
            <a:spLocks noGrp="1"/>
          </p:cNvSpPr>
          <p:nvPr>
            <p:ph type="title"/>
          </p:nvPr>
        </p:nvSpPr>
        <p:spPr>
          <a:xfrm>
            <a:off x="1818524" y="365125"/>
            <a:ext cx="95352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E4E79"/>
              </a:buClr>
              <a:buSzPts val="4400"/>
              <a:buFont typeface="Calibri"/>
              <a:buNone/>
            </a:pPr>
            <a:r>
              <a:rPr lang="en-US" b="1">
                <a:solidFill>
                  <a:srgbClr val="1E4E79"/>
                </a:solidFill>
              </a:rPr>
              <a:t>Know Soil Know Life </a:t>
            </a:r>
            <a:endParaRPr/>
          </a:p>
        </p:txBody>
      </p:sp>
      <p:sp>
        <p:nvSpPr>
          <p:cNvPr id="761" name="Google Shape;761;g21188a67fb5_0_547"/>
          <p:cNvSpPr txBox="1">
            <a:spLocks noGrp="1"/>
          </p:cNvSpPr>
          <p:nvPr>
            <p:ph type="dt" idx="10"/>
          </p:nvPr>
        </p:nvSpPr>
        <p:spPr>
          <a:xfrm>
            <a:off x="1818524" y="6420172"/>
            <a:ext cx="6086700" cy="306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Soil Science Society of America   www.soils.org | www.soils4teachers.org</a:t>
            </a:r>
            <a:endParaRPr/>
          </a:p>
        </p:txBody>
      </p:sp>
      <p:sp>
        <p:nvSpPr>
          <p:cNvPr id="762" name="Google Shape;762;g21188a67fb5_0_547"/>
          <p:cNvSpPr txBox="1"/>
          <p:nvPr/>
        </p:nvSpPr>
        <p:spPr>
          <a:xfrm>
            <a:off x="2151271" y="2151727"/>
            <a:ext cx="5421000" cy="25551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Educator’s Guide</a:t>
            </a:r>
            <a:endParaRPr sz="1400" b="0" i="0" u="none" strike="noStrike" cap="none">
              <a:solidFill>
                <a:srgbClr val="000000"/>
              </a:solidFill>
              <a:latin typeface="Arial"/>
              <a:ea typeface="Arial"/>
              <a:cs typeface="Arial"/>
              <a:sym typeface="Arial"/>
            </a:endParaRPr>
          </a:p>
          <a:p>
            <a:pPr marL="914400" marR="0" lvl="1" indent="-457200" algn="l" rtl="0">
              <a:lnSpc>
                <a:spcPct val="100000"/>
              </a:lnSpc>
              <a:spcBef>
                <a:spcPts val="0"/>
              </a:spcBef>
              <a:spcAft>
                <a:spcPts val="0"/>
              </a:spcAft>
              <a:buClr>
                <a:schemeClr val="dk1"/>
              </a:buClr>
              <a:buSzPts val="3200"/>
              <a:buFont typeface="Courier New"/>
              <a:buChar char="o"/>
            </a:pPr>
            <a:r>
              <a:rPr lang="en-US" sz="3200" b="0" i="0" u="none" strike="noStrike" cap="none">
                <a:solidFill>
                  <a:schemeClr val="dk1"/>
                </a:solidFill>
                <a:latin typeface="Calibri"/>
                <a:ea typeface="Calibri"/>
                <a:cs typeface="Calibri"/>
                <a:sym typeface="Calibri"/>
              </a:rPr>
              <a:t>Overview</a:t>
            </a:r>
            <a:endParaRPr sz="1400" b="0" i="0" u="none" strike="noStrike" cap="none">
              <a:solidFill>
                <a:srgbClr val="000000"/>
              </a:solidFill>
              <a:latin typeface="Arial"/>
              <a:ea typeface="Arial"/>
              <a:cs typeface="Arial"/>
              <a:sym typeface="Arial"/>
            </a:endParaRPr>
          </a:p>
          <a:p>
            <a:pPr marL="914400" marR="0" lvl="1" indent="-457200" algn="l" rtl="0">
              <a:lnSpc>
                <a:spcPct val="100000"/>
              </a:lnSpc>
              <a:spcBef>
                <a:spcPts val="0"/>
              </a:spcBef>
              <a:spcAft>
                <a:spcPts val="0"/>
              </a:spcAft>
              <a:buClr>
                <a:schemeClr val="dk1"/>
              </a:buClr>
              <a:buSzPts val="3200"/>
              <a:buFont typeface="Courier New"/>
              <a:buChar char="o"/>
            </a:pPr>
            <a:r>
              <a:rPr lang="en-US" sz="3200" b="0" i="0" u="none" strike="noStrike" cap="none">
                <a:solidFill>
                  <a:schemeClr val="dk1"/>
                </a:solidFill>
                <a:latin typeface="Calibri"/>
                <a:ea typeface="Calibri"/>
                <a:cs typeface="Calibri"/>
                <a:sym typeface="Calibri"/>
              </a:rPr>
              <a:t>Powerpoints</a:t>
            </a:r>
            <a:endParaRPr sz="3200" b="0" i="0" u="none" strike="noStrike" cap="none">
              <a:solidFill>
                <a:schemeClr val="dk1"/>
              </a:solidFill>
              <a:latin typeface="Calibri"/>
              <a:ea typeface="Calibri"/>
              <a:cs typeface="Calibri"/>
              <a:sym typeface="Calibri"/>
            </a:endParaRPr>
          </a:p>
          <a:p>
            <a:pPr marL="914400" marR="0" lvl="1" indent="-457200" algn="l" rtl="0">
              <a:lnSpc>
                <a:spcPct val="100000"/>
              </a:lnSpc>
              <a:spcBef>
                <a:spcPts val="0"/>
              </a:spcBef>
              <a:spcAft>
                <a:spcPts val="0"/>
              </a:spcAft>
              <a:buClr>
                <a:schemeClr val="dk1"/>
              </a:buClr>
              <a:buSzPts val="3200"/>
              <a:buFont typeface="Courier New"/>
              <a:buChar char="o"/>
            </a:pPr>
            <a:r>
              <a:rPr lang="en-US" sz="3200" b="0" i="0" u="none" strike="noStrike" cap="none">
                <a:solidFill>
                  <a:schemeClr val="dk1"/>
                </a:solidFill>
                <a:latin typeface="Calibri"/>
                <a:ea typeface="Calibri"/>
                <a:cs typeface="Calibri"/>
                <a:sym typeface="Calibri"/>
              </a:rPr>
              <a:t>Activities</a:t>
            </a:r>
            <a:endParaRPr sz="1400" b="0" i="0" u="none" strike="noStrike" cap="none">
              <a:solidFill>
                <a:srgbClr val="000000"/>
              </a:solidFill>
              <a:latin typeface="Arial"/>
              <a:ea typeface="Arial"/>
              <a:cs typeface="Arial"/>
              <a:sym typeface="Arial"/>
            </a:endParaRPr>
          </a:p>
          <a:p>
            <a:pPr marL="914400" marR="0" lvl="1" indent="-457200" algn="l" rtl="0">
              <a:lnSpc>
                <a:spcPct val="100000"/>
              </a:lnSpc>
              <a:spcBef>
                <a:spcPts val="0"/>
              </a:spcBef>
              <a:spcAft>
                <a:spcPts val="0"/>
              </a:spcAft>
              <a:buClr>
                <a:schemeClr val="dk1"/>
              </a:buClr>
              <a:buSzPts val="3200"/>
              <a:buFont typeface="Courier New"/>
              <a:buChar char="o"/>
            </a:pPr>
            <a:r>
              <a:rPr lang="en-US" sz="3200" b="0" i="0" u="none" strike="noStrike" cap="none">
                <a:solidFill>
                  <a:schemeClr val="dk1"/>
                </a:solidFill>
                <a:latin typeface="Calibri"/>
                <a:ea typeface="Calibri"/>
                <a:cs typeface="Calibri"/>
                <a:sym typeface="Calibri"/>
              </a:rPr>
              <a:t>Worksheets</a:t>
            </a:r>
            <a:endParaRPr sz="1400" b="0" i="0" u="none" strike="noStrike" cap="none">
              <a:solidFill>
                <a:srgbClr val="000000"/>
              </a:solidFill>
              <a:latin typeface="Arial"/>
              <a:ea typeface="Arial"/>
              <a:cs typeface="Arial"/>
              <a:sym typeface="Arial"/>
            </a:endParaRPr>
          </a:p>
        </p:txBody>
      </p:sp>
      <p:pic>
        <p:nvPicPr>
          <p:cNvPr id="763" name="Google Shape;763;g21188a67fb5_0_547" descr="Calendar&#10;&#10;Description automatically generated with medium confidenc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006231" y="1690688"/>
            <a:ext cx="3792396" cy="3823999"/>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67"/>
        <p:cNvGrpSpPr/>
        <p:nvPr/>
      </p:nvGrpSpPr>
      <p:grpSpPr>
        <a:xfrm>
          <a:off x="0" y="0"/>
          <a:ext cx="0" cy="0"/>
          <a:chOff x="0" y="0"/>
          <a:chExt cx="0" cy="0"/>
        </a:xfrm>
      </p:grpSpPr>
      <p:sp>
        <p:nvSpPr>
          <p:cNvPr id="768" name="Google Shape;768;g26bd397b6e2_0_0"/>
          <p:cNvSpPr txBox="1">
            <a:spLocks noGrp="1"/>
          </p:cNvSpPr>
          <p:nvPr>
            <p:ph type="title"/>
          </p:nvPr>
        </p:nvSpPr>
        <p:spPr>
          <a:xfrm>
            <a:off x="1818524" y="365125"/>
            <a:ext cx="95352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E4E79"/>
              </a:buClr>
              <a:buSzPts val="4400"/>
              <a:buFont typeface="Calibri"/>
              <a:buNone/>
            </a:pPr>
            <a:r>
              <a:rPr lang="en-US" b="1">
                <a:solidFill>
                  <a:srgbClr val="1E4E79"/>
                </a:solidFill>
              </a:rPr>
              <a:t>Teachers Inservice and Materials</a:t>
            </a:r>
            <a:endParaRPr/>
          </a:p>
        </p:txBody>
      </p:sp>
      <p:sp>
        <p:nvSpPr>
          <p:cNvPr id="769" name="Google Shape;769;g26bd397b6e2_0_0"/>
          <p:cNvSpPr txBox="1">
            <a:spLocks noGrp="1"/>
          </p:cNvSpPr>
          <p:nvPr>
            <p:ph type="dt" idx="10"/>
          </p:nvPr>
        </p:nvSpPr>
        <p:spPr>
          <a:xfrm>
            <a:off x="1818524" y="6420172"/>
            <a:ext cx="6086700" cy="306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Soil Science Society of America   www.soils.org | www.soils4teachers.org</a:t>
            </a:r>
            <a:endParaRPr/>
          </a:p>
        </p:txBody>
      </p:sp>
      <p:sp>
        <p:nvSpPr>
          <p:cNvPr id="770" name="Google Shape;770;g26bd397b6e2_0_0"/>
          <p:cNvSpPr txBox="1"/>
          <p:nvPr/>
        </p:nvSpPr>
        <p:spPr>
          <a:xfrm>
            <a:off x="2151278" y="2151725"/>
            <a:ext cx="9888300" cy="3540300"/>
          </a:xfrm>
          <a:prstGeom prst="rect">
            <a:avLst/>
          </a:prstGeom>
          <a:noFill/>
          <a:ln>
            <a:noFill/>
          </a:ln>
        </p:spPr>
        <p:txBody>
          <a:bodyPr spcFirstLastPara="1" wrap="square" lIns="91425" tIns="45700" rIns="91425" bIns="45700" anchor="t" anchorCtr="0">
            <a:spAutoFit/>
          </a:bodyPr>
          <a:lstStyle/>
          <a:p>
            <a:pPr marL="342900" marR="0" lvl="1" indent="-342900" algn="l" rtl="0">
              <a:lnSpc>
                <a:spcPct val="100000"/>
              </a:lnSpc>
              <a:spcBef>
                <a:spcPts val="0"/>
              </a:spcBef>
              <a:spcAft>
                <a:spcPts val="0"/>
              </a:spcAft>
              <a:buClr>
                <a:schemeClr val="dk1"/>
              </a:buClr>
              <a:buSzPts val="3200"/>
              <a:buFont typeface="Calibri"/>
              <a:buChar char="○"/>
            </a:pPr>
            <a:r>
              <a:rPr lang="en-US" sz="3200" b="0" i="0" u="none" strike="noStrike" cap="none">
                <a:solidFill>
                  <a:schemeClr val="dk1"/>
                </a:solidFill>
                <a:latin typeface="Calibri"/>
                <a:ea typeface="Calibri"/>
                <a:cs typeface="Calibri"/>
                <a:sym typeface="Calibri"/>
              </a:rPr>
              <a:t>Soil Basics/Soil Sampling</a:t>
            </a:r>
            <a:endParaRPr sz="3200" b="0" i="0" u="none" strike="noStrike" cap="none">
              <a:solidFill>
                <a:schemeClr val="dk1"/>
              </a:solidFill>
              <a:latin typeface="Calibri"/>
              <a:ea typeface="Calibri"/>
              <a:cs typeface="Calibri"/>
              <a:sym typeface="Calibri"/>
            </a:endParaRPr>
          </a:p>
          <a:p>
            <a:pPr marL="342900" marR="0" lvl="1" indent="-342900" algn="l" rtl="0">
              <a:lnSpc>
                <a:spcPct val="100000"/>
              </a:lnSpc>
              <a:spcBef>
                <a:spcPts val="0"/>
              </a:spcBef>
              <a:spcAft>
                <a:spcPts val="0"/>
              </a:spcAft>
              <a:buClr>
                <a:schemeClr val="dk1"/>
              </a:buClr>
              <a:buSzPts val="3200"/>
              <a:buFont typeface="Calibri"/>
              <a:buChar char="○"/>
            </a:pPr>
            <a:r>
              <a:rPr lang="en-US" sz="3200" b="0" i="0" u="none" strike="noStrike" cap="none">
                <a:solidFill>
                  <a:schemeClr val="dk1"/>
                </a:solidFill>
                <a:latin typeface="Calibri"/>
                <a:ea typeface="Calibri"/>
                <a:cs typeface="Calibri"/>
                <a:sym typeface="Calibri"/>
              </a:rPr>
              <a:t>Soil Chemistry</a:t>
            </a:r>
            <a:endParaRPr sz="3200" b="0" i="0" u="none" strike="noStrike" cap="none">
              <a:solidFill>
                <a:schemeClr val="dk1"/>
              </a:solidFill>
              <a:latin typeface="Calibri"/>
              <a:ea typeface="Calibri"/>
              <a:cs typeface="Calibri"/>
              <a:sym typeface="Calibri"/>
            </a:endParaRPr>
          </a:p>
          <a:p>
            <a:pPr marL="342900" marR="0" lvl="1" indent="-342900" algn="l" rtl="0">
              <a:lnSpc>
                <a:spcPct val="100000"/>
              </a:lnSpc>
              <a:spcBef>
                <a:spcPts val="0"/>
              </a:spcBef>
              <a:spcAft>
                <a:spcPts val="0"/>
              </a:spcAft>
              <a:buClr>
                <a:schemeClr val="dk1"/>
              </a:buClr>
              <a:buSzPts val="3200"/>
              <a:buFont typeface="Calibri"/>
              <a:buChar char="○"/>
            </a:pPr>
            <a:r>
              <a:rPr lang="en-US" sz="3200" b="0" i="0" u="none" strike="noStrike" cap="none">
                <a:solidFill>
                  <a:schemeClr val="dk1"/>
                </a:solidFill>
                <a:latin typeface="Calibri"/>
                <a:ea typeface="Calibri"/>
                <a:cs typeface="Calibri"/>
                <a:sym typeface="Calibri"/>
              </a:rPr>
              <a:t>Soil Biology</a:t>
            </a:r>
            <a:endParaRPr sz="3200" b="0" i="0" u="none" strike="noStrike" cap="none">
              <a:solidFill>
                <a:schemeClr val="dk1"/>
              </a:solidFill>
              <a:latin typeface="Calibri"/>
              <a:ea typeface="Calibri"/>
              <a:cs typeface="Calibri"/>
              <a:sym typeface="Calibri"/>
            </a:endParaRPr>
          </a:p>
          <a:p>
            <a:pPr marL="342900" marR="0" lvl="1" indent="-342900" algn="l" rtl="0">
              <a:lnSpc>
                <a:spcPct val="100000"/>
              </a:lnSpc>
              <a:spcBef>
                <a:spcPts val="0"/>
              </a:spcBef>
              <a:spcAft>
                <a:spcPts val="0"/>
              </a:spcAft>
              <a:buClr>
                <a:schemeClr val="dk1"/>
              </a:buClr>
              <a:buSzPts val="3200"/>
              <a:buFont typeface="Calibri"/>
              <a:buChar char="○"/>
            </a:pPr>
            <a:r>
              <a:rPr lang="en-US" sz="3200" b="0" i="0" u="none" strike="noStrike" cap="none">
                <a:solidFill>
                  <a:schemeClr val="dk1"/>
                </a:solidFill>
                <a:latin typeface="Calibri"/>
                <a:ea typeface="Calibri"/>
                <a:cs typeface="Calibri"/>
                <a:sym typeface="Calibri"/>
              </a:rPr>
              <a:t>Soils and Climate Change</a:t>
            </a:r>
            <a:endParaRPr sz="3200" b="0" i="0" u="none" strike="noStrike" cap="none">
              <a:solidFill>
                <a:schemeClr val="dk1"/>
              </a:solidFill>
              <a:latin typeface="Calibri"/>
              <a:ea typeface="Calibri"/>
              <a:cs typeface="Calibri"/>
              <a:sym typeface="Calibri"/>
            </a:endParaRPr>
          </a:p>
          <a:p>
            <a:pPr marL="342900" marR="0" lvl="1" indent="-342900" algn="l" rtl="0">
              <a:lnSpc>
                <a:spcPct val="100000"/>
              </a:lnSpc>
              <a:spcBef>
                <a:spcPts val="0"/>
              </a:spcBef>
              <a:spcAft>
                <a:spcPts val="0"/>
              </a:spcAft>
              <a:buClr>
                <a:schemeClr val="dk1"/>
              </a:buClr>
              <a:buSzPts val="3200"/>
              <a:buFont typeface="Calibri"/>
              <a:buChar char="○"/>
            </a:pPr>
            <a:r>
              <a:rPr lang="en-US" sz="3200" b="0" i="0" u="none" strike="noStrike" cap="none">
                <a:solidFill>
                  <a:schemeClr val="dk1"/>
                </a:solidFill>
                <a:latin typeface="Calibri"/>
                <a:ea typeface="Calibri"/>
                <a:cs typeface="Calibri"/>
                <a:sym typeface="Calibri"/>
              </a:rPr>
              <a:t>Web Resources</a:t>
            </a:r>
            <a:endParaRPr sz="3200" b="0" i="0" u="none" strike="noStrike" cap="none">
              <a:solidFill>
                <a:schemeClr val="dk1"/>
              </a:solidFill>
              <a:latin typeface="Calibri"/>
              <a:ea typeface="Calibri"/>
              <a:cs typeface="Calibri"/>
              <a:sym typeface="Calibri"/>
            </a:endParaRPr>
          </a:p>
          <a:p>
            <a:pPr marL="91440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Calibri"/>
              <a:ea typeface="Calibri"/>
              <a:cs typeface="Calibri"/>
              <a:sym typeface="Calibri"/>
            </a:endParaRPr>
          </a:p>
          <a:p>
            <a:pPr marL="342900" marR="0" lvl="1" indent="-342900" algn="l" rtl="0">
              <a:lnSpc>
                <a:spcPct val="100000"/>
              </a:lnSpc>
              <a:spcBef>
                <a:spcPts val="0"/>
              </a:spcBef>
              <a:spcAft>
                <a:spcPts val="0"/>
              </a:spcAft>
              <a:buClr>
                <a:schemeClr val="dk1"/>
              </a:buClr>
              <a:buSzPts val="3200"/>
              <a:buFont typeface="Courier New"/>
              <a:buChar char="○"/>
            </a:pPr>
            <a:r>
              <a:rPr lang="en-US" sz="3200" b="0" i="0" u="none" strike="noStrike" cap="none">
                <a:solidFill>
                  <a:schemeClr val="dk1"/>
                </a:solidFill>
                <a:latin typeface="Calibri"/>
                <a:ea typeface="Calibri"/>
                <a:cs typeface="Calibri"/>
                <a:sym typeface="Calibri"/>
              </a:rPr>
              <a:t>Overview | Powerpoint | Videos | Activities</a:t>
            </a:r>
            <a:endParaRPr sz="3200" b="0" i="0" u="none" strike="noStrike" cap="none">
              <a:solidFill>
                <a:schemeClr val="dk1"/>
              </a:solidFill>
              <a:latin typeface="Calibri"/>
              <a:ea typeface="Calibri"/>
              <a:cs typeface="Calibri"/>
              <a:sym typeface="Calibri"/>
            </a:endParaRPr>
          </a:p>
        </p:txBody>
      </p:sp>
      <p:pic>
        <p:nvPicPr>
          <p:cNvPr id="771" name="Google Shape;771;g26bd397b6e2_0_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724671" y="1843225"/>
            <a:ext cx="4314928" cy="2440029"/>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sp>
        <p:nvSpPr>
          <p:cNvPr id="776" name="Google Shape;776;g2c2ca1ff16a_0_0"/>
          <p:cNvSpPr txBox="1">
            <a:spLocks noGrp="1"/>
          </p:cNvSpPr>
          <p:nvPr>
            <p:ph type="title"/>
          </p:nvPr>
        </p:nvSpPr>
        <p:spPr>
          <a:xfrm>
            <a:off x="1818524" y="365125"/>
            <a:ext cx="95352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E4E79"/>
              </a:buClr>
              <a:buSzPts val="4400"/>
              <a:buFont typeface="Calibri"/>
              <a:buNone/>
            </a:pPr>
            <a:r>
              <a:rPr lang="en-US" b="1">
                <a:solidFill>
                  <a:srgbClr val="1E4E79"/>
                </a:solidFill>
              </a:rPr>
              <a:t>Grants for Teachers! </a:t>
            </a:r>
            <a:endParaRPr/>
          </a:p>
        </p:txBody>
      </p:sp>
      <p:sp>
        <p:nvSpPr>
          <p:cNvPr id="777" name="Google Shape;777;g2c2ca1ff16a_0_0"/>
          <p:cNvSpPr txBox="1">
            <a:spLocks noGrp="1"/>
          </p:cNvSpPr>
          <p:nvPr>
            <p:ph type="dt" idx="10"/>
          </p:nvPr>
        </p:nvSpPr>
        <p:spPr>
          <a:xfrm>
            <a:off x="1818524" y="6420172"/>
            <a:ext cx="6086700" cy="306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Soil Science Society of America   www.soils.org | www.soils4teachers.org</a:t>
            </a:r>
            <a:endParaRPr/>
          </a:p>
        </p:txBody>
      </p:sp>
      <p:sp>
        <p:nvSpPr>
          <p:cNvPr id="778" name="Google Shape;778;g2c2ca1ff16a_0_0"/>
          <p:cNvSpPr txBox="1">
            <a:spLocks noGrp="1"/>
          </p:cNvSpPr>
          <p:nvPr>
            <p:ph type="body" idx="1"/>
          </p:nvPr>
        </p:nvSpPr>
        <p:spPr>
          <a:xfrm>
            <a:off x="1818526" y="1776525"/>
            <a:ext cx="95352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800"/>
              <a:buNone/>
            </a:pPr>
            <a:r>
              <a:rPr lang="en-US"/>
              <a:t>Up to 10 teachers could receive up to $500 to pay for supplies to teach about soils to use during the 2024-2025 school year</a:t>
            </a:r>
            <a:endParaRPr/>
          </a:p>
          <a:p>
            <a:pPr marL="0" lvl="0" indent="0" algn="l" rtl="0">
              <a:lnSpc>
                <a:spcPct val="90000"/>
              </a:lnSpc>
              <a:spcBef>
                <a:spcPts val="1000"/>
              </a:spcBef>
              <a:spcAft>
                <a:spcPts val="0"/>
              </a:spcAft>
              <a:buSzPts val="1800"/>
              <a:buNone/>
            </a:pPr>
            <a:endParaRPr/>
          </a:p>
          <a:p>
            <a:pPr marL="0" lvl="0" indent="0" algn="l" rtl="0">
              <a:lnSpc>
                <a:spcPct val="90000"/>
              </a:lnSpc>
              <a:spcBef>
                <a:spcPts val="1000"/>
              </a:spcBef>
              <a:spcAft>
                <a:spcPts val="0"/>
              </a:spcAft>
              <a:buSzPts val="1800"/>
              <a:buNone/>
            </a:pPr>
            <a:r>
              <a:rPr lang="en-US"/>
              <a:t>Visit the Soil Science Society Booth for details!</a:t>
            </a:r>
            <a:endParaRPr/>
          </a:p>
          <a:p>
            <a:pPr marL="0" lvl="0" indent="0" algn="l" rtl="0">
              <a:lnSpc>
                <a:spcPct val="90000"/>
              </a:lnSpc>
              <a:spcBef>
                <a:spcPts val="1000"/>
              </a:spcBef>
              <a:spcAft>
                <a:spcPts val="0"/>
              </a:spcAft>
              <a:buSzPts val="1800"/>
              <a:buNone/>
            </a:pPr>
            <a:endParaRPr/>
          </a:p>
          <a:p>
            <a:pPr marL="0" lvl="0" indent="0" algn="l" rtl="0">
              <a:lnSpc>
                <a:spcPct val="90000"/>
              </a:lnSpc>
              <a:spcBef>
                <a:spcPts val="1000"/>
              </a:spcBef>
              <a:spcAft>
                <a:spcPts val="0"/>
              </a:spcAft>
              <a:buSzPts val="1800"/>
              <a:buNone/>
            </a:pPr>
            <a:r>
              <a:rPr lang="en-US"/>
              <a:t>Deadline: April 30, 2024</a:t>
            </a:r>
            <a:endParaRPr/>
          </a:p>
          <a:p>
            <a:pPr marL="0" lvl="0" indent="0" algn="l" rtl="0">
              <a:lnSpc>
                <a:spcPct val="90000"/>
              </a:lnSpc>
              <a:spcBef>
                <a:spcPts val="1000"/>
              </a:spcBef>
              <a:spcAft>
                <a:spcPts val="0"/>
              </a:spcAft>
              <a:buSzPts val="1800"/>
              <a:buNone/>
            </a:pPr>
            <a:endParaRPr/>
          </a:p>
          <a:p>
            <a:pPr marL="0" lvl="0" indent="0" algn="l" rtl="0">
              <a:lnSpc>
                <a:spcPct val="90000"/>
              </a:lnSpc>
              <a:spcBef>
                <a:spcPts val="1000"/>
              </a:spcBef>
              <a:spcAft>
                <a:spcPts val="0"/>
              </a:spcAft>
              <a:buSzPts val="1800"/>
              <a:buNone/>
            </a:pPr>
            <a:r>
              <a:rPr lang="en-US" u="sng">
                <a:solidFill>
                  <a:schemeClr val="hlink"/>
                </a:solidFill>
                <a:hlinkClick r:id="rId3"/>
              </a:rPr>
              <a:t>https://tinyurl.com/SSSAgrantforteachers</a:t>
            </a:r>
            <a:endParaRPr/>
          </a:p>
        </p:txBody>
      </p:sp>
      <p:pic>
        <p:nvPicPr>
          <p:cNvPr id="779" name="Google Shape;779;g2c2ca1ff16a_0_0"/>
          <p:cNvPicPr preferRelativeResize="0"/>
          <p:nvPr/>
        </p:nvPicPr>
        <p:blipFill rotWithShape="1">
          <a:blip r:embed="rId4">
            <a:alphaModFix/>
          </a:blip>
          <a:srcRect/>
          <a:stretch/>
        </p:blipFill>
        <p:spPr>
          <a:xfrm>
            <a:off x="8939175" y="3424225"/>
            <a:ext cx="2857500" cy="285750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sp>
        <p:nvSpPr>
          <p:cNvPr id="784" name="Google Shape;784;g212889042f9_1_9"/>
          <p:cNvSpPr txBox="1">
            <a:spLocks noGrp="1"/>
          </p:cNvSpPr>
          <p:nvPr>
            <p:ph type="title"/>
          </p:nvPr>
        </p:nvSpPr>
        <p:spPr>
          <a:xfrm>
            <a:off x="1818524" y="365125"/>
            <a:ext cx="95352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E4E79"/>
              </a:buClr>
              <a:buSzPts val="4400"/>
              <a:buFont typeface="Calibri"/>
              <a:buNone/>
            </a:pPr>
            <a:r>
              <a:rPr lang="en-US" b="1">
                <a:solidFill>
                  <a:srgbClr val="1E4E79"/>
                </a:solidFill>
              </a:rPr>
              <a:t>Thank you! </a:t>
            </a:r>
            <a:endParaRPr/>
          </a:p>
        </p:txBody>
      </p:sp>
      <p:sp>
        <p:nvSpPr>
          <p:cNvPr id="785" name="Google Shape;785;g212889042f9_1_9"/>
          <p:cNvSpPr txBox="1">
            <a:spLocks noGrp="1"/>
          </p:cNvSpPr>
          <p:nvPr>
            <p:ph type="dt" idx="10"/>
          </p:nvPr>
        </p:nvSpPr>
        <p:spPr>
          <a:xfrm>
            <a:off x="1818524" y="6420172"/>
            <a:ext cx="6086700" cy="306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Soil Science Society of America   www.soils.org | www.soils4teachers.org</a:t>
            </a:r>
            <a:endParaRPr/>
          </a:p>
        </p:txBody>
      </p:sp>
      <p:sp>
        <p:nvSpPr>
          <p:cNvPr id="786" name="Google Shape;786;g212889042f9_1_9"/>
          <p:cNvSpPr txBox="1">
            <a:spLocks noGrp="1"/>
          </p:cNvSpPr>
          <p:nvPr>
            <p:ph type="body" idx="1"/>
          </p:nvPr>
        </p:nvSpPr>
        <p:spPr>
          <a:xfrm>
            <a:off x="1818526" y="1825625"/>
            <a:ext cx="95352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800"/>
              <a:buNone/>
            </a:pPr>
            <a:br>
              <a:rPr lang="en-US"/>
            </a:br>
            <a:r>
              <a:rPr lang="en-US"/>
              <a:t>Wale Adewunmi: wale.adewunmi@juno.com</a:t>
            </a:r>
            <a:endParaRPr/>
          </a:p>
          <a:p>
            <a:pPr marL="0" lvl="0" indent="0" algn="l" rtl="0">
              <a:lnSpc>
                <a:spcPct val="90000"/>
              </a:lnSpc>
              <a:spcBef>
                <a:spcPts val="1000"/>
              </a:spcBef>
              <a:spcAft>
                <a:spcPts val="0"/>
              </a:spcAft>
              <a:buSzPts val="1800"/>
              <a:buNone/>
            </a:pPr>
            <a:r>
              <a:rPr lang="en-US"/>
              <a:t>Clay Robinson: cdrdirt@gmail.com</a:t>
            </a:r>
            <a:endParaRPr/>
          </a:p>
          <a:p>
            <a:pPr marL="0" lvl="0" indent="0" algn="l" rtl="0">
              <a:lnSpc>
                <a:spcPct val="90000"/>
              </a:lnSpc>
              <a:spcBef>
                <a:spcPts val="1000"/>
              </a:spcBef>
              <a:spcAft>
                <a:spcPts val="0"/>
              </a:spcAft>
              <a:buSzPts val="1800"/>
              <a:buNone/>
            </a:pPr>
            <a:r>
              <a:rPr lang="en-US"/>
              <a:t>Susan Chapman: </a:t>
            </a:r>
            <a:r>
              <a:rPr lang="en-US" sz="1100">
                <a:solidFill>
                  <a:srgbClr val="222222"/>
                </a:solidFill>
                <a:highlight>
                  <a:srgbClr val="FFFFFF"/>
                </a:highlight>
                <a:latin typeface="Georgia"/>
                <a:ea typeface="Georgia"/>
                <a:cs typeface="Georgia"/>
                <a:sym typeface="Georgia"/>
              </a:rPr>
              <a:t> </a:t>
            </a:r>
            <a:r>
              <a:rPr lang="en-US"/>
              <a:t>schapman@sciencesocieties.org</a:t>
            </a:r>
            <a:endParaRPr/>
          </a:p>
          <a:p>
            <a:pPr marL="0" lvl="0" indent="0" algn="l" rtl="0">
              <a:lnSpc>
                <a:spcPct val="90000"/>
              </a:lnSpc>
              <a:spcBef>
                <a:spcPts val="1000"/>
              </a:spcBef>
              <a:spcAft>
                <a:spcPts val="0"/>
              </a:spcAft>
              <a:buSzPts val="1800"/>
              <a:buNone/>
            </a:pPr>
            <a:r>
              <a:rPr lang="en-US"/>
              <a:t>Missy Holzer: missy.holzer@gmail.com</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g2c2fde74134_0_16"/>
          <p:cNvSpPr txBox="1">
            <a:spLocks noGrp="1"/>
          </p:cNvSpPr>
          <p:nvPr>
            <p:ph type="title"/>
          </p:nvPr>
        </p:nvSpPr>
        <p:spPr>
          <a:xfrm>
            <a:off x="1818524" y="-92075"/>
            <a:ext cx="95352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E4E79"/>
              </a:buClr>
              <a:buSzPts val="4400"/>
              <a:buFont typeface="Calibri"/>
              <a:buNone/>
            </a:pPr>
            <a:r>
              <a:rPr lang="en-US" b="1">
                <a:solidFill>
                  <a:srgbClr val="1E4E79"/>
                </a:solidFill>
              </a:rPr>
              <a:t>What do you know about your soil?</a:t>
            </a:r>
            <a:endParaRPr/>
          </a:p>
        </p:txBody>
      </p:sp>
      <p:sp>
        <p:nvSpPr>
          <p:cNvPr id="242" name="Google Shape;242;g2c2fde74134_0_16"/>
          <p:cNvSpPr txBox="1">
            <a:spLocks noGrp="1"/>
          </p:cNvSpPr>
          <p:nvPr>
            <p:ph type="dt" idx="10"/>
          </p:nvPr>
        </p:nvSpPr>
        <p:spPr>
          <a:xfrm>
            <a:off x="1818524" y="6420172"/>
            <a:ext cx="6086700" cy="306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Soil Science Society of America   www.soils.org | www.soils4teachers.org</a:t>
            </a:r>
            <a:endParaRPr/>
          </a:p>
        </p:txBody>
      </p:sp>
      <p:pic>
        <p:nvPicPr>
          <p:cNvPr id="243" name="Google Shape;243;g2c2fde74134_0_1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051082" y="898000"/>
            <a:ext cx="8140918" cy="5980575"/>
          </a:xfrm>
          <a:prstGeom prst="rect">
            <a:avLst/>
          </a:prstGeom>
          <a:noFill/>
          <a:ln w="9525" cap="flat" cmpd="sng">
            <a:solidFill>
              <a:schemeClr val="dk2"/>
            </a:solidFill>
            <a:prstDash val="solid"/>
            <a:round/>
            <a:headEnd type="none" w="sm" len="sm"/>
            <a:tailEnd type="none" w="sm" len="sm"/>
          </a:ln>
        </p:spPr>
      </p:pic>
      <p:pic>
        <p:nvPicPr>
          <p:cNvPr id="244" name="Google Shape;244;g2c2fde74134_0_1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0600" y="1233625"/>
            <a:ext cx="4422760" cy="5099725"/>
          </a:xfrm>
          <a:prstGeom prst="rect">
            <a:avLst/>
          </a:prstGeom>
          <a:noFill/>
          <a:ln w="9525" cap="flat" cmpd="sng">
            <a:solidFill>
              <a:schemeClr val="dk2"/>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g2c3757382f2_0_0"/>
          <p:cNvSpPr txBox="1">
            <a:spLocks noGrp="1"/>
          </p:cNvSpPr>
          <p:nvPr>
            <p:ph type="title"/>
          </p:nvPr>
        </p:nvSpPr>
        <p:spPr>
          <a:xfrm>
            <a:off x="1818524" y="365125"/>
            <a:ext cx="95352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E4E79"/>
              </a:buClr>
              <a:buSzPts val="4400"/>
              <a:buFont typeface="Calibri"/>
              <a:buNone/>
            </a:pPr>
            <a:r>
              <a:rPr lang="en-US" b="1">
                <a:solidFill>
                  <a:srgbClr val="1E4E79"/>
                </a:solidFill>
              </a:rPr>
              <a:t>What do you know about your soil?</a:t>
            </a:r>
            <a:endParaRPr/>
          </a:p>
        </p:txBody>
      </p:sp>
      <p:sp>
        <p:nvSpPr>
          <p:cNvPr id="250" name="Google Shape;250;g2c3757382f2_0_0"/>
          <p:cNvSpPr txBox="1">
            <a:spLocks noGrp="1"/>
          </p:cNvSpPr>
          <p:nvPr>
            <p:ph type="body" idx="1"/>
          </p:nvPr>
        </p:nvSpPr>
        <p:spPr>
          <a:xfrm>
            <a:off x="1818526" y="1825625"/>
            <a:ext cx="95352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800"/>
              <a:buNone/>
            </a:pPr>
            <a:r>
              <a:rPr lang="en-US" sz="3600"/>
              <a:t>What role does soil play where you live?</a:t>
            </a:r>
            <a:endParaRPr sz="3600"/>
          </a:p>
          <a:p>
            <a:pPr marL="0" lvl="0" indent="0" algn="l" rtl="0">
              <a:lnSpc>
                <a:spcPct val="90000"/>
              </a:lnSpc>
              <a:spcBef>
                <a:spcPts val="0"/>
              </a:spcBef>
              <a:spcAft>
                <a:spcPts val="0"/>
              </a:spcAft>
              <a:buSzPts val="1800"/>
              <a:buNone/>
            </a:pPr>
            <a:endParaRPr sz="3600"/>
          </a:p>
        </p:txBody>
      </p:sp>
      <p:sp>
        <p:nvSpPr>
          <p:cNvPr id="251" name="Google Shape;251;g2c3757382f2_0_0"/>
          <p:cNvSpPr txBox="1">
            <a:spLocks noGrp="1"/>
          </p:cNvSpPr>
          <p:nvPr>
            <p:ph type="dt" idx="10"/>
          </p:nvPr>
        </p:nvSpPr>
        <p:spPr>
          <a:xfrm>
            <a:off x="1818524" y="6420172"/>
            <a:ext cx="6086700" cy="306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Soil Science Society of America   www.soils.org | www.soils4teachers.org</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pic>
        <p:nvPicPr>
          <p:cNvPr id="256" name="Google Shape;256;g21188a67fb5_0_653" descr="A picture containing calendar&#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57" name="Google Shape;257;g21188a67fb5_0_653"/>
          <p:cNvSpPr txBox="1">
            <a:spLocks noGrp="1"/>
          </p:cNvSpPr>
          <p:nvPr>
            <p:ph type="subTitle" idx="1"/>
          </p:nvPr>
        </p:nvSpPr>
        <p:spPr>
          <a:xfrm>
            <a:off x="1524000" y="3602038"/>
            <a:ext cx="9144000" cy="759900"/>
          </a:xfrm>
          <a:prstGeom prst="rect">
            <a:avLst/>
          </a:prstGeom>
          <a:noFill/>
          <a:ln>
            <a:noFill/>
          </a:ln>
        </p:spPr>
        <p:txBody>
          <a:bodyPr spcFirstLastPara="1" wrap="square" lIns="91425" tIns="45700" rIns="91425" bIns="45700" anchor="t" anchorCtr="0">
            <a:normAutofit fontScale="85000" lnSpcReduction="20000"/>
          </a:bodyPr>
          <a:lstStyle/>
          <a:p>
            <a:pPr marL="0" marR="0" lvl="0" indent="0" algn="ctr" rtl="0">
              <a:lnSpc>
                <a:spcPct val="100000"/>
              </a:lnSpc>
              <a:spcBef>
                <a:spcPts val="0"/>
              </a:spcBef>
              <a:spcAft>
                <a:spcPts val="0"/>
              </a:spcAft>
              <a:buClr>
                <a:srgbClr val="000000"/>
              </a:buClr>
              <a:buSzPct val="100000"/>
              <a:buFont typeface="Arial"/>
              <a:buNone/>
            </a:pPr>
            <a:r>
              <a:rPr lang="en-US" sz="3200" b="1" i="0" u="none" strike="noStrike" cap="none">
                <a:solidFill>
                  <a:srgbClr val="065B84"/>
                </a:solidFill>
                <a:latin typeface="Calibri"/>
                <a:ea typeface="Calibri"/>
                <a:cs typeface="Calibri"/>
                <a:sym typeface="Calibri"/>
              </a:rPr>
              <a:t>Soil Basics/Physical Properties</a:t>
            </a:r>
            <a:endParaRPr sz="3200" b="1" i="0" u="none" strike="noStrike" cap="none">
              <a:solidFill>
                <a:srgbClr val="065B84"/>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ct val="100000"/>
              <a:buFont typeface="Arial"/>
              <a:buNone/>
            </a:pPr>
            <a:r>
              <a:rPr lang="en-US" sz="3200" b="1">
                <a:solidFill>
                  <a:srgbClr val="065B84"/>
                </a:solidFill>
              </a:rPr>
              <a:t>Wale Adewumni, PhD</a:t>
            </a:r>
            <a:endParaRPr/>
          </a:p>
        </p:txBody>
      </p:sp>
      <p:sp>
        <p:nvSpPr>
          <p:cNvPr id="258" name="Google Shape;258;g21188a67fb5_0_65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Soil Science Society of America   www.soils.org | www.soils4teachers.org</a:t>
            </a:r>
            <a:endParaRPr/>
          </a:p>
        </p:txBody>
      </p:sp>
      <p:pic>
        <p:nvPicPr>
          <p:cNvPr id="259" name="Google Shape;259;g21188a67fb5_0_653" descr="https://lh4.googleusercontent.com/hUOIClzhCaNDr87UZfkS18lkPg9Fl1ChbOvpHSaInfqtsMBeh4Tlm-iLIyQUp_itQ7Q4mrcWGVsGhPf578BMZsfRWjoyRKU7qmsNkN2Et8LeU_JLTKYUPAcfoiFYnNmcNKt0STkEgP3wzt4CRGk61A"/>
          <p:cNvPicPr preferRelativeResize="0"/>
          <p:nvPr/>
        </p:nvPicPr>
        <p:blipFill rotWithShape="1">
          <a:blip r:embed="rId4">
            <a:alphaModFix/>
          </a:blip>
          <a:srcRect/>
          <a:stretch/>
        </p:blipFill>
        <p:spPr>
          <a:xfrm>
            <a:off x="9379671" y="5889482"/>
            <a:ext cx="2718308" cy="96851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1"/>
          <p:cNvSpPr txBox="1">
            <a:spLocks noGrp="1"/>
          </p:cNvSpPr>
          <p:nvPr>
            <p:ph type="title"/>
          </p:nvPr>
        </p:nvSpPr>
        <p:spPr>
          <a:xfrm>
            <a:off x="1818524" y="365125"/>
            <a:ext cx="95352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b="1">
                <a:solidFill>
                  <a:srgbClr val="1E4E79"/>
                </a:solidFill>
              </a:rPr>
              <a:t>Soil is a Filter</a:t>
            </a:r>
            <a:endParaRPr/>
          </a:p>
        </p:txBody>
      </p:sp>
      <p:sp>
        <p:nvSpPr>
          <p:cNvPr id="266" name="Google Shape;266;p1"/>
          <p:cNvSpPr txBox="1">
            <a:spLocks noGrp="1"/>
          </p:cNvSpPr>
          <p:nvPr>
            <p:ph type="dt" idx="10"/>
          </p:nvPr>
        </p:nvSpPr>
        <p:spPr>
          <a:xfrm>
            <a:off x="1818524" y="6420172"/>
            <a:ext cx="6086700" cy="306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Soil Science Society of America   www.soils.org | www.soils4teachers.org</a:t>
            </a:r>
            <a:endParaRPr/>
          </a:p>
        </p:txBody>
      </p:sp>
      <p:sp>
        <p:nvSpPr>
          <p:cNvPr id="267" name="Google Shape;267;p1"/>
          <p:cNvSpPr txBox="1"/>
          <p:nvPr/>
        </p:nvSpPr>
        <p:spPr>
          <a:xfrm>
            <a:off x="1818525" y="1309807"/>
            <a:ext cx="9535200" cy="214349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rgbClr val="000000"/>
              </a:solidFill>
              <a:latin typeface="Arial"/>
              <a:ea typeface="Arial"/>
              <a:cs typeface="Arial"/>
              <a:sym typeface="Arial"/>
            </a:endParaRPr>
          </a:p>
          <a:p>
            <a:pPr marL="0" marR="0" lvl="0" indent="0" algn="l" rtl="0">
              <a:lnSpc>
                <a:spcPct val="107000"/>
              </a:lnSpc>
              <a:spcBef>
                <a:spcPts val="375"/>
              </a:spcBef>
              <a:spcAft>
                <a:spcPts val="0"/>
              </a:spcAft>
              <a:buClr>
                <a:srgbClr val="000000"/>
              </a:buClr>
              <a:buSzPts val="2800"/>
              <a:buFont typeface="Arial"/>
              <a:buNone/>
            </a:pPr>
            <a:r>
              <a:rPr lang="en-US" sz="2800" b="0" i="0" u="none" strike="noStrike" cap="none">
                <a:solidFill>
                  <a:srgbClr val="000000"/>
                </a:solidFill>
                <a:latin typeface="Arial"/>
                <a:ea typeface="Arial"/>
                <a:cs typeface="Arial"/>
                <a:sym typeface="Arial"/>
              </a:rPr>
              <a:t>Soil is a filter -- an essential soil ecosystem service.</a:t>
            </a:r>
            <a:endParaRPr/>
          </a:p>
          <a:p>
            <a:pPr marL="742950" marR="0" lvl="1" indent="-285750" algn="l" rtl="0">
              <a:lnSpc>
                <a:spcPct val="150000"/>
              </a:lnSpc>
              <a:spcBef>
                <a:spcPts val="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Service that benefits human welfare and represents nature’s (economic) capital.</a:t>
            </a:r>
            <a:endParaRPr sz="1400" b="0" i="0" u="none" strike="noStrike" cap="none">
              <a:solidFill>
                <a:srgbClr val="000000"/>
              </a:solidFill>
              <a:latin typeface="Arial"/>
              <a:ea typeface="Arial"/>
              <a:cs typeface="Arial"/>
              <a:sym typeface="Arial"/>
            </a:endParaRPr>
          </a:p>
        </p:txBody>
      </p:sp>
      <p:sp>
        <p:nvSpPr>
          <p:cNvPr id="268" name="Google Shape;268;p1"/>
          <p:cNvSpPr txBox="1"/>
          <p:nvPr/>
        </p:nvSpPr>
        <p:spPr>
          <a:xfrm>
            <a:off x="1954592" y="4091771"/>
            <a:ext cx="9263064" cy="2239844"/>
          </a:xfrm>
          <a:prstGeom prst="rect">
            <a:avLst/>
          </a:prstGeom>
          <a:noFill/>
          <a:ln>
            <a:noFill/>
          </a:ln>
        </p:spPr>
        <p:txBody>
          <a:bodyPr spcFirstLastPara="1" wrap="square" lIns="91425" tIns="45700" rIns="91425" bIns="45700" anchor="t" anchorCtr="0">
            <a:spAutoFit/>
          </a:bodyPr>
          <a:lstStyle/>
          <a:p>
            <a:pPr marL="742950" marR="0" lvl="1" indent="-285750" algn="l" rtl="0">
              <a:lnSpc>
                <a:spcPct val="150000"/>
              </a:lnSpc>
              <a:spcBef>
                <a:spcPts val="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Supportive services – production of food, fiber, shelter and biodiversity.</a:t>
            </a:r>
            <a:endParaRPr sz="1400" b="0" i="0" u="none" strike="noStrike" cap="none">
              <a:solidFill>
                <a:srgbClr val="000000"/>
              </a:solidFill>
              <a:latin typeface="Arial"/>
              <a:ea typeface="Arial"/>
              <a:cs typeface="Arial"/>
              <a:sym typeface="Arial"/>
            </a:endParaRPr>
          </a:p>
          <a:p>
            <a:pPr marL="742950" marR="0" lvl="1" indent="-285750" algn="l" rtl="0">
              <a:lnSpc>
                <a:spcPct val="150000"/>
              </a:lnSpc>
              <a:spcBef>
                <a:spcPts val="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Regulatory services – water infiltration, nutrient retention, erosion control, etc. </a:t>
            </a:r>
            <a:endParaRPr sz="28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3550</Words>
  <Application>Microsoft Office PowerPoint</Application>
  <PresentationFormat>Widescreen</PresentationFormat>
  <Paragraphs>472</Paragraphs>
  <Slides>55</Slides>
  <Notes>55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55</vt:i4>
      </vt:variant>
    </vt:vector>
  </HeadingPairs>
  <TitlesOfParts>
    <vt:vector size="64" baseType="lpstr">
      <vt:lpstr>Calibri</vt:lpstr>
      <vt:lpstr>Noto Sans Symbols</vt:lpstr>
      <vt:lpstr>Times New Roman</vt:lpstr>
      <vt:lpstr>Roboto</vt:lpstr>
      <vt:lpstr>Georgia</vt:lpstr>
      <vt:lpstr>Arial</vt:lpstr>
      <vt:lpstr>Courier New</vt:lpstr>
      <vt:lpstr>Office Theme</vt:lpstr>
      <vt:lpstr>Office Theme</vt:lpstr>
      <vt:lpstr>a presentation for 2024 NSTA Conference in Denver by Clay Robinson, PhD Wale Adewunmi, PhD Missy Holzer, PhD Susan Chapman, CAE</vt:lpstr>
      <vt:lpstr>Welcome</vt:lpstr>
      <vt:lpstr>What are the 4 requirements for life?</vt:lpstr>
      <vt:lpstr>Without them, you are…</vt:lpstr>
      <vt:lpstr>What do you know about your soil?</vt:lpstr>
      <vt:lpstr>What do you know about your soil?</vt:lpstr>
      <vt:lpstr>What do you know about your soil?</vt:lpstr>
      <vt:lpstr>PowerPoint Presentation</vt:lpstr>
      <vt:lpstr>Soil is a Filter</vt:lpstr>
      <vt:lpstr>Soil is a Filter Activity</vt:lpstr>
      <vt:lpstr>SOIL is a complex three-phase system</vt:lpstr>
      <vt:lpstr>Soil Particles</vt:lpstr>
      <vt:lpstr>Soil Particles: Relative Size Side-by-Side</vt:lpstr>
      <vt:lpstr>Soil Texture Laboratory Analysis</vt:lpstr>
      <vt:lpstr>PowerPoint Presentation</vt:lpstr>
      <vt:lpstr>PowerPoint Presentation</vt:lpstr>
      <vt:lpstr>Physical Properties</vt:lpstr>
      <vt:lpstr>Soil Texture by Feel Method</vt:lpstr>
      <vt:lpstr>Soil Texture Activity</vt:lpstr>
      <vt:lpstr>Soil Texture by Jar Method- Calculations</vt:lpstr>
      <vt:lpstr>Soil Texture</vt:lpstr>
      <vt:lpstr>Pore Space</vt:lpstr>
      <vt:lpstr>PowerPoint Presentation</vt:lpstr>
      <vt:lpstr>Soil is Charged</vt:lpstr>
      <vt:lpstr>Negatively charged clay particles</vt:lpstr>
      <vt:lpstr>Soil is a Filter Demonstration </vt:lpstr>
      <vt:lpstr>Soil is a Filter Demonstration </vt:lpstr>
      <vt:lpstr>Take-home message </vt:lpstr>
      <vt:lpstr>Soil =  Dirt</vt:lpstr>
      <vt:lpstr>PowerPoint Presentation</vt:lpstr>
      <vt:lpstr>Essential Questions and Big Ideas</vt:lpstr>
      <vt:lpstr>Big Idea 1 </vt:lpstr>
      <vt:lpstr>PowerPoint Presentation</vt:lpstr>
      <vt:lpstr>Big Idea 2</vt:lpstr>
      <vt:lpstr>PowerPoint Presentation</vt:lpstr>
      <vt:lpstr>PowerPoint Presentation</vt:lpstr>
      <vt:lpstr>Big Idea 3: Essential ecosystem functions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Soils are a living system… just like the human body</vt:lpstr>
      <vt:lpstr>Classroom Integration</vt:lpstr>
      <vt:lpstr>PowerPoint Presentation</vt:lpstr>
      <vt:lpstr>Introducing Soils 4 Teachers www.soils4teachers.org</vt:lpstr>
      <vt:lpstr>State Soil Booklets</vt:lpstr>
      <vt:lpstr>I Heart Soil</vt:lpstr>
      <vt:lpstr>Know Soil Know Life </vt:lpstr>
      <vt:lpstr>Teachers Inservice and Materials</vt:lpstr>
      <vt:lpstr>Grants for Teachers! </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presentation for 2024 NSTA Conference in Denver by Clay Robinson, PhD Wale Adewunmi, PhD Missy Holzer, PhD Susan Chapman, CAE</dc:title>
  <dc:creator>Susan Chapman</dc:creator>
  <cp:lastModifiedBy>Susan Chapman</cp:lastModifiedBy>
  <cp:revision>5</cp:revision>
  <dcterms:created xsi:type="dcterms:W3CDTF">2022-06-03T14:17:32Z</dcterms:created>
  <dcterms:modified xsi:type="dcterms:W3CDTF">2024-03-25T19:37:56Z</dcterms:modified>
</cp:coreProperties>
</file>