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551" r:id="rId1"/>
  </p:sldMasterIdLst>
  <p:notesMasterIdLst>
    <p:notesMasterId r:id="rId37"/>
  </p:notesMasterIdLst>
  <p:handoutMasterIdLst>
    <p:handoutMasterId r:id="rId38"/>
  </p:handoutMasterIdLst>
  <p:sldIdLst>
    <p:sldId id="451" r:id="rId2"/>
    <p:sldId id="434" r:id="rId3"/>
    <p:sldId id="435" r:id="rId4"/>
    <p:sldId id="436" r:id="rId5"/>
    <p:sldId id="437" r:id="rId6"/>
    <p:sldId id="438" r:id="rId7"/>
    <p:sldId id="439" r:id="rId8"/>
    <p:sldId id="440" r:id="rId9"/>
    <p:sldId id="441" r:id="rId10"/>
    <p:sldId id="442" r:id="rId11"/>
    <p:sldId id="443" r:id="rId12"/>
    <p:sldId id="444" r:id="rId13"/>
    <p:sldId id="425" r:id="rId14"/>
    <p:sldId id="445" r:id="rId15"/>
    <p:sldId id="446" r:id="rId16"/>
    <p:sldId id="447" r:id="rId17"/>
    <p:sldId id="448" r:id="rId18"/>
    <p:sldId id="345" r:id="rId19"/>
    <p:sldId id="346" r:id="rId20"/>
    <p:sldId id="347" r:id="rId21"/>
    <p:sldId id="348" r:id="rId22"/>
    <p:sldId id="349" r:id="rId23"/>
    <p:sldId id="350" r:id="rId24"/>
    <p:sldId id="413" r:id="rId25"/>
    <p:sldId id="351" r:id="rId26"/>
    <p:sldId id="410" r:id="rId27"/>
    <p:sldId id="404" r:id="rId28"/>
    <p:sldId id="405" r:id="rId29"/>
    <p:sldId id="406" r:id="rId30"/>
    <p:sldId id="407" r:id="rId31"/>
    <p:sldId id="408" r:id="rId32"/>
    <p:sldId id="409" r:id="rId33"/>
    <p:sldId id="411" r:id="rId34"/>
    <p:sldId id="387" r:id="rId35"/>
    <p:sldId id="412" r:id="rId36"/>
  </p:sldIdLst>
  <p:sldSz cx="9144000" cy="5143500" type="screen16x9"/>
  <p:notesSz cx="7010400" cy="9372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7" d="100"/>
          <a:sy n="117"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02" tIns="46801" rIns="93602" bIns="4680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70258"/>
          </a:xfrm>
          <a:prstGeom prst="rect">
            <a:avLst/>
          </a:prstGeom>
        </p:spPr>
        <p:txBody>
          <a:bodyPr vert="horz" lIns="93602" tIns="46801" rIns="93602" bIns="46801" rtlCol="0"/>
          <a:lstStyle>
            <a:lvl1pPr algn="r">
              <a:defRPr sz="1200"/>
            </a:lvl1pPr>
          </a:lstStyle>
          <a:p>
            <a:fld id="{4959194F-B95E-4DBC-B1A8-DF71FF28B770}" type="datetimeFigureOut">
              <a:rPr lang="en-US" smtClean="0"/>
              <a:t>4/27/2018</a:t>
            </a:fld>
            <a:endParaRPr lang="en-US"/>
          </a:p>
        </p:txBody>
      </p:sp>
      <p:sp>
        <p:nvSpPr>
          <p:cNvPr id="4" name="Footer Placeholder 3"/>
          <p:cNvSpPr>
            <a:spLocks noGrp="1"/>
          </p:cNvSpPr>
          <p:nvPr>
            <p:ph type="ftr" sz="quarter" idx="2"/>
          </p:nvPr>
        </p:nvSpPr>
        <p:spPr>
          <a:xfrm>
            <a:off x="0" y="8902345"/>
            <a:ext cx="3037840" cy="470257"/>
          </a:xfrm>
          <a:prstGeom prst="rect">
            <a:avLst/>
          </a:prstGeom>
        </p:spPr>
        <p:txBody>
          <a:bodyPr vert="horz" lIns="93602" tIns="46801" rIns="93602" bIns="4680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902345"/>
            <a:ext cx="3037840" cy="470257"/>
          </a:xfrm>
          <a:prstGeom prst="rect">
            <a:avLst/>
          </a:prstGeom>
        </p:spPr>
        <p:txBody>
          <a:bodyPr vert="horz" lIns="93602" tIns="46801" rIns="93602" bIns="46801" rtlCol="0" anchor="b"/>
          <a:lstStyle>
            <a:lvl1pPr algn="r">
              <a:defRPr sz="1200"/>
            </a:lvl1pPr>
          </a:lstStyle>
          <a:p>
            <a:fld id="{9CF37988-D454-444B-95FA-B406F6402237}" type="slidenum">
              <a:rPr lang="en-US" smtClean="0"/>
              <a:t>‹#›</a:t>
            </a:fld>
            <a:endParaRPr lang="en-US"/>
          </a:p>
        </p:txBody>
      </p:sp>
    </p:spTree>
    <p:extLst>
      <p:ext uri="{BB962C8B-B14F-4D97-AF65-F5344CB8AC3E}">
        <p14:creationId xmlns:p14="http://schemas.microsoft.com/office/powerpoint/2010/main" val="194193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51986"/>
            <a:ext cx="5608320" cy="4217670"/>
          </a:xfrm>
          <a:prstGeom prst="rect">
            <a:avLst/>
          </a:prstGeom>
          <a:noFill/>
          <a:ln>
            <a:noFill/>
          </a:ln>
        </p:spPr>
        <p:txBody>
          <a:bodyPr spcFirstLastPara="1" wrap="square" lIns="93585" tIns="93585" rIns="93585" bIns="9358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60349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7117">
              <a:buClrTx/>
              <a:buSzTx/>
              <a:buNone/>
              <a:defRPr/>
            </a:pPr>
            <a:r>
              <a:rPr lang="en-US" dirty="0" smtClean="0"/>
              <a:t>What is different</a:t>
            </a:r>
            <a:r>
              <a:rPr lang="en-US" baseline="0" dirty="0" smtClean="0"/>
              <a:t> about these pictures?</a:t>
            </a:r>
            <a:endParaRPr lang="en-US" dirty="0" smtClean="0"/>
          </a:p>
          <a:p>
            <a:endParaRPr lang="en-US" dirty="0"/>
          </a:p>
        </p:txBody>
      </p:sp>
      <p:sp>
        <p:nvSpPr>
          <p:cNvPr id="4" name="Slide Number Placeholder 3"/>
          <p:cNvSpPr>
            <a:spLocks noGrp="1"/>
          </p:cNvSpPr>
          <p:nvPr>
            <p:ph type="sldNum" sz="quarter" idx="10"/>
          </p:nvPr>
        </p:nvSpPr>
        <p:spPr>
          <a:xfrm>
            <a:off x="3877589" y="8744457"/>
            <a:ext cx="2966426" cy="460319"/>
          </a:xfrm>
          <a:prstGeom prst="rect">
            <a:avLst/>
          </a:prstGeom>
        </p:spPr>
        <p:txBody>
          <a:bodyPr lIns="91711" tIns="45856" rIns="91711" bIns="45856"/>
          <a:lstStyle/>
          <a:p>
            <a:fld id="{457C933F-5935-44BE-87C7-3BAC783EBFD0}" type="slidenum">
              <a:rPr lang="en-US" smtClean="0"/>
              <a:t>4</a:t>
            </a:fld>
            <a:endParaRPr lang="en-US"/>
          </a:p>
        </p:txBody>
      </p:sp>
    </p:spTree>
    <p:extLst>
      <p:ext uri="{BB962C8B-B14F-4D97-AF65-F5344CB8AC3E}">
        <p14:creationId xmlns:p14="http://schemas.microsoft.com/office/powerpoint/2010/main" val="27389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7" name="Shape 977"/>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endParaRPr/>
          </a:p>
        </p:txBody>
      </p:sp>
    </p:spTree>
    <p:extLst>
      <p:ext uri="{BB962C8B-B14F-4D97-AF65-F5344CB8AC3E}">
        <p14:creationId xmlns:p14="http://schemas.microsoft.com/office/powerpoint/2010/main" val="277526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77589" y="8744457"/>
            <a:ext cx="2966426" cy="460319"/>
          </a:xfrm>
          <a:prstGeom prst="rect">
            <a:avLst/>
          </a:prstGeom>
        </p:spPr>
        <p:txBody>
          <a:bodyPr lIns="91711" tIns="45856" rIns="91711" bIns="45856"/>
          <a:lstStyle/>
          <a:p>
            <a:fld id="{457C933F-5935-44BE-87C7-3BAC783EBFD0}" type="slidenum">
              <a:rPr lang="en-US" smtClean="0"/>
              <a:t>6</a:t>
            </a:fld>
            <a:endParaRPr lang="en-US"/>
          </a:p>
        </p:txBody>
      </p:sp>
    </p:spTree>
    <p:extLst>
      <p:ext uri="{BB962C8B-B14F-4D97-AF65-F5344CB8AC3E}">
        <p14:creationId xmlns:p14="http://schemas.microsoft.com/office/powerpoint/2010/main" val="137076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a:xfrm>
            <a:off x="3877589" y="8744457"/>
            <a:ext cx="2966426" cy="460319"/>
          </a:xfrm>
          <a:prstGeom prst="rect">
            <a:avLst/>
          </a:prstGeom>
        </p:spPr>
        <p:txBody>
          <a:bodyPr lIns="91711" tIns="45856" rIns="91711" bIns="45856"/>
          <a:lstStyle/>
          <a:p>
            <a:fld id="{457C933F-5935-44BE-87C7-3BAC783EBFD0}" type="slidenum">
              <a:rPr lang="en-US" smtClean="0"/>
              <a:t>15</a:t>
            </a:fld>
            <a:endParaRPr lang="en-US"/>
          </a:p>
        </p:txBody>
      </p:sp>
    </p:spTree>
    <p:extLst>
      <p:ext uri="{BB962C8B-B14F-4D97-AF65-F5344CB8AC3E}">
        <p14:creationId xmlns:p14="http://schemas.microsoft.com/office/powerpoint/2010/main" val="257437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r>
              <a:rPr lang="en"/>
              <a:t>Soil Fertility is the ability of soil to supply essential nutrients to plants.</a:t>
            </a:r>
            <a:endParaRPr/>
          </a:p>
        </p:txBody>
      </p:sp>
    </p:spTree>
    <p:extLst>
      <p:ext uri="{BB962C8B-B14F-4D97-AF65-F5344CB8AC3E}">
        <p14:creationId xmlns:p14="http://schemas.microsoft.com/office/powerpoint/2010/main" val="202477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r>
              <a:rPr lang="en"/>
              <a:t>The category of each nutrients is based on how much of that nutrients is taken up by the plants.  Even though less of each micronutrient is taken up, it does not mean it is less important!  </a:t>
            </a:r>
            <a:endParaRPr/>
          </a:p>
          <a:p>
            <a:pPr marL="0" indent="0">
              <a:buClr>
                <a:schemeClr val="dk1"/>
              </a:buClr>
              <a:buNone/>
            </a:pPr>
            <a:r>
              <a:rPr lang="en" sz="2900">
                <a:solidFill>
                  <a:schemeClr val="dk1"/>
                </a:solidFill>
              </a:rPr>
              <a:t>Law of the minimum</a:t>
            </a:r>
            <a:endParaRPr/>
          </a:p>
        </p:txBody>
      </p:sp>
    </p:spTree>
    <p:extLst>
      <p:ext uri="{BB962C8B-B14F-4D97-AF65-F5344CB8AC3E}">
        <p14:creationId xmlns:p14="http://schemas.microsoft.com/office/powerpoint/2010/main" val="83049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5" name="Shape 945"/>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endParaRPr/>
          </a:p>
        </p:txBody>
      </p:sp>
    </p:spTree>
    <p:extLst>
      <p:ext uri="{BB962C8B-B14F-4D97-AF65-F5344CB8AC3E}">
        <p14:creationId xmlns:p14="http://schemas.microsoft.com/office/powerpoint/2010/main" val="399965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7" name="Shape 957"/>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r>
              <a:rPr lang="en"/>
              <a:t>Now that we know what nutrients plants need from the soil, let’s talk about where they come from.  Nutrients can come from natural processes, such as biological nitrogen fixation, and they can come from agricultural inputs, such as synthetic fertilizer, lime, and organic material.  Nutrients in the soil are only taken up by plants in forms the plant can use.  The nutrients are removed during crop harvest, or they are returned to the soil through plant residue breaking down.  Soil nutrients can also be lost as a gas, or through erosion, leaching, or runoff.</a:t>
            </a:r>
            <a:endParaRPr/>
          </a:p>
        </p:txBody>
      </p:sp>
    </p:spTree>
    <p:extLst>
      <p:ext uri="{BB962C8B-B14F-4D97-AF65-F5344CB8AC3E}">
        <p14:creationId xmlns:p14="http://schemas.microsoft.com/office/powerpoint/2010/main" val="404040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r>
              <a:rPr lang="en"/>
              <a:t>Now we have a general picture of nutrient cycles, but we also should consider how easily different nutrients move through soils.  Scientists classify nutrients as mobile or immobile based on their characteristics.  Mobile nutrients move easily to root surfaces from a large volume of oil, while immobile nutrients, which do not move as easily, are only accessible to plants if they are close to the roots.</a:t>
            </a:r>
            <a:endParaRPr/>
          </a:p>
          <a:p>
            <a:pPr marL="0" indent="0">
              <a:buNone/>
            </a:pPr>
            <a:endParaRPr/>
          </a:p>
          <a:p>
            <a:pPr marL="0" indent="0">
              <a:buNone/>
            </a:pPr>
            <a:r>
              <a:rPr lang="en"/>
              <a:t>Understanding nutrient mobility in soil is important for scientists and farmers to understand in order to manage nutrient applications to maximize plant growth.  </a:t>
            </a:r>
            <a:endParaRPr/>
          </a:p>
        </p:txBody>
      </p:sp>
    </p:spTree>
    <p:extLst>
      <p:ext uri="{BB962C8B-B14F-4D97-AF65-F5344CB8AC3E}">
        <p14:creationId xmlns:p14="http://schemas.microsoft.com/office/powerpoint/2010/main" val="148247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a:spLocks noGrp="1" noRot="1" noChangeAspect="1"/>
          </p:cNvSpPr>
          <p:nvPr>
            <p:ph type="sldImg" idx="2"/>
          </p:nvPr>
        </p:nvSpPr>
        <p:spPr>
          <a:xfrm>
            <a:off x="3810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9" name="Shape 969"/>
          <p:cNvSpPr txBox="1">
            <a:spLocks noGrp="1"/>
          </p:cNvSpPr>
          <p:nvPr>
            <p:ph type="body" idx="1"/>
          </p:nvPr>
        </p:nvSpPr>
        <p:spPr>
          <a:xfrm>
            <a:off x="701040" y="4451986"/>
            <a:ext cx="5608320" cy="4217670"/>
          </a:xfrm>
          <a:prstGeom prst="rect">
            <a:avLst/>
          </a:prstGeom>
        </p:spPr>
        <p:txBody>
          <a:bodyPr spcFirstLastPara="1" wrap="square" lIns="93585" tIns="93585" rIns="93585" bIns="93585" anchor="t" anchorCtr="0">
            <a:noAutofit/>
          </a:bodyPr>
          <a:lstStyle/>
          <a:p>
            <a:pPr marL="0" indent="0">
              <a:buNone/>
            </a:pPr>
            <a:r>
              <a:rPr lang="en"/>
              <a:t>Growers need to apply enough nutrients to ensure plants get what they need while minimizing their input costs, and the impacts on the environment.  This can be a complicated equation to balance, so they consider a few different variables: the right time, right source, right rate, and right place, which we refer to as the 4R’s!</a:t>
            </a:r>
            <a:endParaRPr/>
          </a:p>
        </p:txBody>
      </p:sp>
    </p:spTree>
    <p:extLst>
      <p:ext uri="{BB962C8B-B14F-4D97-AF65-F5344CB8AC3E}">
        <p14:creationId xmlns:p14="http://schemas.microsoft.com/office/powerpoint/2010/main" val="394685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1489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9677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4967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1087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6157" y="2893061"/>
            <a:ext cx="7543800" cy="108806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2961" y="2125980"/>
            <a:ext cx="7543800" cy="3017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35005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6460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36811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20331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5563" y="1738953"/>
            <a:ext cx="7543800" cy="108806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710126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189094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21148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1165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513796708"/>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Lst>
  <p:timing>
    <p:tnLst>
      <p:par>
        <p:cTn id="1" dur="indefinite" restart="never" nodeType="tmRoot"/>
      </p:par>
    </p:tnLst>
  </p:timing>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ils4teachers.org/" TargetMode="External"/><Relationship Id="rId2" Type="http://schemas.openxmlformats.org/officeDocument/2006/relationships/hyperlink" Target="mailto:membership@soils.org" TargetMode="External"/><Relationship Id="rId1" Type="http://schemas.openxmlformats.org/officeDocument/2006/relationships/slideLayout" Target="../slideLayouts/slideLayout12.xml"/><Relationship Id="rId4" Type="http://schemas.openxmlformats.org/officeDocument/2006/relationships/hyperlink" Target="http://www.soils.org/IY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soils4teachers.org/" TargetMode="External"/><Relationship Id="rId7" Type="http://schemas.openxmlformats.org/officeDocument/2006/relationships/image" Target="../media/image2.jpeg"/><Relationship Id="rId2" Type="http://schemas.openxmlformats.org/officeDocument/2006/relationships/hyperlink" Target="http://www.soils4teachers.org/webinar" TargetMode="External"/><Relationship Id="rId1" Type="http://schemas.openxmlformats.org/officeDocument/2006/relationships/slideLayout" Target="../slideLayouts/slideLayout12.xml"/><Relationship Id="rId6" Type="http://schemas.openxmlformats.org/officeDocument/2006/relationships/hyperlink" Target="http://www.soils.org/discover-soils" TargetMode="External"/><Relationship Id="rId5" Type="http://schemas.openxmlformats.org/officeDocument/2006/relationships/hyperlink" Target="http://www.soils4kids.org/" TargetMode="External"/><Relationship Id="rId4" Type="http://schemas.openxmlformats.org/officeDocument/2006/relationships/hyperlink" Target="http://www.soils.org/IY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www.primose.co.uk/" TargetMode="Externa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note to teachers …</a:t>
            </a:r>
            <a:endParaRPr lang="en-US" dirty="0"/>
          </a:p>
        </p:txBody>
      </p:sp>
      <p:sp>
        <p:nvSpPr>
          <p:cNvPr id="5" name="Text Placeholder 4"/>
          <p:cNvSpPr>
            <a:spLocks noGrp="1"/>
          </p:cNvSpPr>
          <p:nvPr>
            <p:ph type="body" idx="1"/>
          </p:nvPr>
        </p:nvSpPr>
        <p:spPr/>
        <p:txBody>
          <a:bodyPr/>
          <a:lstStyle/>
          <a:p>
            <a:pPr marL="114300" indent="0">
              <a:buNone/>
            </a:pPr>
            <a:r>
              <a:rPr lang="en-US" dirty="0" smtClean="0"/>
              <a:t>Dear Educators,</a:t>
            </a:r>
          </a:p>
          <a:p>
            <a:pPr marL="114300" indent="0">
              <a:buNone/>
            </a:pPr>
            <a:endParaRPr lang="en-US" dirty="0"/>
          </a:p>
          <a:p>
            <a:pPr marL="114300" indent="0">
              <a:buNone/>
            </a:pPr>
            <a:r>
              <a:rPr lang="en-US" dirty="0" smtClean="0"/>
              <a:t>Thank you for your interest in our Soils: Fundamental to Life </a:t>
            </a:r>
            <a:r>
              <a:rPr lang="en-US" dirty="0" err="1" smtClean="0"/>
              <a:t>powerpoint</a:t>
            </a:r>
            <a:r>
              <a:rPr lang="en-US" dirty="0" smtClean="0"/>
              <a:t>.  This </a:t>
            </a:r>
            <a:r>
              <a:rPr lang="en-US" dirty="0" err="1" smtClean="0"/>
              <a:t>powerpoint</a:t>
            </a:r>
            <a:r>
              <a:rPr lang="en-US" dirty="0" smtClean="0"/>
              <a:t> was developed for the webinar of the same title, presented April 17, 2018.  This has been updated to include the appropriate sources and credits for the images within the presentation.</a:t>
            </a:r>
          </a:p>
          <a:p>
            <a:pPr marL="114300" indent="0">
              <a:buNone/>
            </a:pPr>
            <a:endParaRPr lang="en-US" dirty="0"/>
          </a:p>
          <a:p>
            <a:pPr marL="114300" indent="0">
              <a:buNone/>
            </a:pPr>
            <a:r>
              <a:rPr lang="en-US" dirty="0" smtClean="0"/>
              <a:t>You are welcome to use any/all of the information in this presentation for educational purposes – please include the appropriate credits.</a:t>
            </a:r>
          </a:p>
          <a:p>
            <a:pPr marL="114300" indent="0">
              <a:buNone/>
            </a:pPr>
            <a:endParaRPr lang="en-US" dirty="0"/>
          </a:p>
          <a:p>
            <a:pPr marL="114300" indent="0">
              <a:buNone/>
            </a:pPr>
            <a:r>
              <a:rPr lang="en-US" dirty="0" smtClean="0"/>
              <a:t>Due to the size of the </a:t>
            </a:r>
            <a:r>
              <a:rPr lang="en-US" dirty="0" err="1" smtClean="0"/>
              <a:t>powerpoint</a:t>
            </a:r>
            <a:r>
              <a:rPr lang="en-US" dirty="0" smtClean="0"/>
              <a:t>, it has been compressed and divided into two parts.  </a:t>
            </a:r>
            <a:r>
              <a:rPr lang="en-US" b="1" i="1" dirty="0" smtClean="0"/>
              <a:t>This is Part Two</a:t>
            </a:r>
            <a:r>
              <a:rPr lang="en-US" dirty="0" smtClean="0"/>
              <a:t>.</a:t>
            </a:r>
          </a:p>
          <a:p>
            <a:pPr marL="114300" indent="0">
              <a:buNone/>
            </a:pPr>
            <a:endParaRPr lang="en-US" dirty="0"/>
          </a:p>
          <a:p>
            <a:pPr marL="114300" indent="0">
              <a:buNone/>
            </a:pPr>
            <a:r>
              <a:rPr lang="en-US" dirty="0" smtClean="0"/>
              <a:t>If you have any questions, please contact us at </a:t>
            </a:r>
            <a:r>
              <a:rPr lang="en-US" dirty="0" smtClean="0">
                <a:hlinkClick r:id="rId2"/>
              </a:rPr>
              <a:t>membership@soils.org</a:t>
            </a:r>
            <a:r>
              <a:rPr lang="en-US" dirty="0" smtClean="0"/>
              <a:t> and be sure to view all of our K12 resources at </a:t>
            </a:r>
            <a:r>
              <a:rPr lang="en-US" dirty="0" smtClean="0">
                <a:hlinkClick r:id="rId3"/>
              </a:rPr>
              <a:t>www.soils4teachers.org</a:t>
            </a:r>
            <a:r>
              <a:rPr lang="en-US" dirty="0" smtClean="0"/>
              <a:t> and </a:t>
            </a:r>
            <a:r>
              <a:rPr lang="en-US" dirty="0" smtClean="0">
                <a:hlinkClick r:id="rId4"/>
              </a:rPr>
              <a:t>www.soils.org/IYS</a:t>
            </a:r>
            <a:r>
              <a:rPr lang="en-US" dirty="0" smtClean="0"/>
              <a:t> .</a:t>
            </a:r>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2588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1291" y="357018"/>
            <a:ext cx="7543800" cy="695802"/>
          </a:xfrm>
        </p:spPr>
        <p:txBody>
          <a:bodyPr>
            <a:normAutofit/>
          </a:bodyPr>
          <a:lstStyle/>
          <a:p>
            <a:r>
              <a:rPr lang="en-US" sz="2700" dirty="0"/>
              <a:t>Soil Structure</a:t>
            </a:r>
          </a:p>
        </p:txBody>
      </p:sp>
      <p:sp>
        <p:nvSpPr>
          <p:cNvPr id="7" name="Text Placeholder 6"/>
          <p:cNvSpPr>
            <a:spLocks noGrp="1"/>
          </p:cNvSpPr>
          <p:nvPr>
            <p:ph type="body" idx="1"/>
          </p:nvPr>
        </p:nvSpPr>
        <p:spPr>
          <a:xfrm>
            <a:off x="3314700" y="1371601"/>
            <a:ext cx="971550" cy="334565"/>
          </a:xfrm>
        </p:spPr>
        <p:txBody>
          <a:bodyPr>
            <a:normAutofit fontScale="85000" lnSpcReduction="10000"/>
          </a:bodyPr>
          <a:lstStyle/>
          <a:p>
            <a:r>
              <a:rPr lang="en-US" dirty="0"/>
              <a:t>Granular</a:t>
            </a:r>
          </a:p>
        </p:txBody>
      </p:sp>
      <p:pic>
        <p:nvPicPr>
          <p:cNvPr id="8194" name="Picture 2" descr="C:\ALISTAIR-ASHLEY\PICTURES -- SOIL &amp; ENVIRONMENTAL\SOIL HORIZON &amp; DEVELOPMENT -- WRIGHTSTOWN NJ\DSCN2776.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1543050" y="1885950"/>
            <a:ext cx="3030141" cy="227260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3"/>
          </p:nvPr>
        </p:nvSpPr>
        <p:spPr>
          <a:xfrm>
            <a:off x="6743701" y="3657601"/>
            <a:ext cx="914399" cy="315515"/>
          </a:xfrm>
        </p:spPr>
        <p:txBody>
          <a:bodyPr>
            <a:normAutofit/>
          </a:bodyPr>
          <a:lstStyle/>
          <a:p>
            <a:r>
              <a:rPr lang="en-US" dirty="0"/>
              <a:t>Blocky</a:t>
            </a:r>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4463" y="1200151"/>
            <a:ext cx="1743075" cy="159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5543551" y="1085850"/>
            <a:ext cx="2215661"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6300" y="2514601"/>
            <a:ext cx="1757363" cy="156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06136" y="4816929"/>
            <a:ext cx="4931228" cy="307777"/>
            <a:chOff x="106136" y="4816929"/>
            <a:chExt cx="4931228" cy="307777"/>
          </a:xfrm>
        </p:grpSpPr>
        <p:sp>
          <p:nvSpPr>
            <p:cNvPr id="10" name="TextBox 9"/>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2" name="TextBox 11"/>
          <p:cNvSpPr txBox="1"/>
          <p:nvPr/>
        </p:nvSpPr>
        <p:spPr>
          <a:xfrm>
            <a:off x="6825343" y="4478375"/>
            <a:ext cx="2188029" cy="215444"/>
          </a:xfrm>
          <a:prstGeom prst="rect">
            <a:avLst/>
          </a:prstGeom>
          <a:noFill/>
        </p:spPr>
        <p:txBody>
          <a:bodyPr wrap="square" rtlCol="0">
            <a:spAutoFit/>
          </a:bodyPr>
          <a:lstStyle/>
          <a:p>
            <a:r>
              <a:rPr lang="en-US" sz="800" dirty="0" smtClean="0">
                <a:solidFill>
                  <a:schemeClr val="bg1">
                    <a:lumMod val="50000"/>
                  </a:schemeClr>
                </a:solidFill>
              </a:rPr>
              <a:t>Source: Know Soil, Know Life, SSSA</a:t>
            </a:r>
            <a:endParaRPr lang="en-US" sz="800" dirty="0">
              <a:solidFill>
                <a:schemeClr val="bg1">
                  <a:lumMod val="50000"/>
                </a:schemeClr>
              </a:solidFill>
            </a:endParaRPr>
          </a:p>
        </p:txBody>
      </p:sp>
    </p:spTree>
    <p:extLst>
      <p:ext uri="{BB962C8B-B14F-4D97-AF65-F5344CB8AC3E}">
        <p14:creationId xmlns:p14="http://schemas.microsoft.com/office/powerpoint/2010/main" val="1388155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708422"/>
          </a:xfrm>
        </p:spPr>
        <p:txBody>
          <a:bodyPr>
            <a:normAutofit/>
          </a:bodyPr>
          <a:lstStyle/>
          <a:p>
            <a:r>
              <a:rPr lang="en-US" sz="2700" dirty="0"/>
              <a:t>Soil Structure</a:t>
            </a:r>
          </a:p>
        </p:txBody>
      </p:sp>
      <p:sp>
        <p:nvSpPr>
          <p:cNvPr id="3" name="Text Placeholder 2"/>
          <p:cNvSpPr>
            <a:spLocks noGrp="1"/>
          </p:cNvSpPr>
          <p:nvPr>
            <p:ph type="body" idx="1"/>
          </p:nvPr>
        </p:nvSpPr>
        <p:spPr>
          <a:xfrm>
            <a:off x="3057525" y="4000500"/>
            <a:ext cx="1943100" cy="314325"/>
          </a:xfrm>
        </p:spPr>
        <p:txBody>
          <a:bodyPr>
            <a:noAutofit/>
          </a:bodyPr>
          <a:lstStyle/>
          <a:p>
            <a:r>
              <a:rPr lang="en-US" dirty="0"/>
              <a:t>Columnar or prismatic</a:t>
            </a:r>
          </a:p>
        </p:txBody>
      </p:sp>
      <p:sp>
        <p:nvSpPr>
          <p:cNvPr id="5" name="Text Placeholder 4"/>
          <p:cNvSpPr>
            <a:spLocks noGrp="1"/>
          </p:cNvSpPr>
          <p:nvPr>
            <p:ph type="body" sz="quarter" idx="3"/>
          </p:nvPr>
        </p:nvSpPr>
        <p:spPr>
          <a:xfrm>
            <a:off x="6972300" y="3357563"/>
            <a:ext cx="628650" cy="285750"/>
          </a:xfrm>
        </p:spPr>
        <p:txBody>
          <a:bodyPr>
            <a:normAutofit fontScale="92500"/>
          </a:bodyPr>
          <a:lstStyle/>
          <a:p>
            <a:r>
              <a:rPr lang="en-US" dirty="0"/>
              <a:t>Platy</a:t>
            </a:r>
          </a:p>
        </p:txBody>
      </p:sp>
      <p:pic>
        <p:nvPicPr>
          <p:cNvPr id="921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943100" y="994172"/>
            <a:ext cx="2693414" cy="296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0" y="2686050"/>
            <a:ext cx="166449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ALISTAIR-ASHLEY\PICTURES -- SOIL &amp; ENVIRONMENTAL\SOIL PROFILE -- BRIDGEWATER NJ ROAD CONSTRUCTION 071513\027.JPG"/>
          <p:cNvPicPr>
            <a:picLocks noGrp="1" noChangeAspect="1" noChangeArrowheads="1"/>
          </p:cNvPicPr>
          <p:nvPr>
            <p:ph sz="quarter" idx="4"/>
          </p:nvPr>
        </p:nvPicPr>
        <p:blipFill rotWithShape="1">
          <a:blip r:embed="rId4" cstate="email">
            <a:extLst>
              <a:ext uri="{28A0092B-C50C-407E-A947-70E740481C1C}">
                <a14:useLocalDpi xmlns:a14="http://schemas.microsoft.com/office/drawing/2010/main"/>
              </a:ext>
            </a:extLst>
          </a:blip>
          <a:srcRect/>
          <a:stretch/>
        </p:blipFill>
        <p:spPr bwMode="auto">
          <a:xfrm>
            <a:off x="4914901" y="971550"/>
            <a:ext cx="2710703" cy="20574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628900"/>
            <a:ext cx="1893094" cy="155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06136" y="4816929"/>
            <a:ext cx="4931228" cy="307777"/>
            <a:chOff x="106136" y="4816929"/>
            <a:chExt cx="4931228" cy="307777"/>
          </a:xfrm>
        </p:grpSpPr>
        <p:sp>
          <p:nvSpPr>
            <p:cNvPr id="11" name="TextBox 10"/>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3" name="TextBox 12"/>
          <p:cNvSpPr txBox="1"/>
          <p:nvPr/>
        </p:nvSpPr>
        <p:spPr>
          <a:xfrm>
            <a:off x="6825343" y="4478375"/>
            <a:ext cx="2188029" cy="215444"/>
          </a:xfrm>
          <a:prstGeom prst="rect">
            <a:avLst/>
          </a:prstGeom>
          <a:noFill/>
        </p:spPr>
        <p:txBody>
          <a:bodyPr wrap="square" rtlCol="0">
            <a:spAutoFit/>
          </a:bodyPr>
          <a:lstStyle/>
          <a:p>
            <a:r>
              <a:rPr lang="en-US" sz="800" dirty="0" smtClean="0">
                <a:solidFill>
                  <a:schemeClr val="bg1">
                    <a:lumMod val="50000"/>
                  </a:schemeClr>
                </a:solidFill>
              </a:rPr>
              <a:t>Source: Know Soil, Know Life, SSSA</a:t>
            </a:r>
            <a:endParaRPr lang="en-US" sz="800" dirty="0">
              <a:solidFill>
                <a:schemeClr val="bg1">
                  <a:lumMod val="50000"/>
                </a:schemeClr>
              </a:solidFill>
            </a:endParaRPr>
          </a:p>
        </p:txBody>
      </p:sp>
    </p:spTree>
    <p:extLst>
      <p:ext uri="{BB962C8B-B14F-4D97-AF65-F5344CB8AC3E}">
        <p14:creationId xmlns:p14="http://schemas.microsoft.com/office/powerpoint/2010/main" val="334852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1450"/>
            <a:ext cx="6172200" cy="685800"/>
          </a:xfrm>
        </p:spPr>
        <p:txBody>
          <a:bodyPr>
            <a:normAutofit/>
          </a:bodyPr>
          <a:lstStyle/>
          <a:p>
            <a:r>
              <a:rPr lang="en-US" sz="2700" dirty="0"/>
              <a:t>Soil Structure</a:t>
            </a:r>
          </a:p>
        </p:txBody>
      </p:sp>
      <p:sp>
        <p:nvSpPr>
          <p:cNvPr id="3" name="Text Placeholder 2"/>
          <p:cNvSpPr>
            <a:spLocks noGrp="1"/>
          </p:cNvSpPr>
          <p:nvPr>
            <p:ph type="body" idx="1"/>
          </p:nvPr>
        </p:nvSpPr>
        <p:spPr>
          <a:xfrm>
            <a:off x="2286000" y="3086100"/>
            <a:ext cx="1314450" cy="308372"/>
          </a:xfrm>
        </p:spPr>
        <p:txBody>
          <a:bodyPr>
            <a:normAutofit fontScale="77500" lnSpcReduction="20000"/>
          </a:bodyPr>
          <a:lstStyle/>
          <a:p>
            <a:r>
              <a:rPr lang="en-US" dirty="0"/>
              <a:t>Single grained</a:t>
            </a:r>
          </a:p>
        </p:txBody>
      </p:sp>
      <p:sp>
        <p:nvSpPr>
          <p:cNvPr id="5" name="Text Placeholder 4"/>
          <p:cNvSpPr>
            <a:spLocks noGrp="1"/>
          </p:cNvSpPr>
          <p:nvPr>
            <p:ph type="body" sz="quarter" idx="3"/>
          </p:nvPr>
        </p:nvSpPr>
        <p:spPr>
          <a:xfrm>
            <a:off x="6686550" y="1807369"/>
            <a:ext cx="742950" cy="316706"/>
          </a:xfrm>
        </p:spPr>
        <p:txBody>
          <a:bodyPr>
            <a:normAutofit fontScale="92500"/>
          </a:bodyPr>
          <a:lstStyle/>
          <a:p>
            <a:r>
              <a:rPr lang="en-US" sz="1350" dirty="0"/>
              <a:t>Massive</a:t>
            </a:r>
          </a:p>
        </p:txBody>
      </p:sp>
      <p:pic>
        <p:nvPicPr>
          <p:cNvPr id="7" name="Picture 2" descr="C:\ALISTAIR-ASHLEY\PICTURES\NEW FOLDER\ETON CODLING 17May2017\IMG_9223.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543050" y="1028700"/>
            <a:ext cx="3030141" cy="202009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653768" y="2054423"/>
            <a:ext cx="23431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7750" y="1028700"/>
            <a:ext cx="1757363" cy="155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06136" y="4816929"/>
            <a:ext cx="4931228" cy="307777"/>
            <a:chOff x="106136" y="4816929"/>
            <a:chExt cx="4931228" cy="307777"/>
          </a:xfrm>
        </p:grpSpPr>
        <p:sp>
          <p:nvSpPr>
            <p:cNvPr id="9" name="TextBox 8"/>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1" name="TextBox 10"/>
          <p:cNvSpPr txBox="1"/>
          <p:nvPr/>
        </p:nvSpPr>
        <p:spPr>
          <a:xfrm>
            <a:off x="6825343" y="4561769"/>
            <a:ext cx="2188029" cy="215444"/>
          </a:xfrm>
          <a:prstGeom prst="rect">
            <a:avLst/>
          </a:prstGeom>
          <a:noFill/>
        </p:spPr>
        <p:txBody>
          <a:bodyPr wrap="square" rtlCol="0">
            <a:spAutoFit/>
          </a:bodyPr>
          <a:lstStyle/>
          <a:p>
            <a:r>
              <a:rPr lang="en-US" sz="800" dirty="0" smtClean="0">
                <a:solidFill>
                  <a:schemeClr val="bg1">
                    <a:lumMod val="50000"/>
                  </a:schemeClr>
                </a:solidFill>
              </a:rPr>
              <a:t>Source: Know Soil, Know Life, SSSA</a:t>
            </a:r>
            <a:endParaRPr lang="en-US" sz="800" dirty="0">
              <a:solidFill>
                <a:schemeClr val="bg1">
                  <a:lumMod val="50000"/>
                </a:schemeClr>
              </a:solidFill>
            </a:endParaRPr>
          </a:p>
        </p:txBody>
      </p:sp>
    </p:spTree>
    <p:extLst>
      <p:ext uri="{BB962C8B-B14F-4D97-AF65-F5344CB8AC3E}">
        <p14:creationId xmlns:p14="http://schemas.microsoft.com/office/powerpoint/2010/main" val="222621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 question!</a:t>
            </a:r>
            <a:endParaRPr lang="en-US" dirty="0"/>
          </a:p>
        </p:txBody>
      </p:sp>
      <p:sp>
        <p:nvSpPr>
          <p:cNvPr id="7" name="Text Placeholder 6"/>
          <p:cNvSpPr>
            <a:spLocks noGrp="1"/>
          </p:cNvSpPr>
          <p:nvPr>
            <p:ph type="body" idx="1"/>
          </p:nvPr>
        </p:nvSpPr>
        <p:spPr>
          <a:xfrm>
            <a:off x="311700" y="1706879"/>
            <a:ext cx="8520600" cy="2861995"/>
          </a:xfrm>
        </p:spPr>
        <p:txBody>
          <a:bodyPr>
            <a:normAutofit/>
          </a:bodyPr>
          <a:lstStyle/>
          <a:p>
            <a:pPr marL="114300" indent="0">
              <a:buNone/>
            </a:pPr>
            <a:r>
              <a:rPr lang="en-US" sz="2400" dirty="0" smtClean="0"/>
              <a:t>Which of these soil structures will allow water to </a:t>
            </a:r>
          </a:p>
          <a:p>
            <a:pPr marL="114300" indent="0">
              <a:buNone/>
            </a:pPr>
            <a:r>
              <a:rPr lang="en-US" sz="2400" dirty="0" smtClean="0"/>
              <a:t>move fastest through the soil?</a:t>
            </a:r>
            <a:endParaRPr lang="en-US" sz="2400" dirty="0"/>
          </a:p>
        </p:txBody>
      </p:sp>
      <p:grpSp>
        <p:nvGrpSpPr>
          <p:cNvPr id="4" name="Group 3"/>
          <p:cNvGrpSpPr/>
          <p:nvPr/>
        </p:nvGrpSpPr>
        <p:grpSpPr>
          <a:xfrm>
            <a:off x="106136" y="4816929"/>
            <a:ext cx="4931228" cy="307777"/>
            <a:chOff x="106136" y="4816929"/>
            <a:chExt cx="4931228" cy="307777"/>
          </a:xfrm>
        </p:grpSpPr>
        <p:sp>
          <p:nvSpPr>
            <p:cNvPr id="5" name="TextBox 4"/>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48301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708422"/>
          </a:xfrm>
        </p:spPr>
        <p:txBody>
          <a:bodyPr>
            <a:normAutofit/>
          </a:bodyPr>
          <a:lstStyle/>
          <a:p>
            <a:r>
              <a:rPr lang="en-US" sz="2700" dirty="0"/>
              <a:t>Effects of Soil Characteristics</a:t>
            </a:r>
          </a:p>
        </p:txBody>
      </p:sp>
      <p:sp>
        <p:nvSpPr>
          <p:cNvPr id="3" name="Content Placeholder 2"/>
          <p:cNvSpPr>
            <a:spLocks noGrp="1"/>
          </p:cNvSpPr>
          <p:nvPr>
            <p:ph sz="half" idx="1"/>
          </p:nvPr>
        </p:nvSpPr>
        <p:spPr>
          <a:xfrm>
            <a:off x="2011443" y="971550"/>
            <a:ext cx="4972050" cy="342900"/>
          </a:xfrm>
        </p:spPr>
        <p:txBody>
          <a:bodyPr>
            <a:normAutofit/>
          </a:bodyPr>
          <a:lstStyle/>
          <a:p>
            <a:r>
              <a:rPr lang="en-US" dirty="0"/>
              <a:t>Water flow through different soil structures</a:t>
            </a:r>
          </a:p>
        </p:txBody>
      </p:sp>
      <p:pic>
        <p:nvPicPr>
          <p:cNvPr id="12290" name="Picture 2" descr="C:\ALISTAIR-ASHLEY\SSSA K-12 COMMITTEE\SOILS K-12 WEBINAR\water movement within soil -- USD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9430" y="1257300"/>
            <a:ext cx="5416076" cy="233600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6136" y="4816929"/>
            <a:ext cx="4931228" cy="307777"/>
            <a:chOff x="106136" y="4816929"/>
            <a:chExt cx="4931228" cy="307777"/>
          </a:xfrm>
        </p:grpSpPr>
        <p:sp>
          <p:nvSpPr>
            <p:cNvPr id="6" name="TextBox 5"/>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8" name="TextBox 7"/>
          <p:cNvSpPr txBox="1"/>
          <p:nvPr/>
        </p:nvSpPr>
        <p:spPr>
          <a:xfrm>
            <a:off x="7527471" y="4478375"/>
            <a:ext cx="1485901" cy="215444"/>
          </a:xfrm>
          <a:prstGeom prst="rect">
            <a:avLst/>
          </a:prstGeom>
          <a:noFill/>
        </p:spPr>
        <p:txBody>
          <a:bodyPr wrap="square" rtlCol="0">
            <a:spAutoFit/>
          </a:bodyPr>
          <a:lstStyle/>
          <a:p>
            <a:r>
              <a:rPr lang="en-US" sz="800" dirty="0" smtClean="0">
                <a:solidFill>
                  <a:schemeClr val="bg1">
                    <a:lumMod val="50000"/>
                  </a:schemeClr>
                </a:solidFill>
              </a:rPr>
              <a:t>Source: USDA-NRCS</a:t>
            </a:r>
            <a:endParaRPr lang="en-US" sz="800" dirty="0">
              <a:solidFill>
                <a:schemeClr val="bg1">
                  <a:lumMod val="50000"/>
                </a:schemeClr>
              </a:solidFill>
            </a:endParaRPr>
          </a:p>
        </p:txBody>
      </p:sp>
    </p:spTree>
    <p:extLst>
      <p:ext uri="{BB962C8B-B14F-4D97-AF65-F5344CB8AC3E}">
        <p14:creationId xmlns:p14="http://schemas.microsoft.com/office/powerpoint/2010/main" val="417962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57" y="2893061"/>
            <a:ext cx="1288769" cy="1088068"/>
          </a:xfrm>
        </p:spPr>
        <p:txBody>
          <a:bodyPr>
            <a:normAutofit/>
          </a:bodyPr>
          <a:lstStyle/>
          <a:p>
            <a:r>
              <a:rPr lang="en-US" sz="2700" dirty="0"/>
              <a:t>Soil Profile</a:t>
            </a:r>
          </a:p>
        </p:txBody>
      </p:sp>
      <p:pic>
        <p:nvPicPr>
          <p:cNvPr id="5"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5600700" y="1158159"/>
            <a:ext cx="1489590" cy="288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943100" y="1158160"/>
            <a:ext cx="2800350" cy="302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5002" y="232145"/>
            <a:ext cx="1359526" cy="1091279"/>
          </a:xfrm>
          <a:prstGeom prst="rect">
            <a:avLst/>
          </a:prstGeom>
        </p:spPr>
      </p:pic>
      <p:grpSp>
        <p:nvGrpSpPr>
          <p:cNvPr id="6" name="Group 5"/>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9" name="TextBox 8"/>
          <p:cNvSpPr txBox="1"/>
          <p:nvPr/>
        </p:nvSpPr>
        <p:spPr>
          <a:xfrm>
            <a:off x="6825343" y="4478375"/>
            <a:ext cx="2188029" cy="338554"/>
          </a:xfrm>
          <a:prstGeom prst="rect">
            <a:avLst/>
          </a:prstGeom>
          <a:noFill/>
        </p:spPr>
        <p:txBody>
          <a:bodyPr wrap="square" rtlCol="0">
            <a:spAutoFit/>
          </a:bodyPr>
          <a:lstStyle/>
          <a:p>
            <a:r>
              <a:rPr lang="en-US" sz="800" dirty="0" smtClean="0">
                <a:solidFill>
                  <a:schemeClr val="bg1">
                    <a:lumMod val="50000"/>
                  </a:schemeClr>
                </a:solidFill>
              </a:rPr>
              <a:t>Source: Soil! Get the Inside Scoop, SSSA; USDA-NRCS</a:t>
            </a:r>
            <a:endParaRPr lang="en-US" sz="800" dirty="0">
              <a:solidFill>
                <a:schemeClr val="bg1">
                  <a:lumMod val="50000"/>
                </a:schemeClr>
              </a:solidFill>
            </a:endParaRPr>
          </a:p>
        </p:txBody>
      </p:sp>
    </p:spTree>
    <p:extLst>
      <p:ext uri="{BB962C8B-B14F-4D97-AF65-F5344CB8AC3E}">
        <p14:creationId xmlns:p14="http://schemas.microsoft.com/office/powerpoint/2010/main" val="2451995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879" y="171450"/>
            <a:ext cx="6172200" cy="857250"/>
          </a:xfrm>
        </p:spPr>
        <p:txBody>
          <a:bodyPr>
            <a:normAutofit/>
          </a:bodyPr>
          <a:lstStyle/>
          <a:p>
            <a:r>
              <a:rPr lang="en-US" sz="2700" dirty="0"/>
              <a:t>Why are these soil characteristics important?</a:t>
            </a:r>
          </a:p>
        </p:txBody>
      </p:sp>
      <p:sp>
        <p:nvSpPr>
          <p:cNvPr id="3" name="Content Placeholder 2"/>
          <p:cNvSpPr>
            <a:spLocks noGrp="1"/>
          </p:cNvSpPr>
          <p:nvPr>
            <p:ph idx="1"/>
          </p:nvPr>
        </p:nvSpPr>
        <p:spPr>
          <a:xfrm>
            <a:off x="2114550" y="914401"/>
            <a:ext cx="5086350" cy="3394472"/>
          </a:xfrm>
        </p:spPr>
        <p:txBody>
          <a:bodyPr>
            <a:normAutofit/>
          </a:bodyPr>
          <a:lstStyle/>
          <a:p>
            <a:pPr marL="385763" indent="0">
              <a:buNone/>
            </a:pPr>
            <a:r>
              <a:rPr lang="en-US" sz="1650" dirty="0"/>
              <a:t>Soils have identities: the characteristics are used for soil classification, to distinguish between soils.</a:t>
            </a:r>
          </a:p>
          <a:p>
            <a:pPr marL="0" indent="0">
              <a:buNone/>
            </a:pPr>
            <a:r>
              <a:rPr lang="en-US" sz="1650" dirty="0"/>
              <a:t>        They influence:</a:t>
            </a:r>
          </a:p>
          <a:p>
            <a:pPr lvl="3"/>
            <a:r>
              <a:rPr lang="en-US" sz="1350" dirty="0"/>
              <a:t>water movement into the soil (infiltration)</a:t>
            </a:r>
          </a:p>
          <a:p>
            <a:pPr lvl="3"/>
            <a:r>
              <a:rPr lang="en-US" sz="1350" dirty="0"/>
              <a:t>Water movement within the soil (percolation)</a:t>
            </a:r>
          </a:p>
          <a:p>
            <a:pPr lvl="3"/>
            <a:r>
              <a:rPr lang="en-US" sz="1350" dirty="0"/>
              <a:t>water storage for plants</a:t>
            </a:r>
          </a:p>
          <a:p>
            <a:pPr lvl="3"/>
            <a:r>
              <a:rPr lang="en-US" sz="1350" dirty="0"/>
              <a:t>soil erosion</a:t>
            </a:r>
          </a:p>
          <a:p>
            <a:pPr lvl="3"/>
            <a:r>
              <a:rPr lang="en-US" sz="1350" dirty="0"/>
              <a:t>nutrient status &amp; supply to plants</a:t>
            </a:r>
          </a:p>
          <a:p>
            <a:pPr lvl="3"/>
            <a:r>
              <a:rPr lang="en-US" sz="1350" dirty="0"/>
              <a:t>heat transfer</a:t>
            </a:r>
          </a:p>
          <a:p>
            <a:pPr lvl="3"/>
            <a:r>
              <a:rPr lang="en-US" sz="1350" dirty="0"/>
              <a:t>ease of tillage</a:t>
            </a:r>
          </a:p>
          <a:p>
            <a:pPr lvl="3"/>
            <a:r>
              <a:rPr lang="en-US" sz="1350" dirty="0"/>
              <a:t>root growth</a:t>
            </a:r>
          </a:p>
          <a:p>
            <a:pPr lvl="1"/>
            <a:endParaRPr lang="en-US" dirty="0"/>
          </a:p>
          <a:p>
            <a:endParaRPr lang="en-US" dirty="0" smtClean="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40078" y="1028700"/>
            <a:ext cx="18233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5449" y="1485903"/>
            <a:ext cx="1823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1607128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17" y="1987370"/>
            <a:ext cx="7543800" cy="1088068"/>
          </a:xfrm>
        </p:spPr>
        <p:txBody>
          <a:bodyPr/>
          <a:lstStyle/>
          <a:p>
            <a:r>
              <a:rPr lang="en-US" dirty="0" smtClean="0"/>
              <a:t>Soil Fertility</a:t>
            </a:r>
            <a:endParaRPr lang="en-US" dirty="0"/>
          </a:p>
        </p:txBody>
      </p:sp>
      <p:grpSp>
        <p:nvGrpSpPr>
          <p:cNvPr id="3" name="Group 2"/>
          <p:cNvGrpSpPr/>
          <p:nvPr/>
        </p:nvGrpSpPr>
        <p:grpSpPr>
          <a:xfrm>
            <a:off x="106136" y="4816929"/>
            <a:ext cx="4931228" cy="307777"/>
            <a:chOff x="106136" y="4816929"/>
            <a:chExt cx="4931228" cy="307777"/>
          </a:xfrm>
        </p:grpSpPr>
        <p:sp>
          <p:nvSpPr>
            <p:cNvPr id="4" name="TextBox 3"/>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118494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Soil Fertility</a:t>
            </a:r>
            <a:endParaRPr/>
          </a:p>
        </p:txBody>
      </p:sp>
      <p:sp>
        <p:nvSpPr>
          <p:cNvPr id="2" name="Text Placeholder 1"/>
          <p:cNvSpPr>
            <a:spLocks noGrp="1"/>
          </p:cNvSpPr>
          <p:nvPr>
            <p:ph type="body" idx="1"/>
          </p:nvPr>
        </p:nvSpPr>
        <p:spPr>
          <a:xfrm>
            <a:off x="584832" y="1127837"/>
            <a:ext cx="3987168" cy="3416400"/>
          </a:xfrm>
        </p:spPr>
        <p:txBody>
          <a:bodyPr/>
          <a:lstStyle/>
          <a:p>
            <a:pPr marL="114300" indent="0">
              <a:buNone/>
            </a:pPr>
            <a:endParaRPr lang="en-US" dirty="0"/>
          </a:p>
          <a:p>
            <a:pPr lvl="0"/>
            <a:r>
              <a:rPr lang="en-US" sz="2000" dirty="0"/>
              <a:t>Applying the soil science basics!</a:t>
            </a:r>
          </a:p>
          <a:p>
            <a:pPr lvl="0"/>
            <a:r>
              <a:rPr lang="en-US" sz="2000" dirty="0"/>
              <a:t>Ability of soil to provide nutrients to crops</a:t>
            </a:r>
          </a:p>
          <a:p>
            <a:pPr lvl="0"/>
            <a:r>
              <a:rPr lang="en-US" sz="2000" dirty="0"/>
              <a:t>Basis of our food, fiber, and </a:t>
            </a:r>
            <a:r>
              <a:rPr lang="en-US" sz="2000" dirty="0" smtClean="0"/>
              <a:t>pharmaceuticals</a:t>
            </a:r>
            <a:endParaRPr lang="en-US" sz="2000" dirty="0"/>
          </a:p>
        </p:txBody>
      </p:sp>
      <p:pic>
        <p:nvPicPr>
          <p:cNvPr id="933" name="Shape 9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25450" y="273133"/>
            <a:ext cx="2063497" cy="4112204"/>
          </a:xfrm>
          <a:prstGeom prst="rect">
            <a:avLst/>
          </a:prstGeom>
          <a:noFill/>
          <a:ln>
            <a:noFill/>
          </a:ln>
        </p:spPr>
      </p:pic>
      <p:sp>
        <p:nvSpPr>
          <p:cNvPr id="934" name="Shape 934"/>
          <p:cNvSpPr txBox="1"/>
          <p:nvPr/>
        </p:nvSpPr>
        <p:spPr>
          <a:xfrm>
            <a:off x="6025450" y="4654350"/>
            <a:ext cx="2579100" cy="607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a:t>https://www.forksoverknives.com/reading-food-packages-and-nutrition-labels-four-tips-for-savvy-shopping/#gs.470A_Cs</a:t>
            </a:r>
            <a:endParaRPr sz="600"/>
          </a:p>
        </p:txBody>
      </p:sp>
      <p:grpSp>
        <p:nvGrpSpPr>
          <p:cNvPr id="6" name="Group 5"/>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Essential Plant Nutrients</a:t>
            </a:r>
            <a:endParaRPr/>
          </a:p>
        </p:txBody>
      </p:sp>
      <p:sp>
        <p:nvSpPr>
          <p:cNvPr id="940" name="Shape 94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From air and water</a:t>
            </a:r>
            <a:endParaRPr dirty="0"/>
          </a:p>
          <a:p>
            <a:pPr marL="914400" lvl="1" indent="-317500">
              <a:spcBef>
                <a:spcPts val="0"/>
              </a:spcBef>
              <a:spcAft>
                <a:spcPts val="0"/>
              </a:spcAft>
              <a:buSzPts val="1400"/>
              <a:buChar char="○"/>
            </a:pPr>
            <a:r>
              <a:rPr lang="en" dirty="0"/>
              <a:t>Carbon (C), Hydrogen (H), Oxygen(O)</a:t>
            </a:r>
            <a:endParaRPr dirty="0"/>
          </a:p>
          <a:p>
            <a:pPr marL="457200" lvl="0" indent="-342900" rtl="0">
              <a:spcBef>
                <a:spcPts val="0"/>
              </a:spcBef>
              <a:spcAft>
                <a:spcPts val="0"/>
              </a:spcAft>
              <a:buSzPts val="1800"/>
              <a:buChar char="●"/>
            </a:pPr>
            <a:r>
              <a:rPr lang="en" dirty="0"/>
              <a:t>Macronutrients</a:t>
            </a:r>
            <a:endParaRPr dirty="0"/>
          </a:p>
          <a:p>
            <a:pPr marL="914400" lvl="1" indent="-317500">
              <a:spcBef>
                <a:spcPts val="0"/>
              </a:spcBef>
              <a:spcAft>
                <a:spcPts val="0"/>
              </a:spcAft>
              <a:buSzPts val="1400"/>
              <a:buChar char="○"/>
            </a:pPr>
            <a:r>
              <a:rPr lang="en" dirty="0"/>
              <a:t>Nitrogen (N), Phosphorus (P), Potassium (K)</a:t>
            </a:r>
            <a:endParaRPr dirty="0"/>
          </a:p>
          <a:p>
            <a:pPr marL="457200" lvl="0" indent="-342900" rtl="0">
              <a:spcBef>
                <a:spcPts val="0"/>
              </a:spcBef>
              <a:spcAft>
                <a:spcPts val="0"/>
              </a:spcAft>
              <a:buSzPts val="1800"/>
              <a:buChar char="●"/>
            </a:pPr>
            <a:r>
              <a:rPr lang="en" dirty="0"/>
              <a:t>Secondary Macros</a:t>
            </a:r>
            <a:endParaRPr dirty="0"/>
          </a:p>
          <a:p>
            <a:pPr marL="914400" lvl="1" indent="-317500">
              <a:spcBef>
                <a:spcPts val="0"/>
              </a:spcBef>
              <a:spcAft>
                <a:spcPts val="0"/>
              </a:spcAft>
              <a:buSzPts val="1400"/>
              <a:buChar char="○"/>
            </a:pPr>
            <a:r>
              <a:rPr lang="en" dirty="0"/>
              <a:t>Sulfur (S), Calcium (Ca), Magnesium (Mg)</a:t>
            </a:r>
            <a:endParaRPr dirty="0"/>
          </a:p>
          <a:p>
            <a:pPr marL="457200" lvl="0" indent="-342900" rtl="0">
              <a:spcBef>
                <a:spcPts val="0"/>
              </a:spcBef>
              <a:spcAft>
                <a:spcPts val="0"/>
              </a:spcAft>
              <a:buSzPts val="1800"/>
              <a:buChar char="●"/>
            </a:pPr>
            <a:r>
              <a:rPr lang="en" dirty="0"/>
              <a:t>Micronutrients</a:t>
            </a:r>
            <a:endParaRPr dirty="0"/>
          </a:p>
          <a:p>
            <a:pPr marL="914400" lvl="1" indent="-317500">
              <a:spcBef>
                <a:spcPts val="0"/>
              </a:spcBef>
              <a:spcAft>
                <a:spcPts val="0"/>
              </a:spcAft>
              <a:buSzPts val="1400"/>
              <a:buChar char="○"/>
            </a:pPr>
            <a:r>
              <a:rPr lang="en" dirty="0"/>
              <a:t>Boron (B), Chlorine (Cl), Copper (Cu), Iron (Fe), Manganese </a:t>
            </a:r>
            <a:r>
              <a:rPr lang="en" dirty="0" smtClean="0"/>
              <a:t/>
            </a:r>
            <a:br>
              <a:rPr lang="en" dirty="0" smtClean="0"/>
            </a:br>
            <a:r>
              <a:rPr lang="en" dirty="0" smtClean="0"/>
              <a:t>(</a:t>
            </a:r>
            <a:r>
              <a:rPr lang="en" dirty="0"/>
              <a:t>Mn), Molybdenum (Mo), Zinc (Zn), Nickel (Ni)</a:t>
            </a:r>
            <a:endParaRPr dirty="0"/>
          </a:p>
          <a:p>
            <a:pPr marL="457200" lvl="0" indent="-342900" rtl="0">
              <a:spcBef>
                <a:spcPts val="0"/>
              </a:spcBef>
              <a:spcAft>
                <a:spcPts val="0"/>
              </a:spcAft>
              <a:buSzPts val="1800"/>
              <a:buChar char="●"/>
            </a:pPr>
            <a:r>
              <a:rPr lang="en" dirty="0"/>
              <a:t>Beneficial</a:t>
            </a:r>
            <a:endParaRPr dirty="0"/>
          </a:p>
          <a:p>
            <a:pPr marL="914400" lvl="1" indent="-317500">
              <a:spcBef>
                <a:spcPts val="0"/>
              </a:spcBef>
              <a:spcAft>
                <a:spcPts val="0"/>
              </a:spcAft>
              <a:buSzPts val="1400"/>
              <a:buChar char="○"/>
            </a:pPr>
            <a:r>
              <a:rPr lang="en" dirty="0"/>
              <a:t>Cobalt (Co), Sodium (Na), Silicon (Si)</a:t>
            </a:r>
            <a:endParaRPr dirty="0"/>
          </a:p>
        </p:txBody>
      </p:sp>
      <p:pic>
        <p:nvPicPr>
          <p:cNvPr id="941" name="Shape 941"/>
          <p:cNvPicPr preferRelativeResize="0"/>
          <p:nvPr/>
        </p:nvPicPr>
        <p:blipFill>
          <a:blip r:embed="rId3">
            <a:alphaModFix/>
          </a:blip>
          <a:stretch>
            <a:fillRect/>
          </a:stretch>
        </p:blipFill>
        <p:spPr>
          <a:xfrm>
            <a:off x="5842907" y="810532"/>
            <a:ext cx="2667000" cy="3028950"/>
          </a:xfrm>
          <a:prstGeom prst="rect">
            <a:avLst/>
          </a:prstGeom>
          <a:noFill/>
          <a:ln>
            <a:noFill/>
          </a:ln>
        </p:spPr>
      </p:pic>
      <p:sp>
        <p:nvSpPr>
          <p:cNvPr id="942" name="Shape 942"/>
          <p:cNvSpPr txBox="1"/>
          <p:nvPr/>
        </p:nvSpPr>
        <p:spPr>
          <a:xfrm>
            <a:off x="6935100" y="4426502"/>
            <a:ext cx="1897200" cy="177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dirty="0" smtClean="0">
                <a:solidFill>
                  <a:schemeClr val="bg1">
                    <a:lumMod val="50000"/>
                  </a:schemeClr>
                </a:solidFill>
              </a:rPr>
              <a:t>Source: http</a:t>
            </a:r>
            <a:r>
              <a:rPr lang="en" sz="600" dirty="0">
                <a:solidFill>
                  <a:schemeClr val="bg1">
                    <a:lumMod val="50000"/>
                  </a:schemeClr>
                </a:solidFill>
              </a:rPr>
              <a:t>://www.earthfoods.khaiel.com/en/sub0301.php</a:t>
            </a:r>
            <a:endParaRPr sz="600" dirty="0">
              <a:solidFill>
                <a:schemeClr val="bg1">
                  <a:lumMod val="50000"/>
                </a:schemeClr>
              </a:solidFill>
            </a:endParaRPr>
          </a:p>
        </p:txBody>
      </p:sp>
      <p:grpSp>
        <p:nvGrpSpPr>
          <p:cNvPr id="6" name="Group 5"/>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normAutofit fontScale="90000"/>
          </a:bodyPr>
          <a:lstStyle/>
          <a:p>
            <a:r>
              <a:rPr lang="en-US" sz="4500" b="1" dirty="0">
                <a:solidFill>
                  <a:schemeClr val="accent6">
                    <a:lumMod val="75000"/>
                  </a:schemeClr>
                </a:solidFill>
              </a:rPr>
              <a:t>Characteristics of Soil</a:t>
            </a:r>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901891" y="1036251"/>
            <a:ext cx="4829447" cy="3622086"/>
          </a:xfrm>
        </p:spPr>
      </p:pic>
      <p:sp>
        <p:nvSpPr>
          <p:cNvPr id="6" name="Title 3"/>
          <p:cNvSpPr txBox="1">
            <a:spLocks/>
          </p:cNvSpPr>
          <p:nvPr/>
        </p:nvSpPr>
        <p:spPr>
          <a:xfrm rot="381371">
            <a:off x="2493476" y="2776332"/>
            <a:ext cx="1999922" cy="8429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C000"/>
                </a:solidFill>
              </a:rPr>
              <a:t>Soil Color</a:t>
            </a:r>
          </a:p>
        </p:txBody>
      </p:sp>
      <p:sp>
        <p:nvSpPr>
          <p:cNvPr id="7" name="Title 3"/>
          <p:cNvSpPr txBox="1">
            <a:spLocks/>
          </p:cNvSpPr>
          <p:nvPr/>
        </p:nvSpPr>
        <p:spPr>
          <a:xfrm rot="20990794">
            <a:off x="3879125" y="1593215"/>
            <a:ext cx="1999922" cy="8429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00FF00"/>
                </a:solidFill>
              </a:rPr>
              <a:t>Soil Texture</a:t>
            </a:r>
          </a:p>
        </p:txBody>
      </p:sp>
      <p:sp>
        <p:nvSpPr>
          <p:cNvPr id="8" name="Title 3"/>
          <p:cNvSpPr txBox="1">
            <a:spLocks/>
          </p:cNvSpPr>
          <p:nvPr/>
        </p:nvSpPr>
        <p:spPr>
          <a:xfrm rot="551137">
            <a:off x="4404066" y="2815096"/>
            <a:ext cx="2457122" cy="842963"/>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0000"/>
                </a:solidFill>
              </a:rPr>
              <a:t>Soil Structure</a:t>
            </a:r>
          </a:p>
        </p:txBody>
      </p:sp>
      <p:sp>
        <p:nvSpPr>
          <p:cNvPr id="9" name="Title 3"/>
          <p:cNvSpPr txBox="1">
            <a:spLocks/>
          </p:cNvSpPr>
          <p:nvPr/>
        </p:nvSpPr>
        <p:spPr>
          <a:xfrm rot="511370">
            <a:off x="2004333" y="1315809"/>
            <a:ext cx="1999922" cy="8429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7030A0"/>
                </a:solidFill>
              </a:rPr>
              <a:t>Soil Profile</a:t>
            </a:r>
          </a:p>
        </p:txBody>
      </p:sp>
      <p:grpSp>
        <p:nvGrpSpPr>
          <p:cNvPr id="11" name="Group 10"/>
          <p:cNvGrpSpPr/>
          <p:nvPr/>
        </p:nvGrpSpPr>
        <p:grpSpPr>
          <a:xfrm>
            <a:off x="106136" y="4816929"/>
            <a:ext cx="4931228" cy="307777"/>
            <a:chOff x="106136" y="4816929"/>
            <a:chExt cx="4931228" cy="307777"/>
          </a:xfrm>
        </p:grpSpPr>
        <p:sp>
          <p:nvSpPr>
            <p:cNvPr id="12" name="TextBox 11"/>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4" name="TextBox 13"/>
          <p:cNvSpPr txBox="1"/>
          <p:nvPr/>
        </p:nvSpPr>
        <p:spPr>
          <a:xfrm>
            <a:off x="7233557" y="4568875"/>
            <a:ext cx="1771650" cy="215444"/>
          </a:xfrm>
          <a:prstGeom prst="rect">
            <a:avLst/>
          </a:prstGeom>
          <a:noFill/>
        </p:spPr>
        <p:txBody>
          <a:bodyPr wrap="square" rtlCol="0">
            <a:spAutoFit/>
          </a:bodyPr>
          <a:lstStyle/>
          <a:p>
            <a:r>
              <a:rPr lang="en-US" sz="800" dirty="0" smtClean="0">
                <a:solidFill>
                  <a:schemeClr val="bg1">
                    <a:lumMod val="50000"/>
                  </a:schemeClr>
                </a:solidFill>
              </a:rPr>
              <a:t>Photo Credit: Wale Adewunmi</a:t>
            </a:r>
            <a:endParaRPr lang="en-US" sz="800" dirty="0">
              <a:solidFill>
                <a:schemeClr val="bg1">
                  <a:lumMod val="50000"/>
                </a:schemeClr>
              </a:solidFill>
            </a:endParaRPr>
          </a:p>
        </p:txBody>
      </p:sp>
    </p:spTree>
    <p:extLst>
      <p:ext uri="{BB962C8B-B14F-4D97-AF65-F5344CB8AC3E}">
        <p14:creationId xmlns:p14="http://schemas.microsoft.com/office/powerpoint/2010/main" val="3094190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Shape 9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Got Nutrients?</a:t>
            </a:r>
            <a:endParaRPr/>
          </a:p>
        </p:txBody>
      </p:sp>
      <p:sp>
        <p:nvSpPr>
          <p:cNvPr id="948" name="Shape 948"/>
          <p:cNvSpPr txBox="1">
            <a:spLocks noGrp="1"/>
          </p:cNvSpPr>
          <p:nvPr>
            <p:ph type="body" idx="1"/>
          </p:nvPr>
        </p:nvSpPr>
        <p:spPr>
          <a:xfrm>
            <a:off x="311700" y="1152475"/>
            <a:ext cx="45057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 Enough….</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949" name="Shape 9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45476" y="1889925"/>
            <a:ext cx="3020450" cy="2253050"/>
          </a:xfrm>
          <a:prstGeom prst="rect">
            <a:avLst/>
          </a:prstGeom>
          <a:noFill/>
          <a:ln>
            <a:noFill/>
          </a:ln>
        </p:spPr>
      </p:pic>
      <p:sp>
        <p:nvSpPr>
          <p:cNvPr id="950" name="Shape 950"/>
          <p:cNvSpPr txBox="1"/>
          <p:nvPr/>
        </p:nvSpPr>
        <p:spPr>
          <a:xfrm>
            <a:off x="4817400" y="1152475"/>
            <a:ext cx="3155700" cy="3000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800">
                <a:solidFill>
                  <a:schemeClr val="dk2"/>
                </a:solidFill>
              </a:rPr>
              <a:t>Too Much….</a:t>
            </a:r>
            <a:endParaRPr sz="1800">
              <a:solidFill>
                <a:schemeClr val="dk2"/>
              </a:solidFill>
            </a:endParaRPr>
          </a:p>
        </p:txBody>
      </p:sp>
      <p:sp>
        <p:nvSpPr>
          <p:cNvPr id="951" name="Shape 951"/>
          <p:cNvSpPr txBox="1"/>
          <p:nvPr/>
        </p:nvSpPr>
        <p:spPr>
          <a:xfrm>
            <a:off x="1230486" y="4393425"/>
            <a:ext cx="2425784" cy="310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dirty="0" smtClean="0">
                <a:solidFill>
                  <a:schemeClr val="bg1">
                    <a:lumMod val="50000"/>
                  </a:schemeClr>
                </a:solidFill>
              </a:rPr>
              <a:t>Source: www.pioneer.com/home/site/us/pioneer_growingpoint_agronomy/2013/evaluation_corn_yield_nutrient</a:t>
            </a:r>
            <a:r>
              <a:rPr lang="en" sz="600" dirty="0">
                <a:solidFill>
                  <a:schemeClr val="bg1">
                    <a:lumMod val="50000"/>
                  </a:schemeClr>
                </a:solidFill>
              </a:rPr>
              <a:t>/</a:t>
            </a:r>
            <a:endParaRPr sz="600" dirty="0">
              <a:solidFill>
                <a:schemeClr val="bg1">
                  <a:lumMod val="50000"/>
                </a:schemeClr>
              </a:solidFill>
            </a:endParaRPr>
          </a:p>
        </p:txBody>
      </p:sp>
      <p:pic>
        <p:nvPicPr>
          <p:cNvPr id="952" name="Shape 9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20924" y="1889925"/>
            <a:ext cx="3020452" cy="2266234"/>
          </a:xfrm>
          <a:prstGeom prst="rect">
            <a:avLst/>
          </a:prstGeom>
          <a:noFill/>
          <a:ln>
            <a:noFill/>
          </a:ln>
        </p:spPr>
      </p:pic>
      <p:sp>
        <p:nvSpPr>
          <p:cNvPr id="953" name="Shape 953"/>
          <p:cNvSpPr txBox="1"/>
          <p:nvPr/>
        </p:nvSpPr>
        <p:spPr>
          <a:xfrm>
            <a:off x="9078950" y="4987850"/>
            <a:ext cx="4269000" cy="49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4" name="Shape 954"/>
          <p:cNvSpPr txBox="1"/>
          <p:nvPr/>
        </p:nvSpPr>
        <p:spPr>
          <a:xfrm>
            <a:off x="5383650" y="4393876"/>
            <a:ext cx="2023200" cy="28165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dirty="0" smtClean="0">
                <a:solidFill>
                  <a:schemeClr val="bg1">
                    <a:lumMod val="50000"/>
                  </a:schemeClr>
                </a:solidFill>
              </a:rPr>
              <a:t>Source: http</a:t>
            </a:r>
            <a:r>
              <a:rPr lang="en" sz="600" dirty="0">
                <a:solidFill>
                  <a:schemeClr val="bg1">
                    <a:lumMod val="50000"/>
                  </a:schemeClr>
                </a:solidFill>
              </a:rPr>
              <a:t>://www.knowmoregrowmore.com/8479/does-your-corn-look-like-this/</a:t>
            </a:r>
            <a:endParaRPr sz="600" dirty="0">
              <a:solidFill>
                <a:schemeClr val="bg1">
                  <a:lumMod val="50000"/>
                </a:schemeClr>
              </a:solidFill>
            </a:endParaRPr>
          </a:p>
        </p:txBody>
      </p:sp>
      <p:grpSp>
        <p:nvGrpSpPr>
          <p:cNvPr id="10" name="Group 9"/>
          <p:cNvGrpSpPr/>
          <p:nvPr/>
        </p:nvGrpSpPr>
        <p:grpSpPr>
          <a:xfrm>
            <a:off x="106136" y="4816929"/>
            <a:ext cx="4931228" cy="307777"/>
            <a:chOff x="106136" y="4816929"/>
            <a:chExt cx="4931228" cy="307777"/>
          </a:xfrm>
        </p:grpSpPr>
        <p:sp>
          <p:nvSpPr>
            <p:cNvPr id="11" name="TextBox 10"/>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Nutrient Cycle</a:t>
            </a:r>
            <a:endParaRPr/>
          </a:p>
        </p:txBody>
      </p:sp>
      <p:pic>
        <p:nvPicPr>
          <p:cNvPr id="960" name="Shape 9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45762" y="1017724"/>
            <a:ext cx="5710259" cy="3735971"/>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774" y="185735"/>
            <a:ext cx="1359526" cy="1091279"/>
          </a:xfrm>
          <a:prstGeom prst="rect">
            <a:avLst/>
          </a:prstGeom>
        </p:spPr>
      </p:pic>
      <p:grpSp>
        <p:nvGrpSpPr>
          <p:cNvPr id="5" name="Group 4"/>
          <p:cNvGrpSpPr/>
          <p:nvPr/>
        </p:nvGrpSpPr>
        <p:grpSpPr>
          <a:xfrm>
            <a:off x="106136" y="4816929"/>
            <a:ext cx="4931228" cy="307777"/>
            <a:chOff x="106136" y="4816929"/>
            <a:chExt cx="4931228" cy="307777"/>
          </a:xfrm>
        </p:grpSpPr>
        <p:sp>
          <p:nvSpPr>
            <p:cNvPr id="6" name="TextBox 5"/>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8" name="TextBox 7"/>
          <p:cNvSpPr txBox="1"/>
          <p:nvPr/>
        </p:nvSpPr>
        <p:spPr>
          <a:xfrm>
            <a:off x="6825343" y="4478375"/>
            <a:ext cx="2188029" cy="215444"/>
          </a:xfrm>
          <a:prstGeom prst="rect">
            <a:avLst/>
          </a:prstGeom>
          <a:noFill/>
        </p:spPr>
        <p:txBody>
          <a:bodyPr wrap="square" rtlCol="0">
            <a:spAutoFit/>
          </a:bodyPr>
          <a:lstStyle/>
          <a:p>
            <a:r>
              <a:rPr lang="en-US" sz="800" dirty="0" smtClean="0">
                <a:solidFill>
                  <a:schemeClr val="bg1">
                    <a:lumMod val="50000"/>
                  </a:schemeClr>
                </a:solidFill>
              </a:rPr>
              <a:t>Source: Know Soil, Know Life, SSSA</a:t>
            </a:r>
            <a:endParaRPr lang="en-US" sz="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Nutrient Movement</a:t>
            </a:r>
            <a:endParaRPr/>
          </a:p>
        </p:txBody>
      </p:sp>
      <p:pic>
        <p:nvPicPr>
          <p:cNvPr id="966" name="Shape 9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48955" y="1017725"/>
            <a:ext cx="5864216" cy="3599216"/>
          </a:xfrm>
          <a:prstGeom prst="rect">
            <a:avLst/>
          </a:prstGeom>
          <a:noFill/>
          <a:ln>
            <a:noFill/>
          </a:ln>
        </p:spPr>
      </p:pic>
      <p:grpSp>
        <p:nvGrpSpPr>
          <p:cNvPr id="4" name="Group 3"/>
          <p:cNvGrpSpPr/>
          <p:nvPr/>
        </p:nvGrpSpPr>
        <p:grpSpPr>
          <a:xfrm>
            <a:off x="106136" y="4816929"/>
            <a:ext cx="4931228" cy="307777"/>
            <a:chOff x="106136" y="4816929"/>
            <a:chExt cx="4931228" cy="307777"/>
          </a:xfrm>
        </p:grpSpPr>
        <p:sp>
          <p:nvSpPr>
            <p:cNvPr id="5" name="TextBox 4"/>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7" name="TextBox 6"/>
          <p:cNvSpPr txBox="1"/>
          <p:nvPr/>
        </p:nvSpPr>
        <p:spPr>
          <a:xfrm>
            <a:off x="6825343" y="4478375"/>
            <a:ext cx="2188029" cy="215444"/>
          </a:xfrm>
          <a:prstGeom prst="rect">
            <a:avLst/>
          </a:prstGeom>
          <a:noFill/>
        </p:spPr>
        <p:txBody>
          <a:bodyPr wrap="square" rtlCol="0">
            <a:spAutoFit/>
          </a:bodyPr>
          <a:lstStyle/>
          <a:p>
            <a:r>
              <a:rPr lang="en-US" sz="800" dirty="0" smtClean="0">
                <a:solidFill>
                  <a:schemeClr val="bg1">
                    <a:lumMod val="50000"/>
                  </a:schemeClr>
                </a:solidFill>
              </a:rPr>
              <a:t>Source: Know Soil, Know Life, SSSA</a:t>
            </a:r>
            <a:endParaRPr lang="en-US" sz="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Shape 9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Nutrient Management</a:t>
            </a:r>
            <a:endParaRPr/>
          </a:p>
        </p:txBody>
      </p:sp>
      <p:sp>
        <p:nvSpPr>
          <p:cNvPr id="972" name="Shape 972"/>
          <p:cNvSpPr txBox="1">
            <a:spLocks noGrp="1"/>
          </p:cNvSpPr>
          <p:nvPr>
            <p:ph type="body" idx="1"/>
          </p:nvPr>
        </p:nvSpPr>
        <p:spPr>
          <a:xfrm>
            <a:off x="4869113" y="3106391"/>
            <a:ext cx="3564600" cy="141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1" dirty="0"/>
              <a:t>The 4 R’s:</a:t>
            </a:r>
            <a:endParaRPr sz="1600" b="1" dirty="0"/>
          </a:p>
          <a:p>
            <a:pPr marL="0" lvl="0" indent="457200">
              <a:lnSpc>
                <a:spcPct val="100000"/>
              </a:lnSpc>
              <a:spcBef>
                <a:spcPts val="0"/>
              </a:spcBef>
              <a:spcAft>
                <a:spcPts val="0"/>
              </a:spcAft>
              <a:buNone/>
            </a:pPr>
            <a:r>
              <a:rPr lang="en" sz="1600" dirty="0"/>
              <a:t>Right Time</a:t>
            </a:r>
            <a:endParaRPr sz="1600" dirty="0"/>
          </a:p>
          <a:p>
            <a:pPr marL="457200" lvl="0" indent="457200">
              <a:lnSpc>
                <a:spcPct val="100000"/>
              </a:lnSpc>
              <a:spcBef>
                <a:spcPts val="0"/>
              </a:spcBef>
              <a:spcAft>
                <a:spcPts val="0"/>
              </a:spcAft>
              <a:buNone/>
            </a:pPr>
            <a:r>
              <a:rPr lang="en" sz="1600" dirty="0"/>
              <a:t>Right Source</a:t>
            </a:r>
            <a:endParaRPr sz="1600" dirty="0"/>
          </a:p>
          <a:p>
            <a:pPr marL="914400" lvl="0" indent="457200">
              <a:lnSpc>
                <a:spcPct val="100000"/>
              </a:lnSpc>
              <a:spcBef>
                <a:spcPts val="0"/>
              </a:spcBef>
              <a:spcAft>
                <a:spcPts val="0"/>
              </a:spcAft>
              <a:buNone/>
            </a:pPr>
            <a:r>
              <a:rPr lang="en" sz="1600" dirty="0"/>
              <a:t>Right Rate</a:t>
            </a:r>
            <a:endParaRPr sz="1600" dirty="0"/>
          </a:p>
          <a:p>
            <a:pPr marL="1371600" lvl="0" indent="457200">
              <a:lnSpc>
                <a:spcPct val="100000"/>
              </a:lnSpc>
              <a:spcBef>
                <a:spcPts val="0"/>
              </a:spcBef>
              <a:spcAft>
                <a:spcPts val="0"/>
              </a:spcAft>
              <a:buNone/>
            </a:pPr>
            <a:r>
              <a:rPr lang="en" sz="1600" dirty="0"/>
              <a:t>Right Place</a:t>
            </a:r>
            <a:endParaRPr sz="1600" dirty="0"/>
          </a:p>
          <a:p>
            <a:pPr marL="0" lvl="0" indent="0">
              <a:spcBef>
                <a:spcPts val="0"/>
              </a:spcBef>
              <a:spcAft>
                <a:spcPts val="1600"/>
              </a:spcAft>
              <a:buNone/>
            </a:pPr>
            <a:endParaRPr dirty="0"/>
          </a:p>
        </p:txBody>
      </p:sp>
      <p:pic>
        <p:nvPicPr>
          <p:cNvPr id="973" name="Shape 9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71952" y="1467644"/>
            <a:ext cx="3400048" cy="2822531"/>
          </a:xfrm>
          <a:prstGeom prst="rect">
            <a:avLst/>
          </a:prstGeom>
          <a:noFill/>
          <a:ln>
            <a:noFill/>
          </a:ln>
        </p:spPr>
      </p:pic>
      <p:pic>
        <p:nvPicPr>
          <p:cNvPr id="974" name="Shape 974"/>
          <p:cNvPicPr preferRelativeResize="0"/>
          <p:nvPr/>
        </p:nvPicPr>
        <p:blipFill rotWithShape="1">
          <a:blip r:embed="rId4" cstate="email">
            <a:alphaModFix/>
            <a:extLst>
              <a:ext uri="{28A0092B-C50C-407E-A947-70E740481C1C}">
                <a14:useLocalDpi xmlns:a14="http://schemas.microsoft.com/office/drawing/2010/main"/>
              </a:ext>
            </a:extLst>
          </a:blip>
          <a:srcRect r="-1255" b="-16767"/>
          <a:stretch/>
        </p:blipFill>
        <p:spPr>
          <a:xfrm>
            <a:off x="4869113" y="858044"/>
            <a:ext cx="3337908" cy="2461593"/>
          </a:xfrm>
          <a:prstGeom prst="rect">
            <a:avLst/>
          </a:prstGeom>
          <a:noFill/>
          <a:ln>
            <a:noFill/>
          </a:ln>
        </p:spPr>
      </p:pic>
      <p:grpSp>
        <p:nvGrpSpPr>
          <p:cNvPr id="6" name="Group 5"/>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9" name="TextBox 8"/>
          <p:cNvSpPr txBox="1"/>
          <p:nvPr/>
        </p:nvSpPr>
        <p:spPr>
          <a:xfrm>
            <a:off x="7764236" y="4478375"/>
            <a:ext cx="1249136" cy="215444"/>
          </a:xfrm>
          <a:prstGeom prst="rect">
            <a:avLst/>
          </a:prstGeom>
          <a:noFill/>
        </p:spPr>
        <p:txBody>
          <a:bodyPr wrap="square" rtlCol="0">
            <a:spAutoFit/>
          </a:bodyPr>
          <a:lstStyle/>
          <a:p>
            <a:r>
              <a:rPr lang="en-US" sz="800" dirty="0" smtClean="0">
                <a:solidFill>
                  <a:schemeClr val="bg1">
                    <a:lumMod val="50000"/>
                  </a:schemeClr>
                </a:solidFill>
              </a:rPr>
              <a:t>Credit; USDA-NRCS</a:t>
            </a:r>
            <a:endParaRPr lang="en-US" sz="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357" y="1152475"/>
            <a:ext cx="8520600" cy="3416400"/>
          </a:xfrm>
        </p:spPr>
        <p:txBody>
          <a:bodyPr/>
          <a:lstStyle/>
          <a:p>
            <a:pPr marL="114300" indent="0" algn="ctr">
              <a:buNone/>
            </a:pPr>
            <a:r>
              <a:rPr lang="en-US" sz="3200" dirty="0" smtClean="0">
                <a:solidFill>
                  <a:schemeClr val="tx1"/>
                </a:solidFill>
              </a:rPr>
              <a:t>Soil Science</a:t>
            </a:r>
          </a:p>
          <a:p>
            <a:pPr marL="114300" indent="0" algn="ctr">
              <a:buNone/>
            </a:pPr>
            <a:r>
              <a:rPr lang="en-US" sz="3200" dirty="0" smtClean="0">
                <a:solidFill>
                  <a:schemeClr val="tx1"/>
                </a:solidFill>
              </a:rPr>
              <a:t>Resources</a:t>
            </a:r>
            <a:endParaRPr lang="en-US" sz="3200" dirty="0">
              <a:solidFill>
                <a:schemeClr val="tx1"/>
              </a:solidFill>
            </a:endParaRPr>
          </a:p>
        </p:txBody>
      </p:sp>
      <p:grpSp>
        <p:nvGrpSpPr>
          <p:cNvPr id="4" name="Group 3"/>
          <p:cNvGrpSpPr/>
          <p:nvPr/>
        </p:nvGrpSpPr>
        <p:grpSpPr>
          <a:xfrm>
            <a:off x="106136" y="4816929"/>
            <a:ext cx="4931228" cy="307777"/>
            <a:chOff x="106136" y="4816929"/>
            <a:chExt cx="4931228" cy="307777"/>
          </a:xfrm>
        </p:grpSpPr>
        <p:sp>
          <p:nvSpPr>
            <p:cNvPr id="5" name="TextBox 4"/>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103791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Shape 97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Soil K-12 Resources - www.soils4teachers.org</a:t>
            </a:r>
            <a:endParaRPr/>
          </a:p>
        </p:txBody>
      </p:sp>
      <p:pic>
        <p:nvPicPr>
          <p:cNvPr id="981" name="Shape 981" title="Soils for Teachers home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174" y="1119818"/>
            <a:ext cx="7824624" cy="3749326"/>
          </a:xfrm>
          <a:prstGeom prst="rect">
            <a:avLst/>
          </a:prstGeom>
          <a:noFill/>
          <a:ln>
            <a:noFill/>
          </a:ln>
        </p:spPr>
      </p:pic>
      <p:grpSp>
        <p:nvGrpSpPr>
          <p:cNvPr id="4" name="Group 3"/>
          <p:cNvGrpSpPr/>
          <p:nvPr/>
        </p:nvGrpSpPr>
        <p:grpSpPr>
          <a:xfrm>
            <a:off x="106136" y="4816929"/>
            <a:ext cx="4931228" cy="307777"/>
            <a:chOff x="106136" y="4816929"/>
            <a:chExt cx="4931228" cy="307777"/>
          </a:xfrm>
        </p:grpSpPr>
        <p:sp>
          <p:nvSpPr>
            <p:cNvPr id="5" name="TextBox 4"/>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9818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911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286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54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708422"/>
          </a:xfrm>
        </p:spPr>
        <p:txBody>
          <a:bodyPr>
            <a:normAutofit/>
          </a:bodyPr>
          <a:lstStyle/>
          <a:p>
            <a:r>
              <a:rPr lang="en-US" sz="2700" dirty="0"/>
              <a:t>Soil Color</a:t>
            </a:r>
          </a:p>
        </p:txBody>
      </p:sp>
      <p:sp>
        <p:nvSpPr>
          <p:cNvPr id="3" name="Text Placeholder 2"/>
          <p:cNvSpPr>
            <a:spLocks noGrp="1"/>
          </p:cNvSpPr>
          <p:nvPr>
            <p:ph type="body" idx="1"/>
          </p:nvPr>
        </p:nvSpPr>
        <p:spPr>
          <a:xfrm>
            <a:off x="1485900" y="971550"/>
            <a:ext cx="1600200" cy="285750"/>
          </a:xfrm>
        </p:spPr>
        <p:txBody>
          <a:bodyPr>
            <a:noAutofit/>
          </a:bodyPr>
          <a:lstStyle/>
          <a:p>
            <a:pPr marL="257175" indent="-257175">
              <a:buFont typeface="Arial" panose="020B0604020202020204" pitchFamily="34" charset="0"/>
              <a:buChar char="•"/>
            </a:pPr>
            <a:r>
              <a:rPr lang="en-US" dirty="0"/>
              <a:t>Like M&amp;Ms…</a:t>
            </a:r>
          </a:p>
        </p:txBody>
      </p:sp>
      <p:sp>
        <p:nvSpPr>
          <p:cNvPr id="5" name="Text Placeholder 4"/>
          <p:cNvSpPr>
            <a:spLocks noGrp="1"/>
          </p:cNvSpPr>
          <p:nvPr>
            <p:ph type="body" sz="quarter" idx="3"/>
          </p:nvPr>
        </p:nvSpPr>
        <p:spPr>
          <a:xfrm>
            <a:off x="5200650" y="2800350"/>
            <a:ext cx="1657350" cy="308372"/>
          </a:xfrm>
        </p:spPr>
        <p:txBody>
          <a:bodyPr>
            <a:normAutofit fontScale="85000" lnSpcReduction="10000"/>
          </a:bodyPr>
          <a:lstStyle/>
          <a:p>
            <a:r>
              <a:rPr lang="en-US" dirty="0" smtClean="0"/>
              <a:t>…soils have colors</a:t>
            </a:r>
            <a:endParaRPr lang="en-US" dirty="0"/>
          </a:p>
        </p:txBody>
      </p:sp>
      <p:pic>
        <p:nvPicPr>
          <p:cNvPr id="7" name="Picture 2" descr="C:\ALISTAIR-ASHLEY\SSSA K-12 COMMITTEE\SOILS K-12 WEBINAR\Loose M&amp;Ms -2.pn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2457450" y="1314450"/>
            <a:ext cx="2147029"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5"/>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4800600" y="1314450"/>
            <a:ext cx="2000250" cy="1414661"/>
          </a:xfrm>
        </p:spPr>
      </p:pic>
      <p:sp>
        <p:nvSpPr>
          <p:cNvPr id="9" name="Text Placeholder 2"/>
          <p:cNvSpPr txBox="1">
            <a:spLocks/>
          </p:cNvSpPr>
          <p:nvPr/>
        </p:nvSpPr>
        <p:spPr>
          <a:xfrm>
            <a:off x="1543050" y="3200400"/>
            <a:ext cx="5715000" cy="285750"/>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257175" indent="-257175">
              <a:buFont typeface="Arial" panose="020B0604020202020204" pitchFamily="34" charset="0"/>
              <a:buChar char="•"/>
            </a:pPr>
            <a:r>
              <a:rPr lang="en-US" sz="1500" dirty="0"/>
              <a:t>It is an indicator of certain chemical and physical characteristics.</a:t>
            </a:r>
          </a:p>
        </p:txBody>
      </p:sp>
      <p:grpSp>
        <p:nvGrpSpPr>
          <p:cNvPr id="10" name="Group 9"/>
          <p:cNvGrpSpPr/>
          <p:nvPr/>
        </p:nvGrpSpPr>
        <p:grpSpPr>
          <a:xfrm>
            <a:off x="106136" y="4816929"/>
            <a:ext cx="4931228" cy="307777"/>
            <a:chOff x="106136" y="4816929"/>
            <a:chExt cx="4931228" cy="307777"/>
          </a:xfrm>
        </p:grpSpPr>
        <p:sp>
          <p:nvSpPr>
            <p:cNvPr id="11" name="TextBox 10"/>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3" name="TextBox 12"/>
          <p:cNvSpPr txBox="1"/>
          <p:nvPr/>
        </p:nvSpPr>
        <p:spPr>
          <a:xfrm>
            <a:off x="6262007" y="4572183"/>
            <a:ext cx="3469821" cy="200055"/>
          </a:xfrm>
          <a:prstGeom prst="rect">
            <a:avLst/>
          </a:prstGeom>
          <a:noFill/>
        </p:spPr>
        <p:txBody>
          <a:bodyPr wrap="square" rtlCol="0">
            <a:spAutoFit/>
          </a:bodyPr>
          <a:lstStyle/>
          <a:p>
            <a:r>
              <a:rPr lang="en-US" sz="700" dirty="0" smtClean="0">
                <a:solidFill>
                  <a:schemeClr val="bg1">
                    <a:lumMod val="50000"/>
                  </a:schemeClr>
                </a:solidFill>
              </a:rPr>
              <a:t>Photo Credit: www.lovethispic.com/image/45129/tubes-of-m-ms</a:t>
            </a:r>
            <a:endParaRPr lang="en-US" sz="700" dirty="0">
              <a:solidFill>
                <a:schemeClr val="bg1">
                  <a:lumMod val="50000"/>
                </a:schemeClr>
              </a:solidFill>
            </a:endParaRPr>
          </a:p>
        </p:txBody>
      </p:sp>
    </p:spTree>
    <p:extLst>
      <p:ext uri="{BB962C8B-B14F-4D97-AF65-F5344CB8AC3E}">
        <p14:creationId xmlns:p14="http://schemas.microsoft.com/office/powerpoint/2010/main" val="4181455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000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9553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989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6800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1892203"/>
          </a:xfrm>
        </p:spPr>
        <p:txBody>
          <a:bodyPr>
            <a:normAutofit fontScale="90000"/>
          </a:bodyPr>
          <a:lstStyle/>
          <a:p>
            <a:pPr marL="282575"/>
            <a:r>
              <a:rPr lang="en-US" dirty="0" smtClean="0"/>
              <a:t>Webinar Resources – </a:t>
            </a:r>
            <a:r>
              <a:rPr lang="en-US" dirty="0" smtClean="0">
                <a:hlinkClick r:id="rId2"/>
              </a:rPr>
              <a:t>www.soils4teachers.org/webinar</a:t>
            </a:r>
            <a:r>
              <a:rPr lang="en-US" dirty="0"/>
              <a:t/>
            </a:r>
            <a:br>
              <a:rPr lang="en-US" dirty="0"/>
            </a:br>
            <a:r>
              <a:rPr lang="en-US" dirty="0"/>
              <a:t>	</a:t>
            </a:r>
            <a:r>
              <a:rPr lang="en-US" sz="1800" dirty="0" smtClean="0"/>
              <a:t>The recording will be available on this page as well as related materials 	and all activities we’ve referenced.</a:t>
            </a:r>
            <a:r>
              <a:rPr lang="en-US" sz="1800" dirty="0"/>
              <a:t/>
            </a:r>
            <a:br>
              <a:rPr lang="en-US" sz="1800"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311700" y="2337227"/>
            <a:ext cx="8520600" cy="2452487"/>
          </a:xfrm>
        </p:spPr>
        <p:txBody>
          <a:bodyPr/>
          <a:lstStyle/>
          <a:p>
            <a:pPr marL="114300" indent="0">
              <a:buNone/>
            </a:pPr>
            <a:endParaRPr lang="en-US" dirty="0" smtClean="0"/>
          </a:p>
          <a:p>
            <a:pPr marL="114300" indent="0">
              <a:buNone/>
            </a:pPr>
            <a:r>
              <a:rPr lang="en-US" sz="2800" dirty="0" smtClean="0">
                <a:solidFill>
                  <a:schemeClr val="tx1"/>
                </a:solidFill>
              </a:rPr>
              <a:t>Key Resources</a:t>
            </a:r>
            <a:endParaRPr lang="en-US" sz="2800" dirty="0">
              <a:solidFill>
                <a:schemeClr val="tx1"/>
              </a:solidFill>
            </a:endParaRPr>
          </a:p>
          <a:p>
            <a:pPr lvl="1">
              <a:spcBef>
                <a:spcPts val="0"/>
              </a:spcBef>
            </a:pPr>
            <a:r>
              <a:rPr lang="en-US" sz="2000" dirty="0" smtClean="0">
                <a:hlinkClick r:id="rId3"/>
              </a:rPr>
              <a:t>www.soils4teachers.org</a:t>
            </a:r>
            <a:endParaRPr lang="en-US" sz="2000" dirty="0" smtClean="0"/>
          </a:p>
          <a:p>
            <a:pPr lvl="1">
              <a:spcBef>
                <a:spcPts val="0"/>
              </a:spcBef>
            </a:pPr>
            <a:r>
              <a:rPr lang="en-US" sz="2000" dirty="0" smtClean="0">
                <a:hlinkClick r:id="rId4"/>
              </a:rPr>
              <a:t>www.soils.org/IYS</a:t>
            </a:r>
            <a:endParaRPr lang="en-US" sz="2000" dirty="0" smtClean="0"/>
          </a:p>
          <a:p>
            <a:pPr lvl="1">
              <a:spcBef>
                <a:spcPts val="0"/>
              </a:spcBef>
            </a:pPr>
            <a:r>
              <a:rPr lang="en-US" sz="2000" dirty="0" smtClean="0">
                <a:hlinkClick r:id="rId5"/>
              </a:rPr>
              <a:t>www.soils4kids.org</a:t>
            </a:r>
            <a:endParaRPr lang="en-US" sz="2000" dirty="0"/>
          </a:p>
          <a:p>
            <a:pPr lvl="1">
              <a:spcBef>
                <a:spcPts val="0"/>
              </a:spcBef>
            </a:pPr>
            <a:r>
              <a:rPr lang="en-US" sz="2000" dirty="0" smtClean="0">
                <a:hlinkClick r:id="rId6"/>
              </a:rPr>
              <a:t>www.soils.org/discover-soils</a:t>
            </a:r>
            <a:endParaRPr lang="en-US" sz="2000" dirty="0" smtClean="0"/>
          </a:p>
          <a:p>
            <a:endParaRPr lang="en-US" dirty="0"/>
          </a:p>
        </p:txBody>
      </p:sp>
      <p:sp>
        <p:nvSpPr>
          <p:cNvPr id="6" name="Explosion 1 5"/>
          <p:cNvSpPr/>
          <p:nvPr/>
        </p:nvSpPr>
        <p:spPr>
          <a:xfrm rot="720122">
            <a:off x="7595874" y="188068"/>
            <a:ext cx="1357841" cy="111780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Activity Alert!</a:t>
            </a:r>
            <a:endParaRPr lang="en-US" sz="1200" b="1" dirty="0">
              <a:solidFill>
                <a:schemeClr val="bg1"/>
              </a:solidFill>
            </a:endParaRPr>
          </a:p>
        </p:txBody>
      </p:sp>
      <p:grpSp>
        <p:nvGrpSpPr>
          <p:cNvPr id="5" name="Group 4"/>
          <p:cNvGrpSpPr/>
          <p:nvPr/>
        </p:nvGrpSpPr>
        <p:grpSpPr>
          <a:xfrm>
            <a:off x="106136" y="4816929"/>
            <a:ext cx="4931228" cy="307777"/>
            <a:chOff x="106136" y="4816929"/>
            <a:chExt cx="4931228" cy="307777"/>
          </a:xfrm>
        </p:grpSpPr>
        <p:sp>
          <p:nvSpPr>
            <p:cNvPr id="7" name="TextBox 6"/>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3273661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Attending!</a:t>
            </a:r>
            <a:endParaRPr lang="en-US" dirty="0"/>
          </a:p>
        </p:txBody>
      </p:sp>
      <p:sp>
        <p:nvSpPr>
          <p:cNvPr id="3" name="Text Placeholder 2"/>
          <p:cNvSpPr>
            <a:spLocks noGrp="1"/>
          </p:cNvSpPr>
          <p:nvPr>
            <p:ph type="body" idx="1"/>
          </p:nvPr>
        </p:nvSpPr>
        <p:spPr/>
        <p:txBody>
          <a:bodyPr/>
          <a:lstStyle/>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r>
              <a:rPr lang="en-US" sz="3600" dirty="0" smtClean="0">
                <a:solidFill>
                  <a:schemeClr val="tx1"/>
                </a:solidFill>
              </a:rPr>
              <a:t>Questions?</a:t>
            </a:r>
            <a:endParaRPr lang="en-US" sz="3600" dirty="0">
              <a:solidFill>
                <a:schemeClr val="tx1"/>
              </a:solidFill>
            </a:endParaRPr>
          </a:p>
        </p:txBody>
      </p:sp>
      <p:grpSp>
        <p:nvGrpSpPr>
          <p:cNvPr id="4" name="Group 3"/>
          <p:cNvGrpSpPr/>
          <p:nvPr/>
        </p:nvGrpSpPr>
        <p:grpSpPr>
          <a:xfrm>
            <a:off x="106136" y="4816929"/>
            <a:ext cx="4931228" cy="307777"/>
            <a:chOff x="106136" y="4816929"/>
            <a:chExt cx="4931228" cy="307777"/>
          </a:xfrm>
        </p:grpSpPr>
        <p:sp>
          <p:nvSpPr>
            <p:cNvPr id="5" name="TextBox 4"/>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1474874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85900" y="742950"/>
            <a:ext cx="6172200" cy="336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6136" y="4816929"/>
            <a:ext cx="4931228" cy="307777"/>
            <a:chOff x="106136" y="4816929"/>
            <a:chExt cx="4931228" cy="307777"/>
          </a:xfrm>
        </p:grpSpPr>
        <p:sp>
          <p:nvSpPr>
            <p:cNvPr id="4" name="TextBox 3"/>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6" name="TextBox 5"/>
          <p:cNvSpPr txBox="1"/>
          <p:nvPr/>
        </p:nvSpPr>
        <p:spPr>
          <a:xfrm>
            <a:off x="7233557" y="4568875"/>
            <a:ext cx="1771650" cy="215444"/>
          </a:xfrm>
          <a:prstGeom prst="rect">
            <a:avLst/>
          </a:prstGeom>
          <a:noFill/>
        </p:spPr>
        <p:txBody>
          <a:bodyPr wrap="square" rtlCol="0">
            <a:spAutoFit/>
          </a:bodyPr>
          <a:lstStyle/>
          <a:p>
            <a:r>
              <a:rPr lang="en-US" sz="800" dirty="0" smtClean="0">
                <a:solidFill>
                  <a:schemeClr val="bg1">
                    <a:lumMod val="50000"/>
                  </a:schemeClr>
                </a:solidFill>
              </a:rPr>
              <a:t>Photo Credit: USDA-NRCS</a:t>
            </a:r>
            <a:endParaRPr lang="en-US" sz="800" dirty="0">
              <a:solidFill>
                <a:schemeClr val="bg1">
                  <a:lumMod val="50000"/>
                </a:schemeClr>
              </a:solidFill>
            </a:endParaRPr>
          </a:p>
        </p:txBody>
      </p:sp>
    </p:spTree>
    <p:extLst>
      <p:ext uri="{BB962C8B-B14F-4D97-AF65-F5344CB8AC3E}">
        <p14:creationId xmlns:p14="http://schemas.microsoft.com/office/powerpoint/2010/main" val="3233621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700" dirty="0"/>
              <a:t>Soil Color</a:t>
            </a:r>
          </a:p>
        </p:txBody>
      </p:sp>
      <p:sp>
        <p:nvSpPr>
          <p:cNvPr id="5" name="Text Placeholder 4"/>
          <p:cNvSpPr>
            <a:spLocks noGrp="1"/>
          </p:cNvSpPr>
          <p:nvPr>
            <p:ph type="body" sz="quarter" idx="3"/>
          </p:nvPr>
        </p:nvSpPr>
        <p:spPr>
          <a:xfrm>
            <a:off x="1309008" y="1143000"/>
            <a:ext cx="2514600" cy="1085850"/>
          </a:xfrm>
        </p:spPr>
        <p:txBody>
          <a:bodyPr anchor="t">
            <a:normAutofit/>
          </a:bodyPr>
          <a:lstStyle/>
          <a:p>
            <a:r>
              <a:rPr lang="en-US" dirty="0"/>
              <a:t>Since color perception is subjective, soil color is determined using a standardized chart.</a:t>
            </a:r>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3747226" y="1435448"/>
            <a:ext cx="1997339" cy="2272604"/>
          </a:xfrm>
          <a:prstGeom prst="rect">
            <a:avLst/>
          </a:prstGeom>
        </p:spPr>
      </p:pic>
      <p:pic>
        <p:nvPicPr>
          <p:cNvPr id="8" name="Content Placeholder 7"/>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5420148" y="2786954"/>
            <a:ext cx="2571750" cy="1714500"/>
          </a:xfrm>
          <a:prstGeom prst="rect">
            <a:avLst/>
          </a:prstGeom>
        </p:spPr>
      </p:pic>
      <p:sp>
        <p:nvSpPr>
          <p:cNvPr id="10" name="Explosion 2 9"/>
          <p:cNvSpPr/>
          <p:nvPr/>
        </p:nvSpPr>
        <p:spPr>
          <a:xfrm rot="1965021">
            <a:off x="7415615" y="204857"/>
            <a:ext cx="1644480" cy="1195071"/>
          </a:xfrm>
          <a:prstGeom prst="irregularSeal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Info </a:t>
            </a:r>
          </a:p>
          <a:p>
            <a:pPr algn="ctr"/>
            <a:r>
              <a:rPr lang="en-US" sz="1200" b="1" dirty="0" smtClean="0"/>
              <a:t>Sheet!</a:t>
            </a:r>
            <a:endParaRPr lang="en-US" sz="1200" b="1"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19912">
            <a:off x="6026260" y="186325"/>
            <a:ext cx="1359526" cy="1091279"/>
          </a:xfrm>
          <a:prstGeom prst="rect">
            <a:avLst/>
          </a:prstGeom>
        </p:spPr>
      </p:pic>
      <p:grpSp>
        <p:nvGrpSpPr>
          <p:cNvPr id="9" name="Group 8"/>
          <p:cNvGrpSpPr/>
          <p:nvPr/>
        </p:nvGrpSpPr>
        <p:grpSpPr>
          <a:xfrm>
            <a:off x="106136" y="4816929"/>
            <a:ext cx="4931228" cy="307777"/>
            <a:chOff x="106136" y="4816929"/>
            <a:chExt cx="4931228" cy="307777"/>
          </a:xfrm>
        </p:grpSpPr>
        <p:sp>
          <p:nvSpPr>
            <p:cNvPr id="11" name="TextBox 10"/>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3" name="TextBox 12"/>
          <p:cNvSpPr txBox="1"/>
          <p:nvPr/>
        </p:nvSpPr>
        <p:spPr>
          <a:xfrm>
            <a:off x="7233557" y="4568875"/>
            <a:ext cx="1771650" cy="215444"/>
          </a:xfrm>
          <a:prstGeom prst="rect">
            <a:avLst/>
          </a:prstGeom>
          <a:noFill/>
        </p:spPr>
        <p:txBody>
          <a:bodyPr wrap="square" rtlCol="0">
            <a:spAutoFit/>
          </a:bodyPr>
          <a:lstStyle/>
          <a:p>
            <a:r>
              <a:rPr lang="en-US" sz="800" dirty="0" smtClean="0">
                <a:solidFill>
                  <a:schemeClr val="bg1">
                    <a:lumMod val="50000"/>
                  </a:schemeClr>
                </a:solidFill>
              </a:rPr>
              <a:t>Photo Credit: Wale Adewunmi</a:t>
            </a:r>
            <a:endParaRPr lang="en-US" sz="800" dirty="0">
              <a:solidFill>
                <a:schemeClr val="bg1">
                  <a:lumMod val="50000"/>
                </a:schemeClr>
              </a:solidFill>
            </a:endParaRPr>
          </a:p>
        </p:txBody>
      </p:sp>
    </p:spTree>
    <p:extLst>
      <p:ext uri="{BB962C8B-B14F-4D97-AF65-F5344CB8AC3E}">
        <p14:creationId xmlns:p14="http://schemas.microsoft.com/office/powerpoint/2010/main" val="70663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5200" y="2731325"/>
            <a:ext cx="2412175" cy="2412175"/>
          </a:xfrm>
          <a:prstGeom prst="rect">
            <a:avLst/>
          </a:prstGeom>
        </p:spPr>
      </p:pic>
      <p:sp>
        <p:nvSpPr>
          <p:cNvPr id="2" name="Title 1"/>
          <p:cNvSpPr>
            <a:spLocks noGrp="1"/>
          </p:cNvSpPr>
          <p:nvPr>
            <p:ph type="title"/>
          </p:nvPr>
        </p:nvSpPr>
        <p:spPr>
          <a:xfrm>
            <a:off x="1485900" y="342900"/>
            <a:ext cx="6172200" cy="708422"/>
          </a:xfrm>
        </p:spPr>
        <p:txBody>
          <a:bodyPr>
            <a:normAutofit/>
          </a:bodyPr>
          <a:lstStyle/>
          <a:p>
            <a:r>
              <a:rPr lang="en-US" sz="2700" dirty="0"/>
              <a:t>Soil Texture</a:t>
            </a:r>
          </a:p>
        </p:txBody>
      </p:sp>
      <p:pic>
        <p:nvPicPr>
          <p:cNvPr id="5"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5656960" y="342900"/>
            <a:ext cx="2627702" cy="263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sz="half" idx="1"/>
          </p:nvPr>
        </p:nvSpPr>
        <p:spPr/>
        <p:txBody>
          <a:bodyPr>
            <a:normAutofit/>
          </a:bodyPr>
          <a:lstStyle/>
          <a:p>
            <a:r>
              <a:rPr lang="en-US" dirty="0"/>
              <a:t>Every soil can be separated into 3 physical sizes based on the diameter of the particles.</a:t>
            </a:r>
          </a:p>
          <a:p>
            <a:pPr marL="342900" lvl="1" indent="0">
              <a:buNone/>
            </a:pPr>
            <a:endParaRPr lang="en-US" sz="1500" dirty="0"/>
          </a:p>
          <a:p>
            <a:r>
              <a:rPr lang="en-US" dirty="0"/>
              <a:t>Sand + Silt + Clay = Soil Texture</a:t>
            </a:r>
          </a:p>
          <a:p>
            <a:pPr marL="0" indent="0">
              <a:buNone/>
            </a:pPr>
            <a:endParaRPr lang="en-US" dirty="0"/>
          </a:p>
          <a:p>
            <a:r>
              <a:rPr lang="en-US" dirty="0"/>
              <a:t>The relative proportion (mixture) of the 3 sizes and the way it feels to the hand is what is referred to as soil texture.</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6960" y="3790184"/>
            <a:ext cx="189832" cy="18089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6224" y="3228923"/>
            <a:ext cx="617722" cy="494177"/>
          </a:xfrm>
          <a:prstGeom prst="rect">
            <a:avLst/>
          </a:prstGeom>
        </p:spPr>
      </p:pic>
      <p:grpSp>
        <p:nvGrpSpPr>
          <p:cNvPr id="8" name="Group 7"/>
          <p:cNvGrpSpPr/>
          <p:nvPr/>
        </p:nvGrpSpPr>
        <p:grpSpPr>
          <a:xfrm>
            <a:off x="106136" y="4816929"/>
            <a:ext cx="4931228" cy="307777"/>
            <a:chOff x="106136" y="4816929"/>
            <a:chExt cx="4931228" cy="307777"/>
          </a:xfrm>
        </p:grpSpPr>
        <p:sp>
          <p:nvSpPr>
            <p:cNvPr id="9" name="TextBox 8"/>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2" name="TextBox 11"/>
          <p:cNvSpPr txBox="1"/>
          <p:nvPr/>
        </p:nvSpPr>
        <p:spPr>
          <a:xfrm>
            <a:off x="6955971" y="4551820"/>
            <a:ext cx="2188029" cy="338554"/>
          </a:xfrm>
          <a:prstGeom prst="rect">
            <a:avLst/>
          </a:prstGeom>
          <a:noFill/>
        </p:spPr>
        <p:txBody>
          <a:bodyPr wrap="square" rtlCol="0">
            <a:spAutoFit/>
          </a:bodyPr>
          <a:lstStyle/>
          <a:p>
            <a:r>
              <a:rPr lang="en-US" sz="800" dirty="0" smtClean="0">
                <a:solidFill>
                  <a:schemeClr val="bg1">
                    <a:lumMod val="50000"/>
                  </a:schemeClr>
                </a:solidFill>
              </a:rPr>
              <a:t>Source: Soil! Get the Inside Scoop, SSSA; Adobe Stock</a:t>
            </a:r>
            <a:endParaRPr lang="en-US" sz="800" dirty="0">
              <a:solidFill>
                <a:schemeClr val="bg1">
                  <a:lumMod val="50000"/>
                </a:schemeClr>
              </a:solidFill>
            </a:endParaRPr>
          </a:p>
        </p:txBody>
      </p:sp>
    </p:spTree>
    <p:extLst>
      <p:ext uri="{BB962C8B-B14F-4D97-AF65-F5344CB8AC3E}">
        <p14:creationId xmlns:p14="http://schemas.microsoft.com/office/powerpoint/2010/main" val="318647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708422"/>
          </a:xfrm>
        </p:spPr>
        <p:txBody>
          <a:bodyPr>
            <a:normAutofit/>
          </a:bodyPr>
          <a:lstStyle/>
          <a:p>
            <a:r>
              <a:rPr lang="en-US" sz="2700" dirty="0"/>
              <a:t>Soil Texture</a:t>
            </a:r>
          </a:p>
        </p:txBody>
      </p:sp>
      <p:sp>
        <p:nvSpPr>
          <p:cNvPr id="3" name="Text Placeholder 2"/>
          <p:cNvSpPr>
            <a:spLocks noGrp="1"/>
          </p:cNvSpPr>
          <p:nvPr>
            <p:ph type="body" idx="1"/>
          </p:nvPr>
        </p:nvSpPr>
        <p:spPr>
          <a:xfrm>
            <a:off x="2000250" y="1028700"/>
            <a:ext cx="1828800" cy="308372"/>
          </a:xfrm>
        </p:spPr>
        <p:txBody>
          <a:bodyPr>
            <a:normAutofit/>
          </a:bodyPr>
          <a:lstStyle/>
          <a:p>
            <a:r>
              <a:rPr lang="en-US" b="0" dirty="0" smtClean="0"/>
              <a:t>Texture by feel</a:t>
            </a:r>
            <a:endParaRPr lang="en-US" b="0" dirty="0"/>
          </a:p>
        </p:txBody>
      </p:sp>
      <p:sp>
        <p:nvSpPr>
          <p:cNvPr id="5" name="Text Placeholder 4"/>
          <p:cNvSpPr>
            <a:spLocks noGrp="1"/>
          </p:cNvSpPr>
          <p:nvPr>
            <p:ph type="body" sz="quarter" idx="3"/>
          </p:nvPr>
        </p:nvSpPr>
        <p:spPr>
          <a:xfrm>
            <a:off x="4800600" y="1085851"/>
            <a:ext cx="1828800" cy="259556"/>
          </a:xfrm>
        </p:spPr>
        <p:txBody>
          <a:bodyPr>
            <a:normAutofit fontScale="77500" lnSpcReduction="20000"/>
          </a:bodyPr>
          <a:lstStyle/>
          <a:p>
            <a:r>
              <a:rPr lang="en-US" b="0" dirty="0" smtClean="0"/>
              <a:t>Soil Textural Triangle</a:t>
            </a:r>
            <a:endParaRPr lang="en-US" b="0" dirty="0"/>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714500" y="1505545"/>
            <a:ext cx="2485705" cy="129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572001" y="1600200"/>
            <a:ext cx="3031331" cy="162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339"/>
          <a:stretch/>
        </p:blipFill>
        <p:spPr bwMode="auto">
          <a:xfrm rot="175027">
            <a:off x="1942019" y="2830091"/>
            <a:ext cx="1200150" cy="123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06136" y="4816929"/>
            <a:ext cx="4931228" cy="307777"/>
            <a:chOff x="106136" y="4816929"/>
            <a:chExt cx="4931228" cy="307777"/>
          </a:xfrm>
        </p:grpSpPr>
        <p:sp>
          <p:nvSpPr>
            <p:cNvPr id="10" name="TextBox 9"/>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
        <p:nvSpPr>
          <p:cNvPr id="12" name="TextBox 11"/>
          <p:cNvSpPr txBox="1"/>
          <p:nvPr/>
        </p:nvSpPr>
        <p:spPr>
          <a:xfrm>
            <a:off x="6825343" y="4478375"/>
            <a:ext cx="2188029" cy="338554"/>
          </a:xfrm>
          <a:prstGeom prst="rect">
            <a:avLst/>
          </a:prstGeom>
          <a:noFill/>
        </p:spPr>
        <p:txBody>
          <a:bodyPr wrap="square" rtlCol="0">
            <a:spAutoFit/>
          </a:bodyPr>
          <a:lstStyle/>
          <a:p>
            <a:r>
              <a:rPr lang="en-US" sz="800" dirty="0" smtClean="0">
                <a:solidFill>
                  <a:schemeClr val="bg1">
                    <a:lumMod val="50000"/>
                  </a:schemeClr>
                </a:solidFill>
              </a:rPr>
              <a:t>Source: Know Soil, Know Life; D. Lindbo; USDA-NRCS</a:t>
            </a:r>
            <a:endParaRPr lang="en-US" sz="800" dirty="0">
              <a:solidFill>
                <a:schemeClr val="bg1">
                  <a:lumMod val="50000"/>
                </a:schemeClr>
              </a:solidFill>
            </a:endParaRPr>
          </a:p>
        </p:txBody>
      </p:sp>
    </p:spTree>
    <p:extLst>
      <p:ext uri="{BB962C8B-B14F-4D97-AF65-F5344CB8AC3E}">
        <p14:creationId xmlns:p14="http://schemas.microsoft.com/office/powerpoint/2010/main" val="97825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708422"/>
          </a:xfrm>
        </p:spPr>
        <p:txBody>
          <a:bodyPr>
            <a:normAutofit/>
          </a:bodyPr>
          <a:lstStyle/>
          <a:p>
            <a:r>
              <a:rPr lang="en-US" sz="2700" dirty="0"/>
              <a:t>Soil Texture</a:t>
            </a:r>
          </a:p>
        </p:txBody>
      </p:sp>
      <p:sp>
        <p:nvSpPr>
          <p:cNvPr id="3" name="Text Placeholder 2"/>
          <p:cNvSpPr>
            <a:spLocks noGrp="1"/>
          </p:cNvSpPr>
          <p:nvPr>
            <p:ph type="body" idx="1"/>
          </p:nvPr>
        </p:nvSpPr>
        <p:spPr>
          <a:xfrm>
            <a:off x="1943100" y="1028700"/>
            <a:ext cx="2514600" cy="628650"/>
          </a:xfrm>
        </p:spPr>
        <p:txBody>
          <a:bodyPr anchor="t">
            <a:normAutofit fontScale="62500" lnSpcReduction="20000"/>
          </a:bodyPr>
          <a:lstStyle/>
          <a:p>
            <a:pPr marL="257175" indent="-257175">
              <a:buFont typeface="Arial" panose="020B0604020202020204" pitchFamily="34" charset="0"/>
              <a:buChar char="•"/>
            </a:pPr>
            <a:r>
              <a:rPr lang="en-US" sz="1650" dirty="0"/>
              <a:t>Ideal soil?</a:t>
            </a:r>
          </a:p>
          <a:p>
            <a:pPr marL="257175" indent="-257175">
              <a:buFont typeface="Arial" panose="020B0604020202020204" pitchFamily="34" charset="0"/>
              <a:buChar char="•"/>
            </a:pPr>
            <a:r>
              <a:rPr lang="en-US" sz="1650" dirty="0"/>
              <a:t>Loam ≠ equal parts of sand, silt &amp; clay</a:t>
            </a:r>
          </a:p>
          <a:p>
            <a:endParaRPr lang="en-US" dirty="0"/>
          </a:p>
        </p:txBody>
      </p:sp>
      <p:pic>
        <p:nvPicPr>
          <p:cNvPr id="8" name="Content Placeholder 7"/>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2114550" y="1771650"/>
            <a:ext cx="1991120" cy="1314450"/>
          </a:xfrm>
        </p:spPr>
      </p:pic>
      <p:sp>
        <p:nvSpPr>
          <p:cNvPr id="5" name="Text Placeholder 4"/>
          <p:cNvSpPr>
            <a:spLocks noGrp="1"/>
          </p:cNvSpPr>
          <p:nvPr>
            <p:ph type="body" sz="quarter" idx="3"/>
          </p:nvPr>
        </p:nvSpPr>
        <p:spPr>
          <a:xfrm>
            <a:off x="4743451" y="3543301"/>
            <a:ext cx="3031331" cy="163115"/>
          </a:xfrm>
        </p:spPr>
        <p:txBody>
          <a:bodyPr anchor="t">
            <a:normAutofit fontScale="25000" lnSpcReduction="20000"/>
          </a:bodyPr>
          <a:lstStyle/>
          <a:p>
            <a:r>
              <a:rPr lang="en-US" b="0" dirty="0">
                <a:hlinkClick r:id="rId3"/>
              </a:rPr>
              <a:t>www.primose.co.uk</a:t>
            </a:r>
            <a:endParaRPr lang="en-US" b="0" dirty="0"/>
          </a:p>
          <a:p>
            <a:endParaRPr lang="en-US" b="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9209" y="205978"/>
            <a:ext cx="1359526" cy="1091279"/>
          </a:xfrm>
          <a:prstGeom prst="rect">
            <a:avLst/>
          </a:prstGeom>
        </p:spPr>
      </p:pic>
      <p:grpSp>
        <p:nvGrpSpPr>
          <p:cNvPr id="9" name="Group 8"/>
          <p:cNvGrpSpPr/>
          <p:nvPr/>
        </p:nvGrpSpPr>
        <p:grpSpPr>
          <a:xfrm>
            <a:off x="106136" y="4816929"/>
            <a:ext cx="4931228" cy="307777"/>
            <a:chOff x="106136" y="4816929"/>
            <a:chExt cx="4931228" cy="307777"/>
          </a:xfrm>
        </p:grpSpPr>
        <p:sp>
          <p:nvSpPr>
            <p:cNvPr id="10" name="TextBox 9"/>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pic>
        <p:nvPicPr>
          <p:cNvPr id="12" name="Content Placeholder 11"/>
          <p:cNvPicPr>
            <a:picLocks noGrp="1" noChangeAspect="1"/>
          </p:cNvPicPr>
          <p:nvPr>
            <p:ph sz="quarter" idx="4"/>
          </p:nvPr>
        </p:nvPicPr>
        <p:blipFill rotWithShape="1">
          <a:blip r:embed="rId6" cstate="email">
            <a:extLst>
              <a:ext uri="{28A0092B-C50C-407E-A947-70E740481C1C}">
                <a14:useLocalDpi xmlns:a14="http://schemas.microsoft.com/office/drawing/2010/main"/>
              </a:ext>
            </a:extLst>
          </a:blip>
          <a:srcRect/>
          <a:stretch/>
        </p:blipFill>
        <p:spPr>
          <a:xfrm>
            <a:off x="4457700" y="1724479"/>
            <a:ext cx="3407035" cy="2282371"/>
          </a:xfrm>
        </p:spPr>
      </p:pic>
      <p:sp>
        <p:nvSpPr>
          <p:cNvPr id="13" name="TextBox 12"/>
          <p:cNvSpPr txBox="1"/>
          <p:nvPr/>
        </p:nvSpPr>
        <p:spPr>
          <a:xfrm>
            <a:off x="6770720" y="4355911"/>
            <a:ext cx="2188029" cy="215444"/>
          </a:xfrm>
          <a:prstGeom prst="rect">
            <a:avLst/>
          </a:prstGeom>
          <a:noFill/>
        </p:spPr>
        <p:txBody>
          <a:bodyPr wrap="square" rtlCol="0">
            <a:spAutoFit/>
          </a:bodyPr>
          <a:lstStyle/>
          <a:p>
            <a:r>
              <a:rPr lang="en-US" sz="800" dirty="0" smtClean="0">
                <a:solidFill>
                  <a:schemeClr val="bg1">
                    <a:lumMod val="50000"/>
                  </a:schemeClr>
                </a:solidFill>
              </a:rPr>
              <a:t>Source: Getty images; blog.primrose.co.uk</a:t>
            </a:r>
            <a:endParaRPr lang="en-US" sz="800" dirty="0">
              <a:solidFill>
                <a:schemeClr val="bg1">
                  <a:lumMod val="50000"/>
                </a:schemeClr>
              </a:solidFill>
            </a:endParaRPr>
          </a:p>
        </p:txBody>
      </p:sp>
    </p:spTree>
    <p:extLst>
      <p:ext uri="{BB962C8B-B14F-4D97-AF65-F5344CB8AC3E}">
        <p14:creationId xmlns:p14="http://schemas.microsoft.com/office/powerpoint/2010/main" val="350603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83" y="86539"/>
            <a:ext cx="7543800" cy="655947"/>
          </a:xfrm>
        </p:spPr>
        <p:txBody>
          <a:bodyPr>
            <a:normAutofit/>
          </a:bodyPr>
          <a:lstStyle/>
          <a:p>
            <a:r>
              <a:rPr lang="en-US" sz="2700" dirty="0"/>
              <a:t>Soil Structure</a:t>
            </a:r>
          </a:p>
        </p:txBody>
      </p:sp>
      <p:sp>
        <p:nvSpPr>
          <p:cNvPr id="3" name="Content Placeholder 2"/>
          <p:cNvSpPr>
            <a:spLocks noGrp="1"/>
          </p:cNvSpPr>
          <p:nvPr>
            <p:ph idx="1"/>
          </p:nvPr>
        </p:nvSpPr>
        <p:spPr>
          <a:xfrm>
            <a:off x="1380119" y="989191"/>
            <a:ext cx="5486400" cy="3394472"/>
          </a:xfrm>
        </p:spPr>
        <p:txBody>
          <a:bodyPr>
            <a:normAutofit/>
          </a:bodyPr>
          <a:lstStyle/>
          <a:p>
            <a:pPr marL="0" indent="0">
              <a:buNone/>
            </a:pPr>
            <a:r>
              <a:rPr lang="en-US" dirty="0"/>
              <a:t>	Soil structure describes the arrangement of primary 	particles.</a:t>
            </a:r>
          </a:p>
          <a:p>
            <a:pPr marL="0" indent="0">
              <a:buNone/>
            </a:pPr>
            <a:r>
              <a:rPr lang="en-US" dirty="0"/>
              <a:t>	</a:t>
            </a:r>
            <a:r>
              <a:rPr lang="en-US" sz="1500" dirty="0" smtClean="0"/>
              <a:t>They are naturally occurring arrangement.</a:t>
            </a:r>
          </a:p>
          <a:p>
            <a:pPr marL="0" indent="0">
              <a:buNone/>
            </a:pPr>
            <a:r>
              <a:rPr lang="en-US" dirty="0"/>
              <a:t>	</a:t>
            </a:r>
            <a:r>
              <a:rPr lang="en-US" dirty="0" smtClean="0"/>
              <a:t>A well-structured soil has an abundance of pores spaces for 	water, air, and root systems.</a:t>
            </a:r>
            <a:endParaRPr lang="en-US" sz="1500" dirty="0" smtClean="0"/>
          </a:p>
          <a:p>
            <a:pPr lvl="3"/>
            <a:endParaRPr lang="en-US" sz="135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4587" y="989191"/>
            <a:ext cx="180053" cy="22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4428" y="1560467"/>
            <a:ext cx="182336"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1744" y="2021820"/>
            <a:ext cx="182896" cy="225572"/>
          </a:xfrm>
          <a:prstGeom prst="rect">
            <a:avLst/>
          </a:prstGeom>
        </p:spPr>
      </p:pic>
      <p:grpSp>
        <p:nvGrpSpPr>
          <p:cNvPr id="7" name="Group 6"/>
          <p:cNvGrpSpPr/>
          <p:nvPr/>
        </p:nvGrpSpPr>
        <p:grpSpPr>
          <a:xfrm>
            <a:off x="106136" y="4816929"/>
            <a:ext cx="4931228" cy="307777"/>
            <a:chOff x="106136" y="4816929"/>
            <a:chExt cx="4931228" cy="307777"/>
          </a:xfrm>
        </p:grpSpPr>
        <p:sp>
          <p:nvSpPr>
            <p:cNvPr id="8" name="TextBox 7"/>
            <p:cNvSpPr txBox="1"/>
            <p:nvPr/>
          </p:nvSpPr>
          <p:spPr>
            <a:xfrm>
              <a:off x="106136" y="4816929"/>
              <a:ext cx="4931228" cy="307777"/>
            </a:xfrm>
            <a:prstGeom prst="rect">
              <a:avLst/>
            </a:prstGeom>
            <a:noFill/>
          </p:spPr>
          <p:txBody>
            <a:bodyPr wrap="square" rtlCol="0">
              <a:spAutoFit/>
            </a:bodyPr>
            <a:lstStyle/>
            <a:p>
              <a:r>
                <a:rPr lang="en-US" dirty="0" smtClean="0"/>
                <a:t>         </a:t>
              </a:r>
              <a:r>
                <a:rPr lang="en-US" dirty="0" smtClean="0">
                  <a:solidFill>
                    <a:srgbClr val="663300"/>
                  </a:solidFill>
                </a:rPr>
                <a:t>Soil Science Society of America</a:t>
              </a:r>
              <a:endParaRPr lang="en-US" dirty="0">
                <a:solidFill>
                  <a:srgbClr val="6633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042" y="4872845"/>
              <a:ext cx="293915" cy="195943"/>
            </a:xfrm>
            <a:prstGeom prst="rect">
              <a:avLst/>
            </a:prstGeom>
          </p:spPr>
        </p:pic>
      </p:grpSp>
    </p:spTree>
    <p:extLst>
      <p:ext uri="{BB962C8B-B14F-4D97-AF65-F5344CB8AC3E}">
        <p14:creationId xmlns:p14="http://schemas.microsoft.com/office/powerpoint/2010/main" val="3582962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6702</TotalTime>
  <Words>1139</Words>
  <Application>Microsoft Office PowerPoint</Application>
  <PresentationFormat>On-screen Show (16:9)</PresentationFormat>
  <Paragraphs>169</Paragraphs>
  <Slides>35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Retrospect</vt:lpstr>
      <vt:lpstr>A note to teachers …</vt:lpstr>
      <vt:lpstr>Characteristics of Soil</vt:lpstr>
      <vt:lpstr>Soil Color</vt:lpstr>
      <vt:lpstr>PowerPoint Presentation</vt:lpstr>
      <vt:lpstr>Soil Color</vt:lpstr>
      <vt:lpstr>Soil Texture</vt:lpstr>
      <vt:lpstr>Soil Texture</vt:lpstr>
      <vt:lpstr>Soil Texture</vt:lpstr>
      <vt:lpstr>Soil Structure</vt:lpstr>
      <vt:lpstr>Soil Structure</vt:lpstr>
      <vt:lpstr>Soil Structure</vt:lpstr>
      <vt:lpstr>Soil Structure</vt:lpstr>
      <vt:lpstr>Poll question!</vt:lpstr>
      <vt:lpstr>Effects of Soil Characteristics</vt:lpstr>
      <vt:lpstr>Soil Profile</vt:lpstr>
      <vt:lpstr>Why are these soil characteristics important?</vt:lpstr>
      <vt:lpstr>Soil Fertility</vt:lpstr>
      <vt:lpstr>Soil Fertility</vt:lpstr>
      <vt:lpstr>Essential Plant Nutrients</vt:lpstr>
      <vt:lpstr>Got Nutrients?</vt:lpstr>
      <vt:lpstr>Nutrient Cycle</vt:lpstr>
      <vt:lpstr>Nutrient Movement</vt:lpstr>
      <vt:lpstr>Nutrient Management</vt:lpstr>
      <vt:lpstr>PowerPoint Presentation</vt:lpstr>
      <vt:lpstr>Soil K-12 Resources - www.soils4teachers.org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Webinar Resources – www.soils4teachers.org/webinar  The recording will be available on this page as well as related materials  and all activities we’ve referenced.   </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 Foundation for Life a K-12 Educators Webinar</dc:title>
  <dc:creator>Susan Chapman</dc:creator>
  <cp:lastModifiedBy>Susan Chapman</cp:lastModifiedBy>
  <cp:revision>91</cp:revision>
  <cp:lastPrinted>2018-04-27T16:01:45Z</cp:lastPrinted>
  <dcterms:modified xsi:type="dcterms:W3CDTF">2018-04-27T19:08:31Z</dcterms:modified>
</cp:coreProperties>
</file>