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4" r:id="rId3"/>
  </p:sldMasterIdLst>
  <p:notesMasterIdLst>
    <p:notesMasterId r:id="rId55"/>
  </p:notesMasterIdLst>
  <p:handoutMasterIdLst>
    <p:handoutMasterId r:id="rId56"/>
  </p:handoutMasterIdLst>
  <p:sldIdLst>
    <p:sldId id="256" r:id="rId4"/>
    <p:sldId id="268" r:id="rId5"/>
    <p:sldId id="260" r:id="rId6"/>
    <p:sldId id="293" r:id="rId7"/>
    <p:sldId id="262" r:id="rId8"/>
    <p:sldId id="298" r:id="rId9"/>
    <p:sldId id="300" r:id="rId10"/>
    <p:sldId id="301" r:id="rId11"/>
    <p:sldId id="302" r:id="rId12"/>
    <p:sldId id="309" r:id="rId13"/>
    <p:sldId id="303" r:id="rId14"/>
    <p:sldId id="304" r:id="rId15"/>
    <p:sldId id="305" r:id="rId16"/>
    <p:sldId id="351" r:id="rId17"/>
    <p:sldId id="310" r:id="rId18"/>
    <p:sldId id="311" r:id="rId19"/>
    <p:sldId id="313" r:id="rId20"/>
    <p:sldId id="318" r:id="rId21"/>
    <p:sldId id="306" r:id="rId22"/>
    <p:sldId id="352" r:id="rId23"/>
    <p:sldId id="319" r:id="rId24"/>
    <p:sldId id="320" r:id="rId25"/>
    <p:sldId id="321" r:id="rId26"/>
    <p:sldId id="322" r:id="rId27"/>
    <p:sldId id="323" r:id="rId28"/>
    <p:sldId id="326" r:id="rId29"/>
    <p:sldId id="330" r:id="rId30"/>
    <p:sldId id="353" r:id="rId31"/>
    <p:sldId id="334" r:id="rId32"/>
    <p:sldId id="335" r:id="rId33"/>
    <p:sldId id="337" r:id="rId34"/>
    <p:sldId id="338" r:id="rId35"/>
    <p:sldId id="257" r:id="rId36"/>
    <p:sldId id="258" r:id="rId37"/>
    <p:sldId id="259" r:id="rId38"/>
    <p:sldId id="340" r:id="rId39"/>
    <p:sldId id="263" r:id="rId40"/>
    <p:sldId id="266" r:id="rId41"/>
    <p:sldId id="267" r:id="rId42"/>
    <p:sldId id="269" r:id="rId43"/>
    <p:sldId id="271" r:id="rId44"/>
    <p:sldId id="291" r:id="rId45"/>
    <p:sldId id="276" r:id="rId46"/>
    <p:sldId id="277" r:id="rId47"/>
    <p:sldId id="278" r:id="rId48"/>
    <p:sldId id="281" r:id="rId49"/>
    <p:sldId id="342" r:id="rId50"/>
    <p:sldId id="345" r:id="rId51"/>
    <p:sldId id="346" r:id="rId52"/>
    <p:sldId id="348" r:id="rId53"/>
    <p:sldId id="350" r:id="rId54"/>
  </p:sldIdLst>
  <p:sldSz cx="12192000" cy="6858000"/>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1" autoAdjust="0"/>
    <p:restoredTop sz="73700" autoAdjust="0"/>
  </p:normalViewPr>
  <p:slideViewPr>
    <p:cSldViewPr snapToGrid="0">
      <p:cViewPr varScale="1">
        <p:scale>
          <a:sx n="41" d="100"/>
          <a:sy n="41" d="100"/>
        </p:scale>
        <p:origin x="1376" y="32"/>
      </p:cViewPr>
      <p:guideLst/>
    </p:cSldViewPr>
  </p:slideViewPr>
  <p:outlineViewPr>
    <p:cViewPr>
      <p:scale>
        <a:sx n="33" d="100"/>
        <a:sy n="33" d="100"/>
      </p:scale>
      <p:origin x="0" y="-2028"/>
    </p:cViewPr>
  </p:outlineViewPr>
  <p:notesTextViewPr>
    <p:cViewPr>
      <p:scale>
        <a:sx n="1" d="1"/>
        <a:sy n="1" d="1"/>
      </p:scale>
      <p:origin x="0" y="0"/>
    </p:cViewPr>
  </p:notesTextViewPr>
  <p:sorterViewPr>
    <p:cViewPr>
      <p:scale>
        <a:sx n="100" d="100"/>
        <a:sy n="100" d="100"/>
      </p:scale>
      <p:origin x="0" y="-390"/>
    </p:cViewPr>
  </p:sorterViewPr>
  <p:notesViewPr>
    <p:cSldViewPr snapToGrid="0">
      <p:cViewPr varScale="1">
        <p:scale>
          <a:sx n="64" d="100"/>
          <a:sy n="64" d="100"/>
        </p:scale>
        <p:origin x="244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E29FB7-2D94-0376-26E5-E752F911C81A}"/>
              </a:ext>
            </a:extLst>
          </p:cNvPr>
          <p:cNvSpPr>
            <a:spLocks noGrp="1"/>
          </p:cNvSpPr>
          <p:nvPr>
            <p:ph type="hdr" sz="quarter"/>
          </p:nvPr>
        </p:nvSpPr>
        <p:spPr>
          <a:xfrm>
            <a:off x="0" y="0"/>
            <a:ext cx="3037840" cy="470258"/>
          </a:xfrm>
          <a:prstGeom prst="rect">
            <a:avLst/>
          </a:prstGeom>
        </p:spPr>
        <p:txBody>
          <a:bodyPr vert="horz" lIns="93616" tIns="46808" rIns="93616" bIns="46808" rtlCol="0"/>
          <a:lstStyle>
            <a:lvl1pPr algn="l">
              <a:defRPr sz="1200"/>
            </a:lvl1pPr>
          </a:lstStyle>
          <a:p>
            <a:endParaRPr lang="en-US"/>
          </a:p>
        </p:txBody>
      </p:sp>
      <p:sp>
        <p:nvSpPr>
          <p:cNvPr id="3" name="Date Placeholder 2">
            <a:extLst>
              <a:ext uri="{FF2B5EF4-FFF2-40B4-BE49-F238E27FC236}">
                <a16:creationId xmlns:a16="http://schemas.microsoft.com/office/drawing/2014/main" id="{06A29867-5E62-A68F-A6B5-3DC48A5FD494}"/>
              </a:ext>
            </a:extLst>
          </p:cNvPr>
          <p:cNvSpPr>
            <a:spLocks noGrp="1"/>
          </p:cNvSpPr>
          <p:nvPr>
            <p:ph type="dt" sz="quarter" idx="1"/>
          </p:nvPr>
        </p:nvSpPr>
        <p:spPr>
          <a:xfrm>
            <a:off x="3970938" y="0"/>
            <a:ext cx="3037840" cy="470258"/>
          </a:xfrm>
          <a:prstGeom prst="rect">
            <a:avLst/>
          </a:prstGeom>
        </p:spPr>
        <p:txBody>
          <a:bodyPr vert="horz" lIns="93616" tIns="46808" rIns="93616" bIns="46808" rtlCol="0"/>
          <a:lstStyle>
            <a:lvl1pPr algn="r">
              <a:defRPr sz="1200"/>
            </a:lvl1pPr>
          </a:lstStyle>
          <a:p>
            <a:fld id="{59AEF4F6-D60D-41C9-8653-E054F04FCC18}" type="datetimeFigureOut">
              <a:rPr lang="en-US" smtClean="0"/>
              <a:t>7/23/2022</a:t>
            </a:fld>
            <a:endParaRPr lang="en-US"/>
          </a:p>
        </p:txBody>
      </p:sp>
      <p:sp>
        <p:nvSpPr>
          <p:cNvPr id="4" name="Footer Placeholder 3">
            <a:extLst>
              <a:ext uri="{FF2B5EF4-FFF2-40B4-BE49-F238E27FC236}">
                <a16:creationId xmlns:a16="http://schemas.microsoft.com/office/drawing/2014/main" id="{F440B509-0E4E-D431-D301-8C17786A41D5}"/>
              </a:ext>
            </a:extLst>
          </p:cNvPr>
          <p:cNvSpPr>
            <a:spLocks noGrp="1"/>
          </p:cNvSpPr>
          <p:nvPr>
            <p:ph type="ftr" sz="quarter" idx="2"/>
          </p:nvPr>
        </p:nvSpPr>
        <p:spPr>
          <a:xfrm>
            <a:off x="0" y="8902344"/>
            <a:ext cx="3037840" cy="470257"/>
          </a:xfrm>
          <a:prstGeom prst="rect">
            <a:avLst/>
          </a:prstGeom>
        </p:spPr>
        <p:txBody>
          <a:bodyPr vert="horz" lIns="93616" tIns="46808" rIns="93616" bIns="4680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8C5830-A2AE-50F2-6328-5834C4ED4B6B}"/>
              </a:ext>
            </a:extLst>
          </p:cNvPr>
          <p:cNvSpPr>
            <a:spLocks noGrp="1"/>
          </p:cNvSpPr>
          <p:nvPr>
            <p:ph type="sldNum" sz="quarter" idx="3"/>
          </p:nvPr>
        </p:nvSpPr>
        <p:spPr>
          <a:xfrm>
            <a:off x="3970938" y="8902344"/>
            <a:ext cx="3037840" cy="470257"/>
          </a:xfrm>
          <a:prstGeom prst="rect">
            <a:avLst/>
          </a:prstGeom>
        </p:spPr>
        <p:txBody>
          <a:bodyPr vert="horz" lIns="93616" tIns="46808" rIns="93616" bIns="46808" rtlCol="0" anchor="b"/>
          <a:lstStyle>
            <a:lvl1pPr algn="r">
              <a:defRPr sz="1200"/>
            </a:lvl1pPr>
          </a:lstStyle>
          <a:p>
            <a:fld id="{E3868D75-24BD-490B-B7A2-54ED26833D41}" type="slidenum">
              <a:rPr lang="en-US" smtClean="0"/>
              <a:t>‹#›</a:t>
            </a:fld>
            <a:endParaRPr lang="en-US"/>
          </a:p>
        </p:txBody>
      </p:sp>
    </p:spTree>
    <p:extLst>
      <p:ext uri="{BB962C8B-B14F-4D97-AF65-F5344CB8AC3E}">
        <p14:creationId xmlns:p14="http://schemas.microsoft.com/office/powerpoint/2010/main" val="401042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8"/>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70258"/>
          </a:xfrm>
          <a:prstGeom prst="rect">
            <a:avLst/>
          </a:prstGeom>
        </p:spPr>
        <p:txBody>
          <a:bodyPr vert="horz" lIns="93616" tIns="46808" rIns="93616" bIns="46808" rtlCol="0"/>
          <a:lstStyle>
            <a:lvl1pPr algn="r">
              <a:defRPr sz="1200"/>
            </a:lvl1pPr>
          </a:lstStyle>
          <a:p>
            <a:fld id="{6B7E12A2-80CC-481B-9444-436B2E103080}" type="datetimeFigureOut">
              <a:rPr lang="en-US" smtClean="0"/>
              <a:t>7/23/2022</a:t>
            </a:fld>
            <a:endParaRPr lang="en-US"/>
          </a:p>
        </p:txBody>
      </p:sp>
      <p:sp>
        <p:nvSpPr>
          <p:cNvPr id="4" name="Slide Image Placeholder 3"/>
          <p:cNvSpPr>
            <a:spLocks noGrp="1" noRot="1" noChangeAspect="1"/>
          </p:cNvSpPr>
          <p:nvPr>
            <p:ph type="sldImg" idx="2"/>
          </p:nvPr>
        </p:nvSpPr>
        <p:spPr>
          <a:xfrm>
            <a:off x="693738" y="1171575"/>
            <a:ext cx="5622925" cy="3163888"/>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510564"/>
            <a:ext cx="5608320" cy="3690461"/>
          </a:xfrm>
          <a:prstGeom prst="rect">
            <a:avLst/>
          </a:prstGeom>
        </p:spPr>
        <p:txBody>
          <a:bodyPr vert="horz" lIns="93616" tIns="46808" rIns="93616" bIns="468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37840" cy="470257"/>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4"/>
            <a:ext cx="3037840" cy="470257"/>
          </a:xfrm>
          <a:prstGeom prst="rect">
            <a:avLst/>
          </a:prstGeom>
        </p:spPr>
        <p:txBody>
          <a:bodyPr vert="horz" lIns="93616" tIns="46808" rIns="93616" bIns="46808" rtlCol="0" anchor="b"/>
          <a:lstStyle>
            <a:lvl1pPr algn="r">
              <a:defRPr sz="1200"/>
            </a:lvl1pPr>
          </a:lstStyle>
          <a:p>
            <a:fld id="{FBDBAD82-4D8C-49EB-8AD9-22414284E9A4}" type="slidenum">
              <a:rPr lang="en-US" smtClean="0"/>
              <a:t>‹#›</a:t>
            </a:fld>
            <a:endParaRPr lang="en-US"/>
          </a:p>
        </p:txBody>
      </p:sp>
    </p:spTree>
    <p:extLst>
      <p:ext uri="{BB962C8B-B14F-4D97-AF65-F5344CB8AC3E}">
        <p14:creationId xmlns:p14="http://schemas.microsoft.com/office/powerpoint/2010/main" val="53455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rPr>
              <a:t>NO, dirt is a four letter word we will not use in this module.  Soil is so much more than just dirt.</a:t>
            </a:r>
          </a:p>
          <a:p>
            <a:pPr indent="-468081"/>
            <a:r>
              <a:rPr lang="en-US" dirty="0">
                <a:solidFill>
                  <a:srgbClr val="000000"/>
                </a:solidFill>
                <a:latin typeface="Calibri" panose="020F0502020204030204" pitchFamily="34" charset="0"/>
              </a:rPr>
              <a:t>Dirt is what you sweep up off your floor, its unwanted and unnecessary. It may be soil out of place like weed is a plant out of place. Also a soil that has lost the characteristics that give it the ability to support life </a:t>
            </a:r>
            <a:endParaRPr lang="en-US" dirty="0">
              <a:effectLst/>
            </a:endParaRPr>
          </a:p>
          <a:p>
            <a:pPr indent="-468081"/>
            <a:r>
              <a:rPr lang="en-US" b="1" dirty="0">
                <a:solidFill>
                  <a:srgbClr val="000000"/>
                </a:solidFill>
                <a:latin typeface="Calibri" panose="020F0502020204030204" pitchFamily="34" charset="0"/>
              </a:rPr>
              <a:t>It is “dead.” </a:t>
            </a:r>
            <a:r>
              <a:rPr lang="en-US" dirty="0">
                <a:solidFill>
                  <a:srgbClr val="000000"/>
                </a:solidFill>
                <a:latin typeface="Calibri" panose="020F0502020204030204" pitchFamily="34" charset="0"/>
              </a:rPr>
              <a:t>Lost the characteristics that give it the ability to support life- </a:t>
            </a:r>
            <a:r>
              <a:rPr lang="en-US" b="1" dirty="0">
                <a:solidFill>
                  <a:srgbClr val="FF0000"/>
                </a:solidFill>
                <a:latin typeface="Calibri" panose="020F0502020204030204" pitchFamily="34" charset="0"/>
              </a:rPr>
              <a:t>DEAD</a:t>
            </a:r>
            <a:endParaRPr lang="en-US" dirty="0">
              <a:effectLst/>
            </a:endParaRPr>
          </a:p>
          <a:p>
            <a:pPr indent="-468081"/>
            <a:r>
              <a:rPr lang="en-US" b="1" dirty="0">
                <a:solidFill>
                  <a:srgbClr val="000000"/>
                </a:solidFill>
                <a:latin typeface="Times New Roman" panose="02020603050405020304" pitchFamily="18" charset="0"/>
              </a:rPr>
              <a:t>Soil, on the other hand is essential for life.</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4</a:t>
            </a:fld>
            <a:endParaRPr lang="en-US"/>
          </a:p>
        </p:txBody>
      </p:sp>
    </p:spTree>
    <p:extLst>
      <p:ext uri="{BB962C8B-B14F-4D97-AF65-F5344CB8AC3E}">
        <p14:creationId xmlns:p14="http://schemas.microsoft.com/office/powerpoint/2010/main" val="1671030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041" indent="-234041"/>
            <a:r>
              <a:rPr lang="en-US" sz="1800" dirty="0">
                <a:solidFill>
                  <a:srgbClr val="000000"/>
                </a:solidFill>
                <a:latin typeface="Calibri" panose="020F0502020204030204" pitchFamily="34" charset="0"/>
              </a:rPr>
              <a:t>There are many soil properties that help us describe and manage soils. Some of the important physical properties are described below. Permeability is the soils ability to allow water to pass through it.</a:t>
            </a:r>
            <a:endParaRPr lang="en-US" dirty="0">
              <a:effectLst/>
            </a:endParaRPr>
          </a:p>
          <a:p>
            <a:pPr marL="234041" indent="-234041"/>
            <a:r>
              <a:rPr lang="en-US" sz="1800" dirty="0">
                <a:solidFill>
                  <a:srgbClr val="000000"/>
                </a:solidFill>
                <a:latin typeface="Calibri" panose="020F0502020204030204" pitchFamily="34" charset="0"/>
              </a:rPr>
              <a:t>air and water movement.</a:t>
            </a:r>
            <a:endParaRPr lang="en-US" dirty="0">
              <a:effectLst/>
            </a:endParaRPr>
          </a:p>
          <a:p>
            <a:pPr marL="234041" indent="-234041"/>
            <a:r>
              <a:rPr lang="en-US" sz="1800" dirty="0">
                <a:solidFill>
                  <a:srgbClr val="000000"/>
                </a:solidFill>
                <a:latin typeface="Calibri" panose="020F0502020204030204" pitchFamily="34" charset="0"/>
              </a:rPr>
              <a:t>Soil physics is the study of heat, water, and gas flow into, through, and out of the soil.</a:t>
            </a:r>
            <a:endParaRPr lang="en-US" dirty="0">
              <a:effectLst/>
            </a:endParaRPr>
          </a:p>
          <a:p>
            <a:r>
              <a:rPr lang="en-US" sz="1800" dirty="0">
                <a:solidFill>
                  <a:srgbClr val="000000"/>
                </a:solidFill>
                <a:latin typeface="Calibri" panose="020F0502020204030204" pitchFamily="34" charset="0"/>
              </a:rPr>
              <a:t>Soil color is influenced primarily by soil mineralogy – telling us what is in a specific soil.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14</a:t>
            </a:fld>
            <a:endParaRPr lang="en-US"/>
          </a:p>
        </p:txBody>
      </p:sp>
    </p:spTree>
    <p:extLst>
      <p:ext uri="{BB962C8B-B14F-4D97-AF65-F5344CB8AC3E}">
        <p14:creationId xmlns:p14="http://schemas.microsoft.com/office/powerpoint/2010/main" val="1428000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Soil color is influenced primarily by soil mineralogy – telling us what is in a specific soil. Soils high in iron are deep orange-brown to yellowish-brown. Soils high in organic matter are dark brown to black. Soil color can also tell us how a soil “behaves.”</a:t>
            </a: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15</a:t>
            </a:fld>
            <a:endParaRPr lang="en-US"/>
          </a:p>
        </p:txBody>
      </p:sp>
    </p:spTree>
    <p:extLst>
      <p:ext uri="{BB962C8B-B14F-4D97-AF65-F5344CB8AC3E}">
        <p14:creationId xmlns:p14="http://schemas.microsoft.com/office/powerpoint/2010/main" val="4058693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041" indent="-234041"/>
            <a:r>
              <a:rPr lang="en-US" sz="1800" b="1" i="1" dirty="0">
                <a:solidFill>
                  <a:srgbClr val="000000"/>
                </a:solidFill>
                <a:latin typeface="Arial" panose="020B0604020202020204" pitchFamily="34" charset="0"/>
              </a:rPr>
              <a:t>(Sand, silt, and clay are the inorganic, mineral components of soil.</a:t>
            </a:r>
            <a:endParaRPr lang="en-US" dirty="0">
              <a:effectLst/>
            </a:endParaRPr>
          </a:p>
          <a:p>
            <a:pPr marL="234041" indent="-234041"/>
            <a:r>
              <a:rPr lang="en-US" sz="1800" dirty="0">
                <a:solidFill>
                  <a:srgbClr val="000000"/>
                </a:solidFill>
                <a:latin typeface="Calibri" panose="020F0502020204030204" pitchFamily="34" charset="0"/>
              </a:rPr>
              <a:t>The relative percentages of sand, silt, and clay are what give soil its texture</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16</a:t>
            </a:fld>
            <a:endParaRPr lang="en-US"/>
          </a:p>
        </p:txBody>
      </p:sp>
    </p:spTree>
    <p:extLst>
      <p:ext uri="{BB962C8B-B14F-4D97-AF65-F5344CB8AC3E}">
        <p14:creationId xmlns:p14="http://schemas.microsoft.com/office/powerpoint/2010/main" val="1851594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There are 12 soil textural classes represented on the soil texture triangle on the right. Each texture corresponds to specific percentages of sand, silt, or clay. Knowing the texture helps us manage the soil</a:t>
            </a:r>
            <a:endParaRPr lang="en-US" dirty="0">
              <a:effectLst/>
            </a:endParaRPr>
          </a:p>
          <a:p>
            <a:r>
              <a:rPr lang="en-US" sz="1800" dirty="0">
                <a:solidFill>
                  <a:srgbClr val="000000"/>
                </a:solidFill>
                <a:latin typeface="Calibri" panose="020F0502020204030204" pitchFamily="34" charset="0"/>
              </a:rPr>
              <a:t>Clay: horizontal lines; sand: bottom-up and silt as top down</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17</a:t>
            </a:fld>
            <a:endParaRPr lang="en-US"/>
          </a:p>
        </p:txBody>
      </p:sp>
    </p:spTree>
    <p:extLst>
      <p:ext uri="{BB962C8B-B14F-4D97-AF65-F5344CB8AC3E}">
        <p14:creationId xmlns:p14="http://schemas.microsoft.com/office/powerpoint/2010/main" val="2941399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18</a:t>
            </a:fld>
            <a:endParaRPr lang="en-US"/>
          </a:p>
        </p:txBody>
      </p:sp>
    </p:spTree>
    <p:extLst>
      <p:ext uri="{BB962C8B-B14F-4D97-AF65-F5344CB8AC3E}">
        <p14:creationId xmlns:p14="http://schemas.microsoft.com/office/powerpoint/2010/main" val="1531324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041" indent="-234041"/>
            <a:r>
              <a:rPr lang="en-US" sz="1800" dirty="0">
                <a:solidFill>
                  <a:srgbClr val="000000"/>
                </a:solidFill>
                <a:latin typeface="Calibri" panose="020F0502020204030204" pitchFamily="34" charset="0"/>
              </a:rPr>
              <a:t>There are many soil properties that help us describe and manage soils. Some of the important physical properties are described below. Permeability is the soils ability to allow water to pass through it.</a:t>
            </a:r>
            <a:endParaRPr lang="en-US" dirty="0">
              <a:effectLst/>
            </a:endParaRPr>
          </a:p>
          <a:p>
            <a:pPr marL="234041" indent="-234041"/>
            <a:r>
              <a:rPr lang="en-US" sz="1800" dirty="0">
                <a:solidFill>
                  <a:srgbClr val="000000"/>
                </a:solidFill>
                <a:latin typeface="Calibri" panose="020F0502020204030204" pitchFamily="34" charset="0"/>
              </a:rPr>
              <a:t>air and water movement.</a:t>
            </a:r>
            <a:endParaRPr lang="en-US" dirty="0">
              <a:effectLst/>
            </a:endParaRPr>
          </a:p>
          <a:p>
            <a:pPr marL="234041" indent="-234041"/>
            <a:r>
              <a:rPr lang="en-US" sz="1800" dirty="0">
                <a:solidFill>
                  <a:srgbClr val="000000"/>
                </a:solidFill>
                <a:latin typeface="Calibri" panose="020F0502020204030204" pitchFamily="34" charset="0"/>
              </a:rPr>
              <a:t>Soil physics is the study of heat, water, and gas flow into, through, and out of the soil.</a:t>
            </a:r>
            <a:endParaRPr lang="en-US" dirty="0">
              <a:effectLst/>
            </a:endParaRPr>
          </a:p>
          <a:p>
            <a:r>
              <a:rPr lang="en-US" sz="1800" dirty="0">
                <a:solidFill>
                  <a:srgbClr val="000000"/>
                </a:solidFill>
                <a:latin typeface="Calibri" panose="020F0502020204030204" pitchFamily="34" charset="0"/>
              </a:rPr>
              <a:t>Soil color is influenced primarily by soil mineralogy – telling us what is in a specific soil.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19</a:t>
            </a:fld>
            <a:endParaRPr lang="en-US"/>
          </a:p>
        </p:txBody>
      </p:sp>
    </p:spTree>
    <p:extLst>
      <p:ext uri="{BB962C8B-B14F-4D97-AF65-F5344CB8AC3E}">
        <p14:creationId xmlns:p14="http://schemas.microsoft.com/office/powerpoint/2010/main" val="899547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041" indent="-234041"/>
            <a:r>
              <a:rPr lang="en-US" sz="1800" dirty="0">
                <a:solidFill>
                  <a:srgbClr val="000000"/>
                </a:solidFill>
                <a:latin typeface="Calibri" panose="020F0502020204030204" pitchFamily="34" charset="0"/>
              </a:rPr>
              <a:t>There are many soil properties that help us describe and manage soils. Some of the important physical properties are described below. Permeability is the soils ability to allow water to pass through it.</a:t>
            </a:r>
            <a:endParaRPr lang="en-US" dirty="0">
              <a:effectLst/>
            </a:endParaRPr>
          </a:p>
          <a:p>
            <a:pPr marL="234041" indent="-234041"/>
            <a:r>
              <a:rPr lang="en-US" sz="1800" dirty="0">
                <a:solidFill>
                  <a:srgbClr val="000000"/>
                </a:solidFill>
                <a:latin typeface="Calibri" panose="020F0502020204030204" pitchFamily="34" charset="0"/>
              </a:rPr>
              <a:t>air and water movement.</a:t>
            </a:r>
            <a:endParaRPr lang="en-US" dirty="0">
              <a:effectLst/>
            </a:endParaRPr>
          </a:p>
          <a:p>
            <a:pPr marL="234041" indent="-234041"/>
            <a:r>
              <a:rPr lang="en-US" sz="1800" dirty="0">
                <a:solidFill>
                  <a:srgbClr val="000000"/>
                </a:solidFill>
                <a:latin typeface="Calibri" panose="020F0502020204030204" pitchFamily="34" charset="0"/>
              </a:rPr>
              <a:t>Soil physics is the study of heat, water, and gas flow into, through, and out of the soil.</a:t>
            </a:r>
            <a:endParaRPr lang="en-US" dirty="0">
              <a:effectLst/>
            </a:endParaRPr>
          </a:p>
          <a:p>
            <a:r>
              <a:rPr lang="en-US" sz="1800" dirty="0">
                <a:solidFill>
                  <a:srgbClr val="000000"/>
                </a:solidFill>
                <a:latin typeface="Calibri" panose="020F0502020204030204" pitchFamily="34" charset="0"/>
              </a:rPr>
              <a:t>Soil color is influenced primarily by soil mineralogy – telling us what is in a specific soil.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20</a:t>
            </a:fld>
            <a:endParaRPr lang="en-US"/>
          </a:p>
        </p:txBody>
      </p:sp>
    </p:spTree>
    <p:extLst>
      <p:ext uri="{BB962C8B-B14F-4D97-AF65-F5344CB8AC3E}">
        <p14:creationId xmlns:p14="http://schemas.microsoft.com/office/powerpoint/2010/main" val="1741416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22</a:t>
            </a:fld>
            <a:endParaRPr lang="en-US"/>
          </a:p>
        </p:txBody>
      </p:sp>
    </p:spTree>
    <p:extLst>
      <p:ext uri="{BB962C8B-B14F-4D97-AF65-F5344CB8AC3E}">
        <p14:creationId xmlns:p14="http://schemas.microsoft.com/office/powerpoint/2010/main" val="1969171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23</a:t>
            </a:fld>
            <a:endParaRPr lang="en-US"/>
          </a:p>
        </p:txBody>
      </p:sp>
    </p:spTree>
    <p:extLst>
      <p:ext uri="{BB962C8B-B14F-4D97-AF65-F5344CB8AC3E}">
        <p14:creationId xmlns:p14="http://schemas.microsoft.com/office/powerpoint/2010/main" val="1362870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24</a:t>
            </a:fld>
            <a:endParaRPr lang="en-US"/>
          </a:p>
        </p:txBody>
      </p:sp>
    </p:spTree>
    <p:extLst>
      <p:ext uri="{BB962C8B-B14F-4D97-AF65-F5344CB8AC3E}">
        <p14:creationId xmlns:p14="http://schemas.microsoft.com/office/powerpoint/2010/main" val="154236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Supplies water and important nutrients</a:t>
            </a:r>
          </a:p>
          <a:p>
            <a:pPr>
              <a:lnSpc>
                <a:spcPct val="150000"/>
              </a:lnSpc>
            </a:pPr>
            <a:r>
              <a:rPr lang="en-US" dirty="0"/>
              <a:t>Holding roots firmly</a:t>
            </a:r>
          </a:p>
          <a:p>
            <a:pPr defTabSz="936163">
              <a:buClr>
                <a:srgbClr val="000000"/>
              </a:buClr>
              <a:buSzPts val="1400"/>
              <a:defRPr/>
            </a:pPr>
            <a:r>
              <a:rPr lang="en-US" dirty="0"/>
              <a:t>by emitting and absorbing gases (carbon dioxide, methane, water vapor, and the like) and dust.  </a:t>
            </a:r>
          </a:p>
          <a:p>
            <a:pPr defTabSz="936163">
              <a:buClr>
                <a:srgbClr val="000000"/>
              </a:buClr>
              <a:buSzPts val="1400"/>
              <a:defRPr/>
            </a:pPr>
            <a:r>
              <a:rPr lang="en-US" dirty="0"/>
              <a:t>Media for the construction of foundations, roadbeds, dams, and buildings</a:t>
            </a:r>
          </a:p>
          <a:p>
            <a:pPr defTabSz="936163">
              <a:buClr>
                <a:srgbClr val="000000"/>
              </a:buClr>
              <a:buSzPts val="1400"/>
              <a:defRPr/>
            </a:pPr>
            <a:r>
              <a:rPr lang="en-US" dirty="0"/>
              <a:t>Provide habitat for animals that live in the soil</a:t>
            </a:r>
          </a:p>
          <a:p>
            <a:pPr defTabSz="936163">
              <a:buClr>
                <a:srgbClr val="000000"/>
              </a:buClr>
              <a:buSzPts val="1400"/>
              <a:defRPr/>
            </a:pPr>
            <a:endParaRPr lang="en-US" dirty="0"/>
          </a:p>
          <a:p>
            <a:pPr defTabSz="936163">
              <a:buClr>
                <a:srgbClr val="000000"/>
              </a:buClr>
              <a:buSzPts val="1400"/>
              <a:defRPr/>
            </a:pPr>
            <a:r>
              <a:rPr lang="en-US" dirty="0"/>
              <a:t>Act as a living filter to clean water before it moves into an aquifer</a:t>
            </a:r>
          </a:p>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6</a:t>
            </a:fld>
            <a:endParaRPr lang="en-US"/>
          </a:p>
        </p:txBody>
      </p:sp>
    </p:spTree>
    <p:extLst>
      <p:ext uri="{BB962C8B-B14F-4D97-AF65-F5344CB8AC3E}">
        <p14:creationId xmlns:p14="http://schemas.microsoft.com/office/powerpoint/2010/main" val="217946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25</a:t>
            </a:fld>
            <a:endParaRPr lang="en-US"/>
          </a:p>
        </p:txBody>
      </p:sp>
    </p:spTree>
    <p:extLst>
      <p:ext uri="{BB962C8B-B14F-4D97-AF65-F5344CB8AC3E}">
        <p14:creationId xmlns:p14="http://schemas.microsoft.com/office/powerpoint/2010/main" val="3913903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Engaging Questions:</a:t>
            </a:r>
          </a:p>
          <a:p>
            <a:r>
              <a:rPr lang="en-US" dirty="0"/>
              <a:t>What is a filter? (show a coffee filter or a tea bag to aid discussion)</a:t>
            </a:r>
          </a:p>
          <a:p>
            <a:r>
              <a:rPr lang="en-US" dirty="0"/>
              <a:t>Can soil be a filter?</a:t>
            </a:r>
          </a:p>
          <a:p>
            <a:r>
              <a:rPr lang="en-US" dirty="0"/>
              <a:t>Do all soils work the same?</a:t>
            </a:r>
          </a:p>
          <a:p>
            <a:endParaRPr lang="en-US" dirty="0"/>
          </a:p>
          <a:p>
            <a:r>
              <a:rPr lang="en-US" dirty="0"/>
              <a:t>Developing a Hypothesis:</a:t>
            </a:r>
          </a:p>
          <a:p>
            <a:r>
              <a:rPr lang="en-US" dirty="0"/>
              <a:t>-briefly explain the experiment – we’ll be using two soils – a sand by itself, a sand with natural soil on top (the sand keeps the soil in the cup). We’ll add dirty water and </a:t>
            </a:r>
            <a:r>
              <a:rPr lang="en-US" dirty="0" err="1"/>
              <a:t>kool-aid</a:t>
            </a:r>
            <a:r>
              <a:rPr lang="en-US" dirty="0"/>
              <a:t> to each of these soils to see what comes out!</a:t>
            </a:r>
          </a:p>
          <a:p>
            <a:r>
              <a:rPr lang="en-US" dirty="0"/>
              <a:t>-make hypothesis and complete the table</a:t>
            </a:r>
          </a:p>
          <a:p>
            <a:r>
              <a:rPr lang="en-US" dirty="0"/>
              <a:t>For dirty water, what will happen to the “floaties”?</a:t>
            </a:r>
          </a:p>
          <a:p>
            <a:r>
              <a:rPr lang="en-US" dirty="0"/>
              <a:t>For </a:t>
            </a:r>
            <a:r>
              <a:rPr lang="en-US" dirty="0" err="1"/>
              <a:t>kool-aid</a:t>
            </a:r>
            <a:r>
              <a:rPr lang="en-US" dirty="0"/>
              <a:t>, what color will come out the bottom?</a:t>
            </a:r>
          </a:p>
        </p:txBody>
      </p:sp>
      <p:sp>
        <p:nvSpPr>
          <p:cNvPr id="4" name="Slide Number Placeholder 3"/>
          <p:cNvSpPr>
            <a:spLocks noGrp="1"/>
          </p:cNvSpPr>
          <p:nvPr>
            <p:ph type="sldNum" sz="quarter" idx="5"/>
          </p:nvPr>
        </p:nvSpPr>
        <p:spPr/>
        <p:txBody>
          <a:bodyPr/>
          <a:lstStyle/>
          <a:p>
            <a:fld id="{FBDBAD82-4D8C-49EB-8AD9-22414284E9A4}" type="slidenum">
              <a:rPr lang="en-US" smtClean="0"/>
              <a:t>26</a:t>
            </a:fld>
            <a:endParaRPr lang="en-US"/>
          </a:p>
        </p:txBody>
      </p:sp>
    </p:spTree>
    <p:extLst>
      <p:ext uri="{BB962C8B-B14F-4D97-AF65-F5344CB8AC3E}">
        <p14:creationId xmlns:p14="http://schemas.microsoft.com/office/powerpoint/2010/main" val="2740382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27</a:t>
            </a:fld>
            <a:endParaRPr lang="en-US"/>
          </a:p>
        </p:txBody>
      </p:sp>
    </p:spTree>
    <p:extLst>
      <p:ext uri="{BB962C8B-B14F-4D97-AF65-F5344CB8AC3E}">
        <p14:creationId xmlns:p14="http://schemas.microsoft.com/office/powerpoint/2010/main" val="3006142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29</a:t>
            </a:fld>
            <a:endParaRPr lang="en-US"/>
          </a:p>
        </p:txBody>
      </p:sp>
    </p:spTree>
    <p:extLst>
      <p:ext uri="{BB962C8B-B14F-4D97-AF65-F5344CB8AC3E}">
        <p14:creationId xmlns:p14="http://schemas.microsoft.com/office/powerpoint/2010/main" val="34853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30</a:t>
            </a:fld>
            <a:endParaRPr lang="en-US"/>
          </a:p>
        </p:txBody>
      </p:sp>
    </p:spTree>
    <p:extLst>
      <p:ext uri="{BB962C8B-B14F-4D97-AF65-F5344CB8AC3E}">
        <p14:creationId xmlns:p14="http://schemas.microsoft.com/office/powerpoint/2010/main" val="352191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31</a:t>
            </a:fld>
            <a:endParaRPr lang="en-US"/>
          </a:p>
        </p:txBody>
      </p:sp>
    </p:spTree>
    <p:extLst>
      <p:ext uri="{BB962C8B-B14F-4D97-AF65-F5344CB8AC3E}">
        <p14:creationId xmlns:p14="http://schemas.microsoft.com/office/powerpoint/2010/main" val="2626664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701040" y="4510564"/>
            <a:ext cx="5608320" cy="3690461"/>
          </a:xfrm>
          <a:prstGeom prst="rect">
            <a:avLst/>
          </a:prstGeom>
        </p:spPr>
        <p:txBody>
          <a:bodyPr spcFirstLastPara="1" wrap="square" lIns="93601" tIns="46788" rIns="93601" bIns="46788" anchor="t" anchorCtr="0">
            <a:noAutofit/>
          </a:bodyPr>
          <a:lstStyle/>
          <a:p>
            <a:endParaRPr/>
          </a:p>
        </p:txBody>
      </p:sp>
      <p:sp>
        <p:nvSpPr>
          <p:cNvPr id="168" name="Google Shape;168;p1: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701040" y="4510564"/>
            <a:ext cx="5608320" cy="3690461"/>
          </a:xfrm>
          <a:prstGeom prst="rect">
            <a:avLst/>
          </a:prstGeom>
        </p:spPr>
        <p:txBody>
          <a:bodyPr spcFirstLastPara="1" wrap="square" lIns="93601" tIns="46788" rIns="93601" bIns="46788" anchor="t" anchorCtr="0">
            <a:noAutofit/>
          </a:bodyPr>
          <a:lstStyle/>
          <a:p>
            <a:endParaRPr/>
          </a:p>
        </p:txBody>
      </p:sp>
      <p:sp>
        <p:nvSpPr>
          <p:cNvPr id="175" name="Google Shape;175;p2: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701040" y="4510564"/>
            <a:ext cx="5608320" cy="3690461"/>
          </a:xfrm>
          <a:prstGeom prst="rect">
            <a:avLst/>
          </a:prstGeom>
        </p:spPr>
        <p:txBody>
          <a:bodyPr spcFirstLastPara="1" wrap="square" lIns="93601" tIns="46788" rIns="93601" bIns="46788" anchor="t" anchorCtr="0">
            <a:noAutofit/>
          </a:bodyPr>
          <a:lstStyle/>
          <a:p>
            <a:endParaRPr/>
          </a:p>
        </p:txBody>
      </p:sp>
      <p:sp>
        <p:nvSpPr>
          <p:cNvPr id="183" name="Google Shape;183;p3: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txBox="1">
            <a:spLocks noGrp="1"/>
          </p:cNvSpPr>
          <p:nvPr>
            <p:ph type="body" idx="1"/>
          </p:nvPr>
        </p:nvSpPr>
        <p:spPr>
          <a:xfrm>
            <a:off x="701040" y="4510564"/>
            <a:ext cx="5608320" cy="3690461"/>
          </a:xfrm>
          <a:prstGeom prst="rect">
            <a:avLst/>
          </a:prstGeom>
        </p:spPr>
        <p:txBody>
          <a:bodyPr spcFirstLastPara="1" wrap="square" lIns="93601" tIns="46788" rIns="93601" bIns="46788" anchor="t" anchorCtr="0">
            <a:noAutofit/>
          </a:bodyPr>
          <a:lstStyle/>
          <a:p>
            <a:endParaRPr/>
          </a:p>
        </p:txBody>
      </p:sp>
      <p:sp>
        <p:nvSpPr>
          <p:cNvPr id="190" name="Google Shape;190;p4: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8081" indent="-305553">
              <a:buSzPts val="1100"/>
              <a:buChar char="●"/>
            </a:pPr>
            <a:r>
              <a:rPr lang="en-US" dirty="0"/>
              <a:t>There are many different soils in the world (over 10,000!). All are different because of where and how they formed. Soils differ from one part of the world to another, even from one part of a backyard to another. They differ because of where and how they formed. Five major factors interact to create different types of soils: Together these factors are called “</a:t>
            </a:r>
            <a:r>
              <a:rPr lang="en-US" dirty="0" err="1"/>
              <a:t>ClORPT</a:t>
            </a:r>
            <a:r>
              <a:rPr lang="en-US" dirty="0"/>
              <a:t>” – pronounced CLORPT!</a:t>
            </a:r>
          </a:p>
          <a:p>
            <a:pPr marL="468081" indent="-305553">
              <a:buSzPts val="1100"/>
              <a:buChar char="●"/>
            </a:pPr>
            <a:r>
              <a:rPr lang="en-US" dirty="0">
                <a:latin typeface="Arial"/>
                <a:ea typeface="Arial"/>
                <a:cs typeface="Arial"/>
                <a:sym typeface="Arial"/>
              </a:rPr>
              <a:t>The soil forms through the interaction of these factors.  No one factor is more important to the formation of a soil but some factors may plan a larger role in the formation of a particular soil.</a:t>
            </a:r>
            <a:endParaRPr lang="en-US" dirty="0"/>
          </a:p>
          <a:p>
            <a:pPr marL="468081" indent="-305553">
              <a:buSzPts val="1100"/>
              <a:buChar char="●"/>
            </a:pPr>
            <a:r>
              <a:rPr lang="en-US" dirty="0"/>
              <a:t>Soil formation factors impact, soil profile thickness, organic matter, color, soil horizon, color, and chemistry (pH, base saturation, salts)</a:t>
            </a:r>
          </a:p>
          <a:p>
            <a:pPr marL="468081" indent="-305553">
              <a:buClr>
                <a:srgbClr val="000000"/>
              </a:buClr>
              <a:buSzPts val="1100"/>
              <a:buFont typeface="Arial"/>
              <a:buChar char="●"/>
            </a:pPr>
            <a:r>
              <a:rPr lang="en-US" dirty="0">
                <a:latin typeface="Arial"/>
                <a:ea typeface="Arial"/>
                <a:cs typeface="Arial"/>
                <a:sym typeface="Arial"/>
              </a:rPr>
              <a:t>What are the factors of formation.  To help you think of them,  think of things that influence you or have made you the way you are: i.e. parents = parent material;  where you live = climate and relief, vegetation; how old you are = time; influence of other (teachers </a:t>
            </a:r>
            <a:r>
              <a:rPr lang="en-US" dirty="0" err="1">
                <a:latin typeface="Arial"/>
                <a:ea typeface="Arial"/>
                <a:cs typeface="Arial"/>
                <a:sym typeface="Arial"/>
              </a:rPr>
              <a:t>etc</a:t>
            </a:r>
            <a:r>
              <a:rPr lang="en-US" dirty="0">
                <a:latin typeface="Arial"/>
                <a:ea typeface="Arial"/>
                <a:cs typeface="Arial"/>
                <a:sym typeface="Arial"/>
              </a:rPr>
              <a:t>) = organisms</a:t>
            </a:r>
            <a:endParaRPr lang="en-US" dirty="0"/>
          </a:p>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7</a:t>
            </a:fld>
            <a:endParaRPr lang="en-US"/>
          </a:p>
        </p:txBody>
      </p:sp>
    </p:spTree>
    <p:extLst>
      <p:ext uri="{BB962C8B-B14F-4D97-AF65-F5344CB8AC3E}">
        <p14:creationId xmlns:p14="http://schemas.microsoft.com/office/powerpoint/2010/main" val="321050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txBox="1">
            <a:spLocks noGrp="1"/>
          </p:cNvSpPr>
          <p:nvPr>
            <p:ph type="body" idx="1"/>
          </p:nvPr>
        </p:nvSpPr>
        <p:spPr>
          <a:xfrm>
            <a:off x="701040" y="4510564"/>
            <a:ext cx="5608320" cy="3690461"/>
          </a:xfrm>
          <a:prstGeom prst="rect">
            <a:avLst/>
          </a:prstGeom>
        </p:spPr>
        <p:txBody>
          <a:bodyPr spcFirstLastPara="1" wrap="square" lIns="93601" tIns="46788" rIns="93601" bIns="46788" anchor="t" anchorCtr="0">
            <a:noAutofit/>
          </a:bodyPr>
          <a:lstStyle/>
          <a:p>
            <a:endParaRPr/>
          </a:p>
        </p:txBody>
      </p:sp>
      <p:sp>
        <p:nvSpPr>
          <p:cNvPr id="218" name="Google Shape;218;p7: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txBox="1">
            <a:spLocks noGrp="1"/>
          </p:cNvSpPr>
          <p:nvPr>
            <p:ph type="body" idx="1"/>
          </p:nvPr>
        </p:nvSpPr>
        <p:spPr>
          <a:xfrm>
            <a:off x="701040" y="4510564"/>
            <a:ext cx="5608320" cy="3690461"/>
          </a:xfrm>
          <a:prstGeom prst="rect">
            <a:avLst/>
          </a:prstGeom>
        </p:spPr>
        <p:txBody>
          <a:bodyPr spcFirstLastPara="1" wrap="square" lIns="93601" tIns="46788" rIns="93601" bIns="46788" anchor="t" anchorCtr="0">
            <a:noAutofit/>
          </a:bodyPr>
          <a:lstStyle/>
          <a:p>
            <a:endParaRPr/>
          </a:p>
        </p:txBody>
      </p:sp>
      <p:sp>
        <p:nvSpPr>
          <p:cNvPr id="225" name="Google Shape;225;p8: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701040" y="4510564"/>
            <a:ext cx="5608320" cy="3690461"/>
          </a:xfrm>
          <a:prstGeom prst="rect">
            <a:avLst/>
          </a:prstGeom>
          <a:noFill/>
          <a:ln>
            <a:noFill/>
          </a:ln>
        </p:spPr>
        <p:txBody>
          <a:bodyPr spcFirstLastPara="1" wrap="square" lIns="93601" tIns="46788" rIns="93601" bIns="46788" anchor="t" anchorCtr="0">
            <a:noAutofit/>
          </a:bodyPr>
          <a:lstStyle/>
          <a:p>
            <a:endParaRPr/>
          </a:p>
        </p:txBody>
      </p:sp>
      <p:sp>
        <p:nvSpPr>
          <p:cNvPr id="292" name="Google Shape;292;p11:notes"/>
          <p:cNvSpPr txBox="1">
            <a:spLocks noGrp="1"/>
          </p:cNvSpPr>
          <p:nvPr>
            <p:ph type="sldNum" idx="12"/>
          </p:nvPr>
        </p:nvSpPr>
        <p:spPr>
          <a:xfrm>
            <a:off x="3970938" y="8902344"/>
            <a:ext cx="3037840" cy="470257"/>
          </a:xfrm>
          <a:prstGeom prst="rect">
            <a:avLst/>
          </a:prstGeom>
          <a:noFill/>
          <a:ln>
            <a:noFill/>
          </a:ln>
        </p:spPr>
        <p:txBody>
          <a:bodyPr spcFirstLastPara="1" wrap="square" lIns="93601" tIns="46788" rIns="93601" bIns="46788" anchor="b" anchorCtr="0">
            <a:noAutofit/>
          </a:bodyPr>
          <a:lstStyle/>
          <a:p>
            <a:pPr defTabSz="936163">
              <a:buClr>
                <a:srgbClr val="000000"/>
              </a:buClr>
            </a:pPr>
            <a:fld id="{00000000-1234-1234-1234-123412341234}" type="slidenum">
              <a:rPr lang="en-US" sz="1400" kern="0">
                <a:solidFill>
                  <a:srgbClr val="000000"/>
                </a:solidFill>
                <a:latin typeface="Arial"/>
                <a:cs typeface="Arial"/>
                <a:sym typeface="Arial"/>
              </a:rPr>
              <a:pPr defTabSz="936163">
                <a:buClr>
                  <a:srgbClr val="000000"/>
                </a:buClr>
              </a:pPr>
              <a:t>38</a:t>
            </a:fld>
            <a:endParaRPr sz="1400" kern="0">
              <a:solidFill>
                <a:srgbClr val="000000"/>
              </a:solidFill>
              <a:latin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2:notes"/>
          <p:cNvSpPr txBox="1">
            <a:spLocks noGrp="1"/>
          </p:cNvSpPr>
          <p:nvPr>
            <p:ph type="body" idx="1"/>
          </p:nvPr>
        </p:nvSpPr>
        <p:spPr>
          <a:xfrm>
            <a:off x="701040" y="4510564"/>
            <a:ext cx="5608320" cy="3690461"/>
          </a:xfrm>
          <a:prstGeom prst="rect">
            <a:avLst/>
          </a:prstGeom>
          <a:noFill/>
          <a:ln>
            <a:noFill/>
          </a:ln>
        </p:spPr>
        <p:txBody>
          <a:bodyPr spcFirstLastPara="1" wrap="square" lIns="93601" tIns="46788" rIns="93601" bIns="46788" anchor="t" anchorCtr="0">
            <a:noAutofit/>
          </a:bodyPr>
          <a:lstStyle/>
          <a:p>
            <a:endParaRPr dirty="0"/>
          </a:p>
        </p:txBody>
      </p:sp>
      <p:sp>
        <p:nvSpPr>
          <p:cNvPr id="298" name="Google Shape;298;p12:notes"/>
          <p:cNvSpPr txBox="1">
            <a:spLocks noGrp="1"/>
          </p:cNvSpPr>
          <p:nvPr>
            <p:ph type="sldNum" idx="12"/>
          </p:nvPr>
        </p:nvSpPr>
        <p:spPr>
          <a:xfrm>
            <a:off x="3970938" y="8902344"/>
            <a:ext cx="3037840" cy="470257"/>
          </a:xfrm>
          <a:prstGeom prst="rect">
            <a:avLst/>
          </a:prstGeom>
          <a:noFill/>
          <a:ln>
            <a:noFill/>
          </a:ln>
        </p:spPr>
        <p:txBody>
          <a:bodyPr spcFirstLastPara="1" wrap="square" lIns="93601" tIns="46788" rIns="93601" bIns="46788" anchor="b" anchorCtr="0">
            <a:noAutofit/>
          </a:bodyPr>
          <a:lstStyle/>
          <a:p>
            <a:pPr defTabSz="936163">
              <a:buClr>
                <a:srgbClr val="000000"/>
              </a:buClr>
            </a:pPr>
            <a:fld id="{00000000-1234-1234-1234-123412341234}" type="slidenum">
              <a:rPr lang="en-US" sz="1400" kern="0">
                <a:solidFill>
                  <a:srgbClr val="000000"/>
                </a:solidFill>
                <a:latin typeface="Arial"/>
                <a:cs typeface="Arial"/>
                <a:sym typeface="Arial"/>
              </a:rPr>
              <a:pPr defTabSz="936163">
                <a:buClr>
                  <a:srgbClr val="000000"/>
                </a:buClr>
              </a:pPr>
              <a:t>39</a:t>
            </a:fld>
            <a:endParaRPr sz="1400" kern="0">
              <a:solidFill>
                <a:srgbClr val="000000"/>
              </a:solidFill>
              <a:latin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4:notes"/>
          <p:cNvSpPr txBox="1">
            <a:spLocks noGrp="1"/>
          </p:cNvSpPr>
          <p:nvPr>
            <p:ph type="body" idx="1"/>
          </p:nvPr>
        </p:nvSpPr>
        <p:spPr>
          <a:xfrm>
            <a:off x="701040" y="4510564"/>
            <a:ext cx="5608320" cy="3690461"/>
          </a:xfrm>
          <a:prstGeom prst="rect">
            <a:avLst/>
          </a:prstGeom>
          <a:noFill/>
          <a:ln>
            <a:noFill/>
          </a:ln>
        </p:spPr>
        <p:txBody>
          <a:bodyPr spcFirstLastPara="1" wrap="square" lIns="93601" tIns="46788" rIns="93601" bIns="46788" anchor="t" anchorCtr="0">
            <a:noAutofit/>
          </a:bodyPr>
          <a:lstStyle/>
          <a:p>
            <a:endParaRPr/>
          </a:p>
        </p:txBody>
      </p:sp>
      <p:sp>
        <p:nvSpPr>
          <p:cNvPr id="313" name="Google Shape;313;p14:notes"/>
          <p:cNvSpPr txBox="1">
            <a:spLocks noGrp="1"/>
          </p:cNvSpPr>
          <p:nvPr>
            <p:ph type="sldNum" idx="12"/>
          </p:nvPr>
        </p:nvSpPr>
        <p:spPr>
          <a:xfrm>
            <a:off x="3970938" y="8902344"/>
            <a:ext cx="3037840" cy="470257"/>
          </a:xfrm>
          <a:prstGeom prst="rect">
            <a:avLst/>
          </a:prstGeom>
          <a:noFill/>
          <a:ln>
            <a:noFill/>
          </a:ln>
        </p:spPr>
        <p:txBody>
          <a:bodyPr spcFirstLastPara="1" wrap="square" lIns="93601" tIns="46788" rIns="93601" bIns="46788" anchor="b" anchorCtr="0">
            <a:noAutofit/>
          </a:bodyPr>
          <a:lstStyle/>
          <a:p>
            <a:pPr defTabSz="936163">
              <a:buClr>
                <a:srgbClr val="000000"/>
              </a:buClr>
            </a:pPr>
            <a:fld id="{00000000-1234-1234-1234-123412341234}" type="slidenum">
              <a:rPr lang="en-US" sz="1400" kern="0">
                <a:solidFill>
                  <a:srgbClr val="000000"/>
                </a:solidFill>
                <a:latin typeface="Arial"/>
                <a:cs typeface="Arial"/>
                <a:sym typeface="Arial"/>
              </a:rPr>
              <a:pPr defTabSz="936163">
                <a:buClr>
                  <a:srgbClr val="000000"/>
                </a:buClr>
              </a:pPr>
              <a:t>40</a:t>
            </a:fld>
            <a:endParaRPr sz="1400" kern="0">
              <a:solidFill>
                <a:srgbClr val="000000"/>
              </a:solidFill>
              <a:latin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6:notes"/>
          <p:cNvSpPr txBox="1">
            <a:spLocks noGrp="1"/>
          </p:cNvSpPr>
          <p:nvPr>
            <p:ph type="body" idx="1"/>
          </p:nvPr>
        </p:nvSpPr>
        <p:spPr>
          <a:xfrm>
            <a:off x="701040" y="4510564"/>
            <a:ext cx="5608320" cy="3690461"/>
          </a:xfrm>
          <a:prstGeom prst="rect">
            <a:avLst/>
          </a:prstGeom>
          <a:noFill/>
          <a:ln>
            <a:noFill/>
          </a:ln>
        </p:spPr>
        <p:txBody>
          <a:bodyPr spcFirstLastPara="1" wrap="square" lIns="93601" tIns="46788" rIns="93601" bIns="46788" anchor="t" anchorCtr="0">
            <a:noAutofit/>
          </a:bodyPr>
          <a:lstStyle/>
          <a:p>
            <a:endParaRPr/>
          </a:p>
        </p:txBody>
      </p:sp>
      <p:sp>
        <p:nvSpPr>
          <p:cNvPr id="330" name="Google Shape;330;p16:notes"/>
          <p:cNvSpPr txBox="1">
            <a:spLocks noGrp="1"/>
          </p:cNvSpPr>
          <p:nvPr>
            <p:ph type="sldNum" idx="12"/>
          </p:nvPr>
        </p:nvSpPr>
        <p:spPr>
          <a:xfrm>
            <a:off x="3970938" y="8902344"/>
            <a:ext cx="3037840" cy="470257"/>
          </a:xfrm>
          <a:prstGeom prst="rect">
            <a:avLst/>
          </a:prstGeom>
          <a:noFill/>
          <a:ln>
            <a:noFill/>
          </a:ln>
        </p:spPr>
        <p:txBody>
          <a:bodyPr spcFirstLastPara="1" wrap="square" lIns="93601" tIns="46788" rIns="93601" bIns="46788" anchor="b" anchorCtr="0">
            <a:noAutofit/>
          </a:bodyPr>
          <a:lstStyle/>
          <a:p>
            <a:pPr defTabSz="936163">
              <a:buClr>
                <a:srgbClr val="000000"/>
              </a:buClr>
            </a:pPr>
            <a:fld id="{00000000-1234-1234-1234-123412341234}" type="slidenum">
              <a:rPr lang="en-US" sz="1400" kern="0">
                <a:solidFill>
                  <a:srgbClr val="000000"/>
                </a:solidFill>
                <a:latin typeface="Arial"/>
                <a:cs typeface="Arial"/>
                <a:sym typeface="Arial"/>
              </a:rPr>
              <a:pPr defTabSz="936163">
                <a:buClr>
                  <a:srgbClr val="000000"/>
                </a:buClr>
              </a:pPr>
              <a:t>41</a:t>
            </a:fld>
            <a:endParaRPr sz="1400" kern="0">
              <a:solidFill>
                <a:srgbClr val="000000"/>
              </a:solidFill>
              <a:latin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the important ecosystem</a:t>
            </a:r>
            <a:r>
              <a:rPr lang="en-US" baseline="0" dirty="0"/>
              <a:t> services that soils provide are directly due biological processes by it’s inhabitants.  We can think about these processes as analogies to some of the systems in our own bodies.</a:t>
            </a:r>
          </a:p>
          <a:p>
            <a:endParaRPr lang="en-US" baseline="0" dirty="0"/>
          </a:p>
          <a:p>
            <a:r>
              <a:rPr lang="en-US" baseline="0" dirty="0"/>
              <a:t>For example …………</a:t>
            </a:r>
          </a:p>
          <a:p>
            <a:endParaRPr lang="en-US" baseline="0" dirty="0"/>
          </a:p>
          <a:p>
            <a:r>
              <a:rPr lang="en-US" baseline="0" dirty="0"/>
              <a:t>A healthy soil maintains all these important functions…. Just like a </a:t>
            </a:r>
            <a:r>
              <a:rPr lang="en-US" baseline="0"/>
              <a:t>healthy body!</a:t>
            </a:r>
            <a:endParaRPr lang="en-US" baseline="0" dirty="0"/>
          </a:p>
        </p:txBody>
      </p:sp>
      <p:sp>
        <p:nvSpPr>
          <p:cNvPr id="4" name="Slide Number Placeholder 3"/>
          <p:cNvSpPr>
            <a:spLocks noGrp="1"/>
          </p:cNvSpPr>
          <p:nvPr>
            <p:ph type="sldNum" sz="quarter" idx="10"/>
          </p:nvPr>
        </p:nvSpPr>
        <p:spPr/>
        <p:txBody>
          <a:bodyPr/>
          <a:lstStyle/>
          <a:p>
            <a:pPr algn="l" defTabSz="936163">
              <a:buClr>
                <a:srgbClr val="000000"/>
              </a:buClr>
            </a:pPr>
            <a:fld id="{9F7AB9A8-A679-4D2A-B0F1-C6112E4BE6D7}" type="slidenum">
              <a:rPr lang="en-US" sz="1400" kern="0">
                <a:solidFill>
                  <a:srgbClr val="000000"/>
                </a:solidFill>
                <a:latin typeface="Arial"/>
                <a:cs typeface="Arial"/>
                <a:sym typeface="Arial"/>
              </a:rPr>
              <a:pPr algn="l" defTabSz="936163">
                <a:buClr>
                  <a:srgbClr val="000000"/>
                </a:buClr>
              </a:pPr>
              <a:t>42</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224062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1: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1:notes"/>
          <p:cNvSpPr txBox="1">
            <a:spLocks noGrp="1"/>
          </p:cNvSpPr>
          <p:nvPr>
            <p:ph type="body" idx="1"/>
          </p:nvPr>
        </p:nvSpPr>
        <p:spPr>
          <a:xfrm>
            <a:off x="701040" y="4510564"/>
            <a:ext cx="5608320" cy="3690461"/>
          </a:xfrm>
          <a:prstGeom prst="rect">
            <a:avLst/>
          </a:prstGeom>
          <a:noFill/>
          <a:ln>
            <a:noFill/>
          </a:ln>
        </p:spPr>
        <p:txBody>
          <a:bodyPr spcFirstLastPara="1" wrap="square" lIns="93601" tIns="46788" rIns="93601" bIns="46788" anchor="t" anchorCtr="0">
            <a:noAutofit/>
          </a:bodyPr>
          <a:lstStyle/>
          <a:p>
            <a:pPr marL="468081" indent="-234041">
              <a:buClr>
                <a:schemeClr val="dk1"/>
              </a:buClr>
              <a:buSzPts val="1400"/>
            </a:pPr>
            <a:r>
              <a:rPr lang="en-US"/>
              <a:t>Organisms that live of dead things, or detritus are decomposers.  </a:t>
            </a:r>
            <a:endParaRPr/>
          </a:p>
          <a:p>
            <a:pPr marL="468081" indent="-234041">
              <a:buClr>
                <a:schemeClr val="dk1"/>
              </a:buClr>
              <a:buSzPts val="1400"/>
            </a:pPr>
            <a:endParaRPr/>
          </a:p>
          <a:p>
            <a:pPr marL="468081" indent="-234041">
              <a:buClr>
                <a:schemeClr val="dk1"/>
              </a:buClr>
              <a:buSzPts val="1400"/>
            </a:pPr>
            <a:r>
              <a:rPr lang="en-US"/>
              <a:t>Soil decomposers are biological incinerators, converting dead organic matter to new product. </a:t>
            </a:r>
            <a:endParaRPr/>
          </a:p>
          <a:p>
            <a:pPr marL="468081" indent="-234041">
              <a:buClr>
                <a:schemeClr val="dk1"/>
              </a:buClr>
              <a:buSzPts val="1400"/>
            </a:pPr>
            <a:endParaRPr/>
          </a:p>
          <a:p>
            <a:pPr marL="468081" indent="-234041">
              <a:buClr>
                <a:schemeClr val="dk1"/>
              </a:buClr>
              <a:buSzPts val="1400"/>
            </a:pPr>
            <a:r>
              <a:rPr lang="en-US"/>
              <a:t>They are a critical part of the food web……</a:t>
            </a:r>
            <a:endParaRPr/>
          </a:p>
          <a:p>
            <a:endParaRPr/>
          </a:p>
        </p:txBody>
      </p:sp>
      <p:sp>
        <p:nvSpPr>
          <p:cNvPr id="383" name="Google Shape;383;p21:notes"/>
          <p:cNvSpPr txBox="1">
            <a:spLocks noGrp="1"/>
          </p:cNvSpPr>
          <p:nvPr>
            <p:ph type="sldNum" idx="12"/>
          </p:nvPr>
        </p:nvSpPr>
        <p:spPr>
          <a:xfrm>
            <a:off x="3970938" y="8902344"/>
            <a:ext cx="3037840" cy="470257"/>
          </a:xfrm>
          <a:prstGeom prst="rect">
            <a:avLst/>
          </a:prstGeom>
          <a:noFill/>
          <a:ln>
            <a:noFill/>
          </a:ln>
        </p:spPr>
        <p:txBody>
          <a:bodyPr spcFirstLastPara="1" wrap="square" lIns="93601" tIns="46788" rIns="93601" bIns="46788" anchor="b" anchorCtr="0">
            <a:noAutofit/>
          </a:bodyPr>
          <a:lstStyle/>
          <a:p>
            <a:pPr defTabSz="936163">
              <a:buClr>
                <a:srgbClr val="000000"/>
              </a:buClr>
            </a:pPr>
            <a:fld id="{00000000-1234-1234-1234-123412341234}" type="slidenum">
              <a:rPr lang="en-US" sz="1400" kern="0">
                <a:solidFill>
                  <a:srgbClr val="000000"/>
                </a:solidFill>
                <a:latin typeface="Arial"/>
                <a:cs typeface="Arial"/>
                <a:sym typeface="Arial"/>
              </a:rPr>
              <a:pPr defTabSz="936163">
                <a:buClr>
                  <a:srgbClr val="000000"/>
                </a:buClr>
              </a:pPr>
              <a:t>43</a:t>
            </a:fld>
            <a:endParaRPr sz="1400" kern="0">
              <a:solidFill>
                <a:srgbClr val="000000"/>
              </a:solidFill>
              <a:latin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2: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2:notes"/>
          <p:cNvSpPr txBox="1">
            <a:spLocks noGrp="1"/>
          </p:cNvSpPr>
          <p:nvPr>
            <p:ph type="body" idx="1"/>
          </p:nvPr>
        </p:nvSpPr>
        <p:spPr>
          <a:xfrm>
            <a:off x="701040" y="4510564"/>
            <a:ext cx="5608320" cy="3690461"/>
          </a:xfrm>
          <a:prstGeom prst="rect">
            <a:avLst/>
          </a:prstGeom>
          <a:noFill/>
          <a:ln>
            <a:noFill/>
          </a:ln>
        </p:spPr>
        <p:txBody>
          <a:bodyPr spcFirstLastPara="1" wrap="square" lIns="93601" tIns="46788" rIns="93601" bIns="46788" anchor="t" anchorCtr="0">
            <a:noAutofit/>
          </a:bodyPr>
          <a:lstStyle/>
          <a:p>
            <a:endParaRPr dirty="0"/>
          </a:p>
        </p:txBody>
      </p:sp>
      <p:sp>
        <p:nvSpPr>
          <p:cNvPr id="391" name="Google Shape;391;p22:notes"/>
          <p:cNvSpPr txBox="1">
            <a:spLocks noGrp="1"/>
          </p:cNvSpPr>
          <p:nvPr>
            <p:ph type="sldNum" idx="12"/>
          </p:nvPr>
        </p:nvSpPr>
        <p:spPr>
          <a:xfrm>
            <a:off x="3970938" y="8902344"/>
            <a:ext cx="3037840" cy="470257"/>
          </a:xfrm>
          <a:prstGeom prst="rect">
            <a:avLst/>
          </a:prstGeom>
          <a:noFill/>
          <a:ln>
            <a:noFill/>
          </a:ln>
        </p:spPr>
        <p:txBody>
          <a:bodyPr spcFirstLastPara="1" wrap="square" lIns="93601" tIns="46788" rIns="93601" bIns="46788" anchor="b" anchorCtr="0">
            <a:noAutofit/>
          </a:bodyPr>
          <a:lstStyle/>
          <a:p>
            <a:pPr defTabSz="936163">
              <a:buClr>
                <a:srgbClr val="000000"/>
              </a:buClr>
            </a:pPr>
            <a:fld id="{00000000-1234-1234-1234-123412341234}" type="slidenum">
              <a:rPr lang="en-US" sz="1400" kern="0">
                <a:solidFill>
                  <a:srgbClr val="000000"/>
                </a:solidFill>
                <a:latin typeface="Arial"/>
                <a:cs typeface="Arial"/>
                <a:sym typeface="Arial"/>
              </a:rPr>
              <a:pPr defTabSz="936163">
                <a:buClr>
                  <a:srgbClr val="000000"/>
                </a:buClr>
              </a:pPr>
              <a:t>44</a:t>
            </a:fld>
            <a:endParaRPr sz="1400" kern="0">
              <a:solidFill>
                <a:srgbClr val="000000"/>
              </a:solidFill>
              <a:latin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3: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3:notes"/>
          <p:cNvSpPr txBox="1">
            <a:spLocks noGrp="1"/>
          </p:cNvSpPr>
          <p:nvPr>
            <p:ph type="body" idx="1"/>
          </p:nvPr>
        </p:nvSpPr>
        <p:spPr>
          <a:xfrm>
            <a:off x="701040" y="4510564"/>
            <a:ext cx="5608320" cy="3690461"/>
          </a:xfrm>
          <a:prstGeom prst="rect">
            <a:avLst/>
          </a:prstGeom>
          <a:noFill/>
          <a:ln>
            <a:noFill/>
          </a:ln>
        </p:spPr>
        <p:txBody>
          <a:bodyPr spcFirstLastPara="1" wrap="square" lIns="93601" tIns="46788" rIns="93601" bIns="46788" anchor="t" anchorCtr="0">
            <a:noAutofit/>
          </a:bodyPr>
          <a:lstStyle/>
          <a:p>
            <a:endParaRPr/>
          </a:p>
        </p:txBody>
      </p:sp>
      <p:sp>
        <p:nvSpPr>
          <p:cNvPr id="399" name="Google Shape;399;p23:notes"/>
          <p:cNvSpPr txBox="1">
            <a:spLocks noGrp="1"/>
          </p:cNvSpPr>
          <p:nvPr>
            <p:ph type="sldNum" idx="12"/>
          </p:nvPr>
        </p:nvSpPr>
        <p:spPr>
          <a:xfrm>
            <a:off x="3970938" y="8902344"/>
            <a:ext cx="3037840" cy="470257"/>
          </a:xfrm>
          <a:prstGeom prst="rect">
            <a:avLst/>
          </a:prstGeom>
          <a:noFill/>
          <a:ln>
            <a:noFill/>
          </a:ln>
        </p:spPr>
        <p:txBody>
          <a:bodyPr spcFirstLastPara="1" wrap="square" lIns="93601" tIns="46788" rIns="93601" bIns="46788" anchor="b" anchorCtr="0">
            <a:noAutofit/>
          </a:bodyPr>
          <a:lstStyle/>
          <a:p>
            <a:pPr defTabSz="936163">
              <a:buClr>
                <a:srgbClr val="000000"/>
              </a:buClr>
            </a:pPr>
            <a:fld id="{00000000-1234-1234-1234-123412341234}" type="slidenum">
              <a:rPr lang="en-US" sz="1400" kern="0">
                <a:solidFill>
                  <a:srgbClr val="000000"/>
                </a:solidFill>
                <a:latin typeface="Arial"/>
                <a:cs typeface="Arial"/>
                <a:sym typeface="Arial"/>
              </a:rPr>
              <a:pPr defTabSz="936163">
                <a:buClr>
                  <a:srgbClr val="000000"/>
                </a:buClr>
              </a:pPr>
              <a:t>45</a:t>
            </a:fld>
            <a:endParaRPr sz="1400" kern="0">
              <a:solidFill>
                <a:srgbClr val="000000"/>
              </a:solidFill>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528"/>
            <a:r>
              <a:rPr lang="en-US" sz="1800" dirty="0">
                <a:solidFill>
                  <a:srgbClr val="000000"/>
                </a:solidFill>
                <a:latin typeface="Calibri" panose="020F0502020204030204" pitchFamily="34" charset="0"/>
              </a:rPr>
              <a:t>Climate can have profound effects on regional differences between soils.  However, on a given 1 acre site, climatic conditions will generally be the same across it. </a:t>
            </a:r>
            <a:endParaRPr lang="en-US" dirty="0">
              <a:effectLst/>
            </a:endParaRPr>
          </a:p>
          <a:p>
            <a:pPr fontAlgn="base">
              <a:buFont typeface="Arial" panose="020B0604020202020204" pitchFamily="34" charset="0"/>
              <a:buChar char="•"/>
            </a:pPr>
            <a:r>
              <a:rPr lang="en-US" sz="1800" dirty="0">
                <a:solidFill>
                  <a:srgbClr val="000000"/>
                </a:solidFill>
                <a:latin typeface="Calibri" panose="020F0502020204030204" pitchFamily="34" charset="0"/>
              </a:rPr>
              <a:t>Temperature and moisture influence the speed of chemical reactions, which in turn help control how fast rocks weather and dead organisms decompose. Soils develop faster in warm, moist climates and slowest in cold or arid ones </a:t>
            </a:r>
            <a:endParaRPr lang="en-US" sz="1800" dirty="0">
              <a:solidFill>
                <a:srgbClr val="000000"/>
              </a:solidFill>
              <a:latin typeface="Arial" panose="020B0604020202020204" pitchFamily="34" charset="0"/>
            </a:endParaRPr>
          </a:p>
          <a:p>
            <a:pPr marL="162528"/>
            <a:br>
              <a:rPr lang="en-US" dirty="0"/>
            </a:br>
            <a:r>
              <a:rPr lang="en-US" sz="1800" dirty="0">
                <a:solidFill>
                  <a:srgbClr val="000000"/>
                </a:solidFill>
                <a:latin typeface="Calibri" panose="020F0502020204030204" pitchFamily="34" charset="0"/>
              </a:rPr>
              <a:t>Examples of Temperature/Precipitation relationships:  Hot-Dry (desert), Cold-Dry (Antarctica), Hot-Wet (tropics), Cold-Wet (northern Canada)    Desert</a:t>
            </a:r>
            <a:endParaRPr lang="en-US" dirty="0">
              <a:effectLst/>
            </a:endParaRPr>
          </a:p>
          <a:p>
            <a:pPr marL="162528"/>
            <a:br>
              <a:rPr lang="en-US" dirty="0"/>
            </a:br>
            <a:r>
              <a:rPr lang="en-US" sz="1800" dirty="0">
                <a:solidFill>
                  <a:srgbClr val="000000"/>
                </a:solidFill>
                <a:latin typeface="Calibri" panose="020F0502020204030204" pitchFamily="34" charset="0"/>
              </a:rPr>
              <a:t>Weathering is the breakdown or disintegration of rock, minerals, and organic materials at or near the Earth’s surface.  Two types of weathering processes – mechanical (physical) or chemical.  Mechanical weathering is the physical breaking of rocks into smaller pieces.  Chemical weathering is the process in which materials decompose due to chemical reactions such as dissolution, hydrations, and oxidation-reduction reactions.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8</a:t>
            </a:fld>
            <a:endParaRPr lang="en-US"/>
          </a:p>
        </p:txBody>
      </p:sp>
    </p:spTree>
    <p:extLst>
      <p:ext uri="{BB962C8B-B14F-4D97-AF65-F5344CB8AC3E}">
        <p14:creationId xmlns:p14="http://schemas.microsoft.com/office/powerpoint/2010/main" val="37400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6:notes"/>
          <p:cNvSpPr>
            <a:spLocks noGrp="1" noRot="1" noChangeAspect="1"/>
          </p:cNvSpPr>
          <p:nvPr>
            <p:ph type="sldImg" idx="2"/>
          </p:nvPr>
        </p:nvSpPr>
        <p:spPr>
          <a:xfrm>
            <a:off x="693738"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6:notes"/>
          <p:cNvSpPr txBox="1">
            <a:spLocks noGrp="1"/>
          </p:cNvSpPr>
          <p:nvPr>
            <p:ph type="body" idx="1"/>
          </p:nvPr>
        </p:nvSpPr>
        <p:spPr>
          <a:xfrm>
            <a:off x="701040" y="4510564"/>
            <a:ext cx="5608320" cy="3690461"/>
          </a:xfrm>
          <a:prstGeom prst="rect">
            <a:avLst/>
          </a:prstGeom>
          <a:noFill/>
          <a:ln>
            <a:noFill/>
          </a:ln>
        </p:spPr>
        <p:txBody>
          <a:bodyPr spcFirstLastPara="1" wrap="square" lIns="93601" tIns="46788" rIns="93601" bIns="46788" anchor="t" anchorCtr="0">
            <a:noAutofit/>
          </a:bodyPr>
          <a:lstStyle/>
          <a:p>
            <a:endParaRPr/>
          </a:p>
        </p:txBody>
      </p:sp>
      <p:sp>
        <p:nvSpPr>
          <p:cNvPr id="426" name="Google Shape;426;p26:notes"/>
          <p:cNvSpPr txBox="1">
            <a:spLocks noGrp="1"/>
          </p:cNvSpPr>
          <p:nvPr>
            <p:ph type="sldNum" idx="12"/>
          </p:nvPr>
        </p:nvSpPr>
        <p:spPr>
          <a:xfrm>
            <a:off x="3970938" y="8902344"/>
            <a:ext cx="3037840" cy="470257"/>
          </a:xfrm>
          <a:prstGeom prst="rect">
            <a:avLst/>
          </a:prstGeom>
          <a:noFill/>
          <a:ln>
            <a:noFill/>
          </a:ln>
        </p:spPr>
        <p:txBody>
          <a:bodyPr spcFirstLastPara="1" wrap="square" lIns="93601" tIns="46788" rIns="93601" bIns="46788" anchor="b" anchorCtr="0">
            <a:noAutofit/>
          </a:bodyPr>
          <a:lstStyle/>
          <a:p>
            <a:pPr defTabSz="936163">
              <a:buClr>
                <a:srgbClr val="000000"/>
              </a:buClr>
            </a:pPr>
            <a:fld id="{00000000-1234-1234-1234-123412341234}" type="slidenum">
              <a:rPr lang="en-US" sz="1400" kern="0">
                <a:solidFill>
                  <a:srgbClr val="000000"/>
                </a:solidFill>
                <a:latin typeface="Arial"/>
                <a:cs typeface="Arial"/>
                <a:sym typeface="Arial"/>
              </a:rPr>
              <a:pPr defTabSz="936163">
                <a:buClr>
                  <a:srgbClr val="000000"/>
                </a:buClr>
              </a:pPr>
              <a:t>46</a:t>
            </a:fld>
            <a:endParaRPr sz="1400" kern="0">
              <a:solidFill>
                <a:srgbClr val="000000"/>
              </a:solidFill>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—Plants root, animals burrow, and </a:t>
            </a:r>
            <a:r>
              <a:rPr lang="en-US" sz="1800" dirty="0" err="1">
                <a:solidFill>
                  <a:srgbClr val="000000"/>
                </a:solidFill>
                <a:latin typeface="Calibri" panose="020F0502020204030204" pitchFamily="34" charset="0"/>
              </a:rPr>
              <a:t>microrganimsms</a:t>
            </a:r>
            <a:r>
              <a:rPr lang="en-US" sz="1800" dirty="0">
                <a:solidFill>
                  <a:srgbClr val="000000"/>
                </a:solidFill>
                <a:latin typeface="Calibri" panose="020F0502020204030204" pitchFamily="34" charset="0"/>
              </a:rPr>
              <a:t>– these and other organisms speed up the breakdown of large soil particles into smaller ones.</a:t>
            </a:r>
            <a:endParaRPr lang="en-US" dirty="0">
              <a:effectLst/>
            </a:endParaRPr>
          </a:p>
          <a:p>
            <a:pPr fontAlgn="base">
              <a:buFont typeface="Arial" panose="020B0604020202020204" pitchFamily="34" charset="0"/>
              <a:buChar char="•"/>
            </a:pPr>
            <a:r>
              <a:rPr lang="en-US" sz="1800" dirty="0">
                <a:solidFill>
                  <a:srgbClr val="000000"/>
                </a:solidFill>
                <a:latin typeface="Calibri" panose="020F0502020204030204" pitchFamily="34" charset="0"/>
              </a:rPr>
              <a:t>Microorganisms, plants, and animals help to form soil by adding organic matter, aiding in decomposition, and mixing/aerating (bioturbation).</a:t>
            </a:r>
            <a:endParaRPr lang="en-US" sz="1800" dirty="0">
              <a:solidFill>
                <a:srgbClr val="000000"/>
              </a:solidFill>
              <a:latin typeface="Arial" panose="020B0604020202020204" pitchFamily="34" charset="0"/>
            </a:endParaRPr>
          </a:p>
          <a:p>
            <a:pPr fontAlgn="base">
              <a:buFont typeface="Arial" panose="020B0604020202020204" pitchFamily="34" charset="0"/>
              <a:buChar char="•"/>
            </a:pPr>
            <a:r>
              <a:rPr lang="en-US" sz="1800" dirty="0">
                <a:solidFill>
                  <a:srgbClr val="000000"/>
                </a:solidFill>
                <a:latin typeface="Calibri" panose="020F0502020204030204" pitchFamily="34" charset="0"/>
              </a:rPr>
              <a:t>Plant roots spread breaking up rocks and soils. </a:t>
            </a:r>
            <a:endParaRPr lang="en-US" sz="1800" dirty="0">
              <a:solidFill>
                <a:srgbClr val="000000"/>
              </a:solidFill>
              <a:latin typeface="Arial" panose="020B0604020202020204" pitchFamily="34" charset="0"/>
            </a:endParaRPr>
          </a:p>
          <a:p>
            <a:pPr fontAlgn="base">
              <a:buFont typeface="Arial" panose="020B0604020202020204" pitchFamily="34" charset="0"/>
              <a:buChar char="•"/>
            </a:pPr>
            <a:r>
              <a:rPr lang="en-US" sz="1800" dirty="0">
                <a:solidFill>
                  <a:srgbClr val="000000"/>
                </a:solidFill>
                <a:latin typeface="Calibri" panose="020F0502020204030204" pitchFamily="34" charset="0"/>
              </a:rPr>
              <a:t>Animals and insects are mostly involved in mixing the soil, permitting more air and water to enter.  They also enrich the soil by breaking down organic matter into available nutrients.  Of course, they also decompose (like organisms).</a:t>
            </a:r>
            <a:endParaRPr lang="en-US" sz="1800" dirty="0">
              <a:solidFill>
                <a:srgbClr val="000000"/>
              </a:solidFill>
              <a:latin typeface="Arial" panose="020B0604020202020204" pitchFamily="34" charset="0"/>
            </a:endParaRPr>
          </a:p>
          <a:p>
            <a:r>
              <a:rPr lang="en-US" sz="1800" dirty="0" err="1">
                <a:solidFill>
                  <a:srgbClr val="000000"/>
                </a:solidFill>
                <a:latin typeface="Calibri" panose="020F0502020204030204" pitchFamily="34" charset="0"/>
              </a:rPr>
              <a:t>Meso</a:t>
            </a:r>
            <a:r>
              <a:rPr lang="en-US" sz="1800" dirty="0">
                <a:solidFill>
                  <a:srgbClr val="000000"/>
                </a:solidFill>
                <a:latin typeface="Calibri" panose="020F0502020204030204" pitchFamily="34" charset="0"/>
              </a:rPr>
              <a:t> organisms are the mid-sized organisms that range from about 2 mm down to 0.2 mm (~0.01) in diameter. These include mites, springtails, and smaller worms. Some of these organisms are visible to the naked eye, but many are difficult to see without some magnification. Finally, the microorganisms are the small ones, less than 0.2 mm in diameter. In general, these can only be seen using microscopes, though large masses of fungal filaments can sometimes be seen.</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9</a:t>
            </a:fld>
            <a:endParaRPr lang="en-US"/>
          </a:p>
        </p:txBody>
      </p:sp>
    </p:spTree>
    <p:extLst>
      <p:ext uri="{BB962C8B-B14F-4D97-AF65-F5344CB8AC3E}">
        <p14:creationId xmlns:p14="http://schemas.microsoft.com/office/powerpoint/2010/main" val="263319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dirty="0">
                <a:solidFill>
                  <a:srgbClr val="000000"/>
                </a:solidFill>
                <a:latin typeface="Calibri" panose="020F0502020204030204" pitchFamily="34" charset="0"/>
              </a:rPr>
              <a:t>Relief can greatly influence soil development. The primary reason should be due to drainage and water movement.  Soil developed on different parts of the landscape reflect the effects of drainage.  Soils on steeper slopes tend to be drier than in flatter areas because of increased runoff.</a:t>
            </a:r>
            <a:endParaRPr lang="en-US" sz="1100" dirty="0">
              <a:solidFill>
                <a:srgbClr val="000000"/>
              </a:solidFill>
              <a:latin typeface="Arial" panose="020B0604020202020204" pitchFamily="34" charset="0"/>
            </a:endParaRPr>
          </a:p>
          <a:p>
            <a:pPr fontAlgn="base">
              <a:buFont typeface="Arial" panose="020B0604020202020204" pitchFamily="34" charset="0"/>
              <a:buChar char="•"/>
            </a:pPr>
            <a:r>
              <a:rPr lang="en-US" dirty="0">
                <a:solidFill>
                  <a:srgbClr val="000000"/>
                </a:solidFill>
                <a:latin typeface="Calibri" panose="020F0502020204030204" pitchFamily="34" charset="0"/>
              </a:rPr>
              <a:t>The shape of the land and the direction it faces make a difference in how much sunlight the soils gets and how much water it keeps. </a:t>
            </a:r>
            <a:endParaRPr lang="en-US" sz="1100" dirty="0">
              <a:solidFill>
                <a:srgbClr val="000000"/>
              </a:solidFill>
              <a:latin typeface="Arial" panose="020B0604020202020204" pitchFamily="34" charset="0"/>
            </a:endParaRPr>
          </a:p>
          <a:p>
            <a:pPr fontAlgn="base">
              <a:buFont typeface="Arial" panose="020B0604020202020204" pitchFamily="34" charset="0"/>
              <a:buChar char="•"/>
            </a:pPr>
            <a:r>
              <a:rPr lang="en-US" dirty="0">
                <a:solidFill>
                  <a:srgbClr val="000000"/>
                </a:solidFill>
                <a:latin typeface="Calibri" panose="020F0502020204030204" pitchFamily="34" charset="0"/>
              </a:rPr>
              <a:t>Deeper soils form at the bottom of a hill because gravity and water move soil particles down the slope</a:t>
            </a:r>
            <a:endParaRPr lang="en-US" sz="1100" dirty="0">
              <a:solidFill>
                <a:srgbClr val="000000"/>
              </a:solidFill>
              <a:latin typeface="Arial" panose="020B0604020202020204" pitchFamily="34" charset="0"/>
            </a:endParaRPr>
          </a:p>
          <a:p>
            <a:pPr fontAlgn="base">
              <a:buFont typeface="Arial" panose="020B0604020202020204" pitchFamily="34" charset="0"/>
              <a:buChar char="•"/>
            </a:pPr>
            <a:r>
              <a:rPr lang="en-US" dirty="0">
                <a:solidFill>
                  <a:srgbClr val="000000"/>
                </a:solidFill>
                <a:latin typeface="Calibri" panose="020F0502020204030204" pitchFamily="34" charset="0"/>
              </a:rPr>
              <a:t>Slope– erosion, stability – steeper slopes have greater particle movement downhill because of gravity and water movement.</a:t>
            </a:r>
            <a:endParaRPr lang="en-US" sz="1100" dirty="0">
              <a:solidFill>
                <a:srgbClr val="000000"/>
              </a:solidFill>
              <a:latin typeface="Arial" panose="020B0604020202020204" pitchFamily="34" charset="0"/>
            </a:endParaRPr>
          </a:p>
          <a:p>
            <a:pPr fontAlgn="base">
              <a:buFont typeface="Arial" panose="020B0604020202020204" pitchFamily="34" charset="0"/>
              <a:buChar char="•"/>
            </a:pPr>
            <a:r>
              <a:rPr lang="en-US" dirty="0">
                <a:solidFill>
                  <a:srgbClr val="000000"/>
                </a:solidFill>
                <a:latin typeface="Calibri" panose="020F0502020204030204" pitchFamily="34" charset="0"/>
              </a:rPr>
              <a:t>Elevation </a:t>
            </a:r>
            <a:r>
              <a:rPr lang="en-US" dirty="0">
                <a:solidFill>
                  <a:srgbClr val="FF0000"/>
                </a:solidFill>
                <a:latin typeface="Calibri" panose="020F0502020204030204" pitchFamily="34" charset="0"/>
              </a:rPr>
              <a:t>– The higher you are the cooler it gets, for every 1000 ft of elevation, you experience 5 degree drop in temp,</a:t>
            </a:r>
            <a:endParaRPr lang="en-US" sz="1100" dirty="0">
              <a:solidFill>
                <a:srgbClr val="000000"/>
              </a:solidFill>
              <a:latin typeface="Arial" panose="020B0604020202020204" pitchFamily="34" charset="0"/>
            </a:endParaRPr>
          </a:p>
          <a:p>
            <a:pPr marL="162528"/>
            <a:r>
              <a:rPr lang="en-US" dirty="0">
                <a:solidFill>
                  <a:srgbClr val="FF0000"/>
                </a:solidFill>
                <a:latin typeface="Calibri" panose="020F0502020204030204" pitchFamily="34" charset="0"/>
              </a:rPr>
              <a:t>    Related to slope but higher you go, less deposition from above, </a:t>
            </a:r>
            <a:endParaRPr lang="en-US" dirty="0">
              <a:effectLst/>
            </a:endParaRPr>
          </a:p>
          <a:p>
            <a:pPr marL="162528"/>
            <a:r>
              <a:rPr lang="en-US" dirty="0">
                <a:solidFill>
                  <a:srgbClr val="FF0000"/>
                </a:solidFill>
                <a:latin typeface="Calibri" panose="020F0502020204030204" pitchFamily="34" charset="0"/>
              </a:rPr>
              <a:t>    Elevation can affect climate experienced, such as desert floor but snow-capped summit</a:t>
            </a:r>
            <a:endParaRPr lang="en-US" dirty="0">
              <a:effectLst/>
            </a:endParaRPr>
          </a:p>
          <a:p>
            <a:pPr marL="162528"/>
            <a:r>
              <a:rPr lang="en-US" dirty="0">
                <a:solidFill>
                  <a:srgbClr val="000000"/>
                </a:solidFill>
                <a:latin typeface="Calibri" panose="020F0502020204030204" pitchFamily="34" charset="0"/>
              </a:rPr>
              <a:t>Aspect – in the northern hemisphere, north and east facing slopes are cooler and wetter – helping with the development of organic matter</a:t>
            </a:r>
            <a:endParaRPr lang="en-US" dirty="0">
              <a:effectLst/>
            </a:endParaRPr>
          </a:p>
          <a:p>
            <a:pPr marL="468081" indent="-234041">
              <a:buClr>
                <a:srgbClr val="000000"/>
              </a:buClr>
              <a:buSzPts val="1100"/>
            </a:pPr>
            <a:endParaRPr lang="en-US" dirty="0"/>
          </a:p>
          <a:p>
            <a:pPr defTabSz="936163">
              <a:defRPr/>
            </a:pPr>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10</a:t>
            </a:fld>
            <a:endParaRPr lang="en-US"/>
          </a:p>
        </p:txBody>
      </p:sp>
    </p:spTree>
    <p:extLst>
      <p:ext uri="{BB962C8B-B14F-4D97-AF65-F5344CB8AC3E}">
        <p14:creationId xmlns:p14="http://schemas.microsoft.com/office/powerpoint/2010/main" val="233588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Like we </a:t>
            </a:r>
            <a:r>
              <a:rPr lang="en-US" sz="1800" dirty="0" err="1">
                <a:solidFill>
                  <a:srgbClr val="000000"/>
                </a:solidFill>
                <a:latin typeface="Calibri" panose="020F0502020204030204" pitchFamily="34" charset="0"/>
              </a:rPr>
              <a:t>inheri</a:t>
            </a:r>
            <a:r>
              <a:rPr lang="en-US" sz="1800" dirty="0">
                <a:solidFill>
                  <a:srgbClr val="000000"/>
                </a:solidFill>
                <a:latin typeface="Calibri" panose="020F0502020204030204" pitchFamily="34" charset="0"/>
              </a:rPr>
              <a:t> some traits from our parents, —Every soil “inherits” traits from the parent material from which it formed. For example, soils that form from limestone are rich in calcium and soils that form from materials at the bottom of lakes are high in clay. </a:t>
            </a:r>
            <a:endParaRPr lang="en-US" dirty="0">
              <a:effectLst/>
            </a:endParaRPr>
          </a:p>
          <a:p>
            <a:br>
              <a:rPr lang="en-US" dirty="0"/>
            </a:br>
            <a:r>
              <a:rPr lang="en-US" sz="1800" dirty="0">
                <a:solidFill>
                  <a:srgbClr val="000000"/>
                </a:solidFill>
                <a:latin typeface="Calibri" panose="020F0502020204030204" pitchFamily="34" charset="0"/>
              </a:rPr>
              <a:t>Every soil formed from parent material deposited at the Earth’s surface. The material could have been bedrock that weathered in place or smaller materials carried by flooding rivers, moving glaciers, or blowing winds. Parent material is changed through biological, chemical and environmental processes, such as weathering and erosion.</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11</a:t>
            </a:fld>
            <a:endParaRPr lang="en-US"/>
          </a:p>
        </p:txBody>
      </p:sp>
    </p:spTree>
    <p:extLst>
      <p:ext uri="{BB962C8B-B14F-4D97-AF65-F5344CB8AC3E}">
        <p14:creationId xmlns:p14="http://schemas.microsoft.com/office/powerpoint/2010/main" val="4070357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sz="1800" dirty="0">
                <a:solidFill>
                  <a:srgbClr val="000000"/>
                </a:solidFill>
                <a:latin typeface="Arial" panose="020B0604020202020204" pitchFamily="34" charset="0"/>
              </a:rPr>
              <a:t>Time is the length of time that a surface has been exposed to weathering and biotic forces.</a:t>
            </a:r>
          </a:p>
          <a:p>
            <a:pPr fontAlgn="base">
              <a:buFont typeface="Arial" panose="020B0604020202020204" pitchFamily="34" charset="0"/>
              <a:buChar char="•"/>
            </a:pPr>
            <a:r>
              <a:rPr lang="en-US" sz="1800" dirty="0">
                <a:solidFill>
                  <a:srgbClr val="000000"/>
                </a:solidFill>
                <a:latin typeface="Calibri" panose="020F0502020204030204" pitchFamily="34" charset="0"/>
              </a:rPr>
              <a:t>All of these factors work together over time. Older soils differ from younger soils because they have had longer to develop. As soil ages, it starts to look different from its parent material. That is because soil is dynamic. Its components—minerals, water, air, organic matter, and organisms—constantly change. Components are added and lost. Some move from place to place within the soil. And some components are totally changed, or transformed. </a:t>
            </a:r>
            <a:endParaRPr lang="en-US" sz="1800" dirty="0">
              <a:solidFill>
                <a:srgbClr val="000000"/>
              </a:solidFill>
              <a:latin typeface="Arial" panose="020B0604020202020204" pitchFamily="34" charset="0"/>
            </a:endParaRPr>
          </a:p>
          <a:p>
            <a:pPr marL="162528"/>
            <a:r>
              <a:rPr lang="en-US" sz="1800" dirty="0">
                <a:solidFill>
                  <a:srgbClr val="000000"/>
                </a:solidFill>
                <a:latin typeface="Arial" panose="020B0604020202020204" pitchFamily="34" charset="0"/>
              </a:rPr>
              <a:t>Soil formation is an ongoing process</a:t>
            </a:r>
            <a:endParaRPr lang="en-US" dirty="0">
              <a:effectLst/>
            </a:endParaRPr>
          </a:p>
          <a:p>
            <a:pPr marL="162528"/>
            <a:r>
              <a:rPr lang="en-US" sz="1800" dirty="0">
                <a:solidFill>
                  <a:srgbClr val="000000"/>
                </a:solidFill>
                <a:latin typeface="Arial" panose="020B0604020202020204" pitchFamily="34" charset="0"/>
              </a:rPr>
              <a:t>Time should be considered not only for how old a soil is but also in terms of long will it take for certain soil properties to develop or redevelop after a soil is disturbed.</a:t>
            </a:r>
            <a:endParaRPr lang="en-US" dirty="0">
              <a:effectLst/>
            </a:endParaRPr>
          </a:p>
          <a:p>
            <a:pPr fontAlgn="base">
              <a:buFont typeface="Arial" panose="020B0604020202020204" pitchFamily="34" charset="0"/>
              <a:buChar char="•"/>
            </a:pPr>
            <a:r>
              <a:rPr lang="en-US" sz="1800" dirty="0">
                <a:solidFill>
                  <a:srgbClr val="000000"/>
                </a:solidFill>
                <a:latin typeface="Arial" panose="020B0604020202020204" pitchFamily="34" charset="0"/>
              </a:rPr>
              <a:t>Answer:  hundreds to thousands of years – depending on all of the CLORPT factors!</a:t>
            </a:r>
          </a:p>
          <a:p>
            <a:pPr defTabSz="936163">
              <a:defRPr/>
            </a:pPr>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12</a:t>
            </a:fld>
            <a:endParaRPr lang="en-US"/>
          </a:p>
        </p:txBody>
      </p:sp>
    </p:spTree>
    <p:extLst>
      <p:ext uri="{BB962C8B-B14F-4D97-AF65-F5344CB8AC3E}">
        <p14:creationId xmlns:p14="http://schemas.microsoft.com/office/powerpoint/2010/main" val="48841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There are different types of soil, each with its own set of characteristics. Dig down deep into any soil, and you’ll see that it is made of layers, or horizons (O, A, E, B, C, R). All soils have layers called horizons.  These horizons may look different and they tell the story of how soil is formed over time. Put the horizons together, and they form a soil profile. Like a biography, each profile tells a story about the life of a soil. Most soils have three major horizons (A, B, C) and some have an organic horizon (O). </a:t>
            </a:r>
            <a:endParaRPr lang="en-US" dirty="0">
              <a:effectLst/>
            </a:endParaRPr>
          </a:p>
          <a:p>
            <a:r>
              <a:rPr lang="en-US" sz="1800" dirty="0">
                <a:solidFill>
                  <a:srgbClr val="000000"/>
                </a:solidFill>
                <a:latin typeface="Calibri" panose="020F0502020204030204" pitchFamily="34" charset="0"/>
              </a:rPr>
              <a:t>O – (humus or organic) Mostly organic matter such as decomposing leaves. The O horizon is thin in some soils, thick in others, and not present at all in others.</a:t>
            </a:r>
            <a:endParaRPr lang="en-US" dirty="0">
              <a:effectLst/>
            </a:endParaRPr>
          </a:p>
          <a:p>
            <a:r>
              <a:rPr lang="en-US" sz="1800" dirty="0">
                <a:solidFill>
                  <a:srgbClr val="000000"/>
                </a:solidFill>
                <a:latin typeface="Calibri" panose="020F0502020204030204" pitchFamily="34" charset="0"/>
              </a:rPr>
              <a:t>A - (topsoil) Mostly minerals from parent material with organic matter incorporated. A good material for plants and other organisms to live. </a:t>
            </a:r>
            <a:endParaRPr lang="en-US" dirty="0">
              <a:effectLst/>
            </a:endParaRPr>
          </a:p>
          <a:p>
            <a:r>
              <a:rPr lang="en-US" sz="1800" dirty="0">
                <a:solidFill>
                  <a:srgbClr val="000000"/>
                </a:solidFill>
                <a:latin typeface="Calibri" panose="020F0502020204030204" pitchFamily="34" charset="0"/>
              </a:rPr>
              <a:t>E – (eluviated) Leached of clay, minerals, and organic matter, leaving a concentration of sand and silt particles of quartz or other resistant materials – missing in some soils but often found in older soils and forest soils. </a:t>
            </a:r>
            <a:endParaRPr lang="en-US" dirty="0">
              <a:effectLst/>
            </a:endParaRPr>
          </a:p>
          <a:p>
            <a:r>
              <a:rPr lang="en-US" sz="1800" dirty="0">
                <a:solidFill>
                  <a:srgbClr val="000000"/>
                </a:solidFill>
                <a:latin typeface="Calibri" panose="020F0502020204030204" pitchFamily="34" charset="0"/>
              </a:rPr>
              <a:t>B – (subsoil) Rich in minerals that leached (moved down) from the A or E horizons and accumulated here. </a:t>
            </a:r>
            <a:endParaRPr lang="en-US" dirty="0">
              <a:effectLst/>
            </a:endParaRPr>
          </a:p>
          <a:p>
            <a:r>
              <a:rPr lang="en-US" sz="1800" dirty="0">
                <a:solidFill>
                  <a:srgbClr val="000000"/>
                </a:solidFill>
                <a:latin typeface="Calibri" panose="020F0502020204030204" pitchFamily="34" charset="0"/>
              </a:rPr>
              <a:t>C – (parent material) The deposit at Earth’s surface from which the soil developed. </a:t>
            </a:r>
            <a:endParaRPr lang="en-US" dirty="0">
              <a:effectLst/>
            </a:endParaRPr>
          </a:p>
          <a:p>
            <a:r>
              <a:rPr lang="en-US" sz="1800" dirty="0">
                <a:solidFill>
                  <a:srgbClr val="000000"/>
                </a:solidFill>
                <a:latin typeface="Calibri" panose="020F0502020204030204" pitchFamily="34" charset="0"/>
              </a:rPr>
              <a:t>R – (bedrock) A mass of rock such as granite, basalt, quartzite, limestone or sandstone that forms the parent material for some soils – if the bedrock is close enough to the surface to weather. This is not soil and is located under the C horizon</a:t>
            </a:r>
            <a:endParaRPr lang="en-US" dirty="0">
              <a:effectLst/>
            </a:endParaRPr>
          </a:p>
          <a:p>
            <a:pPr defTabSz="936163">
              <a:defRPr/>
            </a:pPr>
            <a:endParaRPr lang="en-US" dirty="0"/>
          </a:p>
        </p:txBody>
      </p:sp>
      <p:sp>
        <p:nvSpPr>
          <p:cNvPr id="4" name="Slide Number Placeholder 3"/>
          <p:cNvSpPr>
            <a:spLocks noGrp="1"/>
          </p:cNvSpPr>
          <p:nvPr>
            <p:ph type="sldNum" sz="quarter" idx="5"/>
          </p:nvPr>
        </p:nvSpPr>
        <p:spPr/>
        <p:txBody>
          <a:bodyPr/>
          <a:lstStyle/>
          <a:p>
            <a:fld id="{FBDBAD82-4D8C-49EB-8AD9-22414284E9A4}" type="slidenum">
              <a:rPr lang="en-US" smtClean="0"/>
              <a:t>13</a:t>
            </a:fld>
            <a:endParaRPr lang="en-US"/>
          </a:p>
        </p:txBody>
      </p:sp>
    </p:spTree>
    <p:extLst>
      <p:ext uri="{BB962C8B-B14F-4D97-AF65-F5344CB8AC3E}">
        <p14:creationId xmlns:p14="http://schemas.microsoft.com/office/powerpoint/2010/main" val="1988591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B484BB-FBD6-F8E8-FAFC-637F359C3CF8}"/>
              </a:ext>
            </a:extLst>
          </p:cNvPr>
          <p:cNvSpPr>
            <a:spLocks noGrp="1"/>
          </p:cNvSpPr>
          <p:nvPr>
            <p:ph type="subTitle" idx="1"/>
          </p:nvPr>
        </p:nvSpPr>
        <p:spPr>
          <a:xfrm>
            <a:off x="1524000" y="3602038"/>
            <a:ext cx="9144000" cy="801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AEE245B-25CC-8042-39D8-00625FA43C1B}"/>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CB446AB8-20A8-A0B7-A1A8-433D59ED9645}"/>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AB890EA7-B2CB-B5BB-ADDE-11713778E1C9}"/>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1313956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B063-7D69-407A-1388-BFB8C5B37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3DC42A-F463-0504-FBD2-4751F83FB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A646D7-AD50-93FC-6D6A-028F078BC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97EA-4AFA-03C1-D6AE-FD9397EC6AEF}"/>
              </a:ext>
            </a:extLst>
          </p:cNvPr>
          <p:cNvSpPr>
            <a:spLocks noGrp="1"/>
          </p:cNvSpPr>
          <p:nvPr>
            <p:ph type="dt" sz="half" idx="10"/>
          </p:nvPr>
        </p:nvSpPr>
        <p:spPr/>
        <p:txBody>
          <a:bodyPr/>
          <a:lstStyle/>
          <a:p>
            <a:r>
              <a:rPr lang="en-US"/>
              <a:t>Soil Science Society of America   www.soils.org | www.soils4teachers.org</a:t>
            </a:r>
          </a:p>
        </p:txBody>
      </p:sp>
      <p:sp>
        <p:nvSpPr>
          <p:cNvPr id="6" name="Footer Placeholder 5">
            <a:extLst>
              <a:ext uri="{FF2B5EF4-FFF2-40B4-BE49-F238E27FC236}">
                <a16:creationId xmlns:a16="http://schemas.microsoft.com/office/drawing/2014/main" id="{F6E1A77D-7D11-F4FD-C257-464DCE87AAEA}"/>
              </a:ext>
            </a:extLst>
          </p:cNvPr>
          <p:cNvSpPr>
            <a:spLocks noGrp="1"/>
          </p:cNvSpPr>
          <p:nvPr>
            <p:ph type="ftr" sz="quarter" idx="11"/>
          </p:nvPr>
        </p:nvSpPr>
        <p:spPr/>
        <p:txBody>
          <a:bodyPr/>
          <a:lstStyle/>
          <a:p>
            <a:r>
              <a:rPr lang="en-US"/>
              <a:t>Soil Science Society of America  www.soils.org | www.soils4teachers.org</a:t>
            </a:r>
          </a:p>
        </p:txBody>
      </p:sp>
      <p:sp>
        <p:nvSpPr>
          <p:cNvPr id="7" name="Slide Number Placeholder 6">
            <a:extLst>
              <a:ext uri="{FF2B5EF4-FFF2-40B4-BE49-F238E27FC236}">
                <a16:creationId xmlns:a16="http://schemas.microsoft.com/office/drawing/2014/main" id="{5344800B-2EF6-E157-CB1B-75E3EB0E2132}"/>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345155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1B63-8B47-7747-6839-8FAAB2BF47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4F360-C081-0D27-DED5-569783A60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5244DC-BAC1-38E7-D4CD-312B33A3FF02}"/>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0555AAFA-85C6-C530-27B9-89D5C7B35C1D}"/>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926C1EAB-2D40-79DB-450B-3AC2764EEAAC}"/>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3110407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E8C4B9-7EFD-8A09-475F-B36936A036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E61037-AF79-D661-0BCF-5BF540C792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4D01B-2061-3078-BBFC-C7236C8B0CB8}"/>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B9B61D78-F18F-F555-B62E-87375EAA76D0}"/>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C5576D99-EFC9-A0D0-D054-5FF1BB8037D1}"/>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377549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981E-6954-C6AD-328B-FC29A1B43B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A5D603-0D47-5D5F-B8D7-CAD45CA04C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8B35F3-533E-B395-17E6-6BB120F56527}"/>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FE2581FF-F163-29BB-73D9-27437CFC8389}"/>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8266D277-6C88-01F4-1E47-69189810BA46}"/>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1397963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C018-C4D7-667C-A915-D7D120A3A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63251-AEE8-C767-69BC-FE3CE7ECF9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AA22F-4F40-2013-98EA-94E6DFF871AB}"/>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85476525-2B48-94F3-2DAA-C646E0C787F2}"/>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2E62C302-DDAA-B9E1-4008-2D076F41BDBE}"/>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193214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319C8-D5BE-3667-34E4-0BBF60C99A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67F800-D378-FA7C-C0C6-DA9D5843A6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9FA5C1-D2A6-D2BD-0BBB-1BD02EE430F4}"/>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77C7BE3F-EF68-6CC4-D1FA-73677885B1DA}"/>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66E57A51-59B5-7E0E-808F-03BAC9A7337F}"/>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835879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D865-5EAD-5F85-4F5A-8A3F8E2445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86EC36-1B5F-EA1E-C0B1-236830902B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E1FAFA-0D18-B381-3583-2E1199304B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5CC21D-225C-1D76-3717-8C93586A1ADC}"/>
              </a:ext>
            </a:extLst>
          </p:cNvPr>
          <p:cNvSpPr>
            <a:spLocks noGrp="1"/>
          </p:cNvSpPr>
          <p:nvPr>
            <p:ph type="dt" sz="half" idx="10"/>
          </p:nvPr>
        </p:nvSpPr>
        <p:spPr/>
        <p:txBody>
          <a:bodyPr/>
          <a:lstStyle/>
          <a:p>
            <a:r>
              <a:rPr lang="en-US"/>
              <a:t>Soil Science Society of America   www.soils.org | www.soils4teachers.org</a:t>
            </a:r>
          </a:p>
        </p:txBody>
      </p:sp>
      <p:sp>
        <p:nvSpPr>
          <p:cNvPr id="6" name="Footer Placeholder 5">
            <a:extLst>
              <a:ext uri="{FF2B5EF4-FFF2-40B4-BE49-F238E27FC236}">
                <a16:creationId xmlns:a16="http://schemas.microsoft.com/office/drawing/2014/main" id="{9564E4E1-BC5F-0CB8-CA4D-D62DBA2F2C62}"/>
              </a:ext>
            </a:extLst>
          </p:cNvPr>
          <p:cNvSpPr>
            <a:spLocks noGrp="1"/>
          </p:cNvSpPr>
          <p:nvPr>
            <p:ph type="ftr" sz="quarter" idx="11"/>
          </p:nvPr>
        </p:nvSpPr>
        <p:spPr/>
        <p:txBody>
          <a:bodyPr/>
          <a:lstStyle/>
          <a:p>
            <a:r>
              <a:rPr lang="en-US"/>
              <a:t>Soil Science Society of America  www.soils.org | www.soils4teachers.org</a:t>
            </a:r>
          </a:p>
        </p:txBody>
      </p:sp>
      <p:sp>
        <p:nvSpPr>
          <p:cNvPr id="7" name="Slide Number Placeholder 6">
            <a:extLst>
              <a:ext uri="{FF2B5EF4-FFF2-40B4-BE49-F238E27FC236}">
                <a16:creationId xmlns:a16="http://schemas.microsoft.com/office/drawing/2014/main" id="{065E8779-19F5-9E17-DB1F-67BDEC82E361}"/>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2736655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EADB-6BC8-085A-30C0-74DE532B01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C4A126-97DF-3868-109D-1E96BD4672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CDA5A2-B495-6AC1-2B17-889E9A4BD7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2A2B6-A6B6-C937-8ADF-8F4219743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9EFFF-AC86-A68E-4BEA-A93B5A0830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F70927-66D7-BF58-8950-2282FC0CEEC3}"/>
              </a:ext>
            </a:extLst>
          </p:cNvPr>
          <p:cNvSpPr>
            <a:spLocks noGrp="1"/>
          </p:cNvSpPr>
          <p:nvPr>
            <p:ph type="dt" sz="half" idx="10"/>
          </p:nvPr>
        </p:nvSpPr>
        <p:spPr/>
        <p:txBody>
          <a:bodyPr/>
          <a:lstStyle/>
          <a:p>
            <a:r>
              <a:rPr lang="en-US"/>
              <a:t>Soil Science Society of America   www.soils.org | www.soils4teachers.org</a:t>
            </a:r>
          </a:p>
        </p:txBody>
      </p:sp>
      <p:sp>
        <p:nvSpPr>
          <p:cNvPr id="8" name="Footer Placeholder 7">
            <a:extLst>
              <a:ext uri="{FF2B5EF4-FFF2-40B4-BE49-F238E27FC236}">
                <a16:creationId xmlns:a16="http://schemas.microsoft.com/office/drawing/2014/main" id="{78A49F3B-86BD-BC5A-F8BC-561FE0D3FF90}"/>
              </a:ext>
            </a:extLst>
          </p:cNvPr>
          <p:cNvSpPr>
            <a:spLocks noGrp="1"/>
          </p:cNvSpPr>
          <p:nvPr>
            <p:ph type="ftr" sz="quarter" idx="11"/>
          </p:nvPr>
        </p:nvSpPr>
        <p:spPr/>
        <p:txBody>
          <a:bodyPr/>
          <a:lstStyle/>
          <a:p>
            <a:r>
              <a:rPr lang="en-US"/>
              <a:t>Soil Science Society of America  www.soils.org | www.soils4teachers.org</a:t>
            </a:r>
          </a:p>
        </p:txBody>
      </p:sp>
      <p:sp>
        <p:nvSpPr>
          <p:cNvPr id="9" name="Slide Number Placeholder 8">
            <a:extLst>
              <a:ext uri="{FF2B5EF4-FFF2-40B4-BE49-F238E27FC236}">
                <a16:creationId xmlns:a16="http://schemas.microsoft.com/office/drawing/2014/main" id="{46ADAED5-6EC6-2F27-1FEE-5473C39F87E1}"/>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3179643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5AA2-2C18-B063-CAA4-01CB77C825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48ABC1-9A21-A2F6-212F-CB9CAC3A40B4}"/>
              </a:ext>
            </a:extLst>
          </p:cNvPr>
          <p:cNvSpPr>
            <a:spLocks noGrp="1"/>
          </p:cNvSpPr>
          <p:nvPr>
            <p:ph type="dt" sz="half" idx="10"/>
          </p:nvPr>
        </p:nvSpPr>
        <p:spPr/>
        <p:txBody>
          <a:bodyPr/>
          <a:lstStyle/>
          <a:p>
            <a:r>
              <a:rPr lang="en-US"/>
              <a:t>Soil Science Society of America   www.soils.org | www.soils4teachers.org</a:t>
            </a:r>
          </a:p>
        </p:txBody>
      </p:sp>
      <p:sp>
        <p:nvSpPr>
          <p:cNvPr id="4" name="Footer Placeholder 3">
            <a:extLst>
              <a:ext uri="{FF2B5EF4-FFF2-40B4-BE49-F238E27FC236}">
                <a16:creationId xmlns:a16="http://schemas.microsoft.com/office/drawing/2014/main" id="{E0235297-6BAF-A6CA-B59A-A83D9B49AFF3}"/>
              </a:ext>
            </a:extLst>
          </p:cNvPr>
          <p:cNvSpPr>
            <a:spLocks noGrp="1"/>
          </p:cNvSpPr>
          <p:nvPr>
            <p:ph type="ftr" sz="quarter" idx="11"/>
          </p:nvPr>
        </p:nvSpPr>
        <p:spPr/>
        <p:txBody>
          <a:bodyPr/>
          <a:lstStyle/>
          <a:p>
            <a:r>
              <a:rPr lang="en-US"/>
              <a:t>Soil Science Society of America  www.soils.org | www.soils4teachers.org</a:t>
            </a:r>
          </a:p>
        </p:txBody>
      </p:sp>
      <p:sp>
        <p:nvSpPr>
          <p:cNvPr id="5" name="Slide Number Placeholder 4">
            <a:extLst>
              <a:ext uri="{FF2B5EF4-FFF2-40B4-BE49-F238E27FC236}">
                <a16:creationId xmlns:a16="http://schemas.microsoft.com/office/drawing/2014/main" id="{73E1C792-794F-200E-B6F0-65DADB029840}"/>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472659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C13E2-5A4C-BB03-00A8-BE8A355970BB}"/>
              </a:ext>
            </a:extLst>
          </p:cNvPr>
          <p:cNvSpPr>
            <a:spLocks noGrp="1"/>
          </p:cNvSpPr>
          <p:nvPr>
            <p:ph type="dt" sz="half" idx="10"/>
          </p:nvPr>
        </p:nvSpPr>
        <p:spPr/>
        <p:txBody>
          <a:bodyPr/>
          <a:lstStyle/>
          <a:p>
            <a:r>
              <a:rPr lang="en-US"/>
              <a:t>Soil Science Society of America   www.soils.org | www.soils4teachers.org</a:t>
            </a:r>
          </a:p>
        </p:txBody>
      </p:sp>
      <p:sp>
        <p:nvSpPr>
          <p:cNvPr id="3" name="Footer Placeholder 2">
            <a:extLst>
              <a:ext uri="{FF2B5EF4-FFF2-40B4-BE49-F238E27FC236}">
                <a16:creationId xmlns:a16="http://schemas.microsoft.com/office/drawing/2014/main" id="{3E289970-ED46-AC1B-E416-8FE7C9B18629}"/>
              </a:ext>
            </a:extLst>
          </p:cNvPr>
          <p:cNvSpPr>
            <a:spLocks noGrp="1"/>
          </p:cNvSpPr>
          <p:nvPr>
            <p:ph type="ftr" sz="quarter" idx="11"/>
          </p:nvPr>
        </p:nvSpPr>
        <p:spPr/>
        <p:txBody>
          <a:bodyPr/>
          <a:lstStyle/>
          <a:p>
            <a:r>
              <a:rPr lang="en-US"/>
              <a:t>Soil Science Society of America  www.soils.org | www.soils4teachers.org</a:t>
            </a:r>
          </a:p>
        </p:txBody>
      </p:sp>
      <p:sp>
        <p:nvSpPr>
          <p:cNvPr id="4" name="Slide Number Placeholder 3">
            <a:extLst>
              <a:ext uri="{FF2B5EF4-FFF2-40B4-BE49-F238E27FC236}">
                <a16:creationId xmlns:a16="http://schemas.microsoft.com/office/drawing/2014/main" id="{808EC427-A260-64F5-0AFB-19897727F854}"/>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314118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7F65-7DD9-D8B5-DB20-A000FC2C629B}"/>
              </a:ext>
            </a:extLst>
          </p:cNvPr>
          <p:cNvSpPr>
            <a:spLocks noGrp="1"/>
          </p:cNvSpPr>
          <p:nvPr>
            <p:ph type="title"/>
          </p:nvPr>
        </p:nvSpPr>
        <p:spPr>
          <a:xfrm>
            <a:off x="1818524" y="365125"/>
            <a:ext cx="9535275"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C565BD4-BD1A-EF94-9A42-8166FC581719}"/>
              </a:ext>
            </a:extLst>
          </p:cNvPr>
          <p:cNvSpPr>
            <a:spLocks noGrp="1"/>
          </p:cNvSpPr>
          <p:nvPr>
            <p:ph idx="1"/>
          </p:nvPr>
        </p:nvSpPr>
        <p:spPr>
          <a:xfrm>
            <a:off x="1818526" y="1825625"/>
            <a:ext cx="953527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B950C2B-2959-A405-B3D1-955EC26FF1D0}"/>
              </a:ext>
            </a:extLst>
          </p:cNvPr>
          <p:cNvSpPr>
            <a:spLocks noGrp="1"/>
          </p:cNvSpPr>
          <p:nvPr>
            <p:ph type="pic" sz="quarter" idx="13"/>
          </p:nvPr>
        </p:nvSpPr>
        <p:spPr>
          <a:xfrm>
            <a:off x="0" y="0"/>
            <a:ext cx="1366838" cy="6858000"/>
          </a:xfrm>
        </p:spPr>
        <p:txBody>
          <a:bodyPr/>
          <a:lstStyle/>
          <a:p>
            <a:endParaRPr lang="en-US"/>
          </a:p>
        </p:txBody>
      </p:sp>
      <p:pic>
        <p:nvPicPr>
          <p:cNvPr id="11" name="Picture 10">
            <a:extLst>
              <a:ext uri="{FF2B5EF4-FFF2-40B4-BE49-F238E27FC236}">
                <a16:creationId xmlns:a16="http://schemas.microsoft.com/office/drawing/2014/main" id="{5C58AF2E-D884-C361-31AF-2DAB1CBC14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458930" cy="6857999"/>
          </a:xfrm>
          <a:prstGeom prst="rect">
            <a:avLst/>
          </a:prstGeom>
        </p:spPr>
      </p:pic>
      <p:sp>
        <p:nvSpPr>
          <p:cNvPr id="4" name="Date Placeholder 3">
            <a:extLst>
              <a:ext uri="{FF2B5EF4-FFF2-40B4-BE49-F238E27FC236}">
                <a16:creationId xmlns:a16="http://schemas.microsoft.com/office/drawing/2014/main" id="{CFA9A20D-6C5E-12D4-FE3D-2D3275B94E73}"/>
              </a:ext>
            </a:extLst>
          </p:cNvPr>
          <p:cNvSpPr>
            <a:spLocks noGrp="1"/>
          </p:cNvSpPr>
          <p:nvPr>
            <p:ph type="dt" sz="half" idx="10"/>
          </p:nvPr>
        </p:nvSpPr>
        <p:spPr>
          <a:xfrm>
            <a:off x="1818524" y="6420172"/>
            <a:ext cx="6086582" cy="305852"/>
          </a:xfrm>
        </p:spPr>
        <p:txBody>
          <a:bodyPr/>
          <a:lstStyle/>
          <a:p>
            <a:r>
              <a:rPr lang="en-US"/>
              <a:t>Soil Science Society of America   www.soils.org | www.soils4teachers.org</a:t>
            </a:r>
            <a:endParaRPr lang="en-US" dirty="0"/>
          </a:p>
        </p:txBody>
      </p:sp>
      <p:sp>
        <p:nvSpPr>
          <p:cNvPr id="6" name="Slide Number Placeholder 5">
            <a:extLst>
              <a:ext uri="{FF2B5EF4-FFF2-40B4-BE49-F238E27FC236}">
                <a16:creationId xmlns:a16="http://schemas.microsoft.com/office/drawing/2014/main" id="{922B3F4F-11ED-C61A-6865-222A055C86C0}"/>
              </a:ext>
            </a:extLst>
          </p:cNvPr>
          <p:cNvSpPr>
            <a:spLocks noGrp="1"/>
          </p:cNvSpPr>
          <p:nvPr>
            <p:ph type="sldNum" sz="quarter" idx="12"/>
          </p:nvPr>
        </p:nvSpPr>
        <p:spPr>
          <a:xfrm>
            <a:off x="8610599" y="6415623"/>
            <a:ext cx="2743200" cy="305852"/>
          </a:xfrm>
        </p:spPr>
        <p:txBody>
          <a:bodyPr/>
          <a:lstStyle/>
          <a:p>
            <a:r>
              <a:rPr lang="en-US" dirty="0"/>
              <a:t>   USDA-NRCS</a:t>
            </a:r>
          </a:p>
        </p:txBody>
      </p:sp>
    </p:spTree>
    <p:extLst>
      <p:ext uri="{BB962C8B-B14F-4D97-AF65-F5344CB8AC3E}">
        <p14:creationId xmlns:p14="http://schemas.microsoft.com/office/powerpoint/2010/main" val="530522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28DC-E852-69D3-CA38-5C18B3A9C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891847-CC6E-CFD3-8C2C-51668C11E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E9B63-6658-157E-7208-A151BB152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D093F4-5B0E-78F2-9515-C68C318456BC}"/>
              </a:ext>
            </a:extLst>
          </p:cNvPr>
          <p:cNvSpPr>
            <a:spLocks noGrp="1"/>
          </p:cNvSpPr>
          <p:nvPr>
            <p:ph type="dt" sz="half" idx="10"/>
          </p:nvPr>
        </p:nvSpPr>
        <p:spPr/>
        <p:txBody>
          <a:bodyPr/>
          <a:lstStyle/>
          <a:p>
            <a:r>
              <a:rPr lang="en-US"/>
              <a:t>Soil Science Society of America   www.soils.org | www.soils4teachers.org</a:t>
            </a:r>
          </a:p>
        </p:txBody>
      </p:sp>
      <p:sp>
        <p:nvSpPr>
          <p:cNvPr id="6" name="Footer Placeholder 5">
            <a:extLst>
              <a:ext uri="{FF2B5EF4-FFF2-40B4-BE49-F238E27FC236}">
                <a16:creationId xmlns:a16="http://schemas.microsoft.com/office/drawing/2014/main" id="{4709BD9F-C7DC-4030-D0A4-075EF01265DC}"/>
              </a:ext>
            </a:extLst>
          </p:cNvPr>
          <p:cNvSpPr>
            <a:spLocks noGrp="1"/>
          </p:cNvSpPr>
          <p:nvPr>
            <p:ph type="ftr" sz="quarter" idx="11"/>
          </p:nvPr>
        </p:nvSpPr>
        <p:spPr/>
        <p:txBody>
          <a:bodyPr/>
          <a:lstStyle/>
          <a:p>
            <a:r>
              <a:rPr lang="en-US"/>
              <a:t>Soil Science Society of America  www.soils.org | www.soils4teachers.org</a:t>
            </a:r>
          </a:p>
        </p:txBody>
      </p:sp>
      <p:sp>
        <p:nvSpPr>
          <p:cNvPr id="7" name="Slide Number Placeholder 6">
            <a:extLst>
              <a:ext uri="{FF2B5EF4-FFF2-40B4-BE49-F238E27FC236}">
                <a16:creationId xmlns:a16="http://schemas.microsoft.com/office/drawing/2014/main" id="{BEDA6E42-2FDC-6CB8-B9B4-2118BC9BD395}"/>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1328864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6A71-9408-3631-31A0-36A1A6DD10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52996B-ADDC-F1DA-7305-B099AF056C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6A793A-6802-B402-685C-9CEA6BF7A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490CCB-0528-720A-71C4-4F2D4B9D28D7}"/>
              </a:ext>
            </a:extLst>
          </p:cNvPr>
          <p:cNvSpPr>
            <a:spLocks noGrp="1"/>
          </p:cNvSpPr>
          <p:nvPr>
            <p:ph type="dt" sz="half" idx="10"/>
          </p:nvPr>
        </p:nvSpPr>
        <p:spPr/>
        <p:txBody>
          <a:bodyPr/>
          <a:lstStyle/>
          <a:p>
            <a:r>
              <a:rPr lang="en-US"/>
              <a:t>Soil Science Society of America   www.soils.org | www.soils4teachers.org</a:t>
            </a:r>
          </a:p>
        </p:txBody>
      </p:sp>
      <p:sp>
        <p:nvSpPr>
          <p:cNvPr id="6" name="Footer Placeholder 5">
            <a:extLst>
              <a:ext uri="{FF2B5EF4-FFF2-40B4-BE49-F238E27FC236}">
                <a16:creationId xmlns:a16="http://schemas.microsoft.com/office/drawing/2014/main" id="{CEB372DA-D8BB-6016-2600-AC84958F5E82}"/>
              </a:ext>
            </a:extLst>
          </p:cNvPr>
          <p:cNvSpPr>
            <a:spLocks noGrp="1"/>
          </p:cNvSpPr>
          <p:nvPr>
            <p:ph type="ftr" sz="quarter" idx="11"/>
          </p:nvPr>
        </p:nvSpPr>
        <p:spPr/>
        <p:txBody>
          <a:bodyPr/>
          <a:lstStyle/>
          <a:p>
            <a:r>
              <a:rPr lang="en-US"/>
              <a:t>Soil Science Society of America  www.soils.org | www.soils4teachers.org</a:t>
            </a:r>
          </a:p>
        </p:txBody>
      </p:sp>
      <p:sp>
        <p:nvSpPr>
          <p:cNvPr id="7" name="Slide Number Placeholder 6">
            <a:extLst>
              <a:ext uri="{FF2B5EF4-FFF2-40B4-BE49-F238E27FC236}">
                <a16:creationId xmlns:a16="http://schemas.microsoft.com/office/drawing/2014/main" id="{DE213810-EA8C-50B9-FFAA-471A7D6C77B5}"/>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2638899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0666-83EF-B522-5C73-49782DB01F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4B8034-18B8-3827-69F9-6B6776D1B1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4AB53-705F-0619-E9F6-A08FD869638B}"/>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4A36B432-9BAC-60DF-A187-59EF78EC8B80}"/>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815A156F-379B-6036-8418-0141BDE264D8}"/>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2769530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531573-6053-56FE-D9EC-F6F6F81FED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DFF40F-08C5-C207-DECC-090E8E5F7D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D0C3B-645F-18E5-F794-9C7880E8F334}"/>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4133D9C9-67A4-0862-E154-E3D74EAE446B}"/>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0709B77F-37DC-1871-3BD5-B709AD3897A1}"/>
              </a:ext>
            </a:extLst>
          </p:cNvPr>
          <p:cNvSpPr>
            <a:spLocks noGrp="1"/>
          </p:cNvSpPr>
          <p:nvPr>
            <p:ph type="sldNum" sz="quarter" idx="12"/>
          </p:nvPr>
        </p:nvSpPr>
        <p:spPr/>
        <p:txBody>
          <a:bodyPr/>
          <a:lstStyle/>
          <a:p>
            <a:fld id="{C39C8068-A954-4459-87ED-0092333441E5}" type="slidenum">
              <a:rPr lang="en-US" smtClean="0"/>
              <a:t>‹#›</a:t>
            </a:fld>
            <a:endParaRPr lang="en-US"/>
          </a:p>
        </p:txBody>
      </p:sp>
    </p:spTree>
    <p:extLst>
      <p:ext uri="{BB962C8B-B14F-4D97-AF65-F5344CB8AC3E}">
        <p14:creationId xmlns:p14="http://schemas.microsoft.com/office/powerpoint/2010/main" val="248545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
        <p:cNvGrpSpPr/>
        <p:nvPr/>
      </p:nvGrpSpPr>
      <p:grpSpPr>
        <a:xfrm>
          <a:off x="0" y="0"/>
          <a:ext cx="0" cy="0"/>
          <a:chOff x="0" y="0"/>
          <a:chExt cx="0" cy="0"/>
        </a:xfrm>
      </p:grpSpPr>
      <p:sp>
        <p:nvSpPr>
          <p:cNvPr id="16" name="Google Shape;16;p29"/>
          <p:cNvSpPr txBox="1">
            <a:spLocks noGrp="1"/>
          </p:cNvSpPr>
          <p:nvPr>
            <p:ph type="subTitle" idx="1"/>
          </p:nvPr>
        </p:nvSpPr>
        <p:spPr>
          <a:xfrm>
            <a:off x="1524000" y="3602038"/>
            <a:ext cx="9144000" cy="80179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997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30"/>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0"/>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0"/>
          <p:cNvSpPr>
            <a:spLocks noGrp="1"/>
          </p:cNvSpPr>
          <p:nvPr>
            <p:ph type="pic" idx="2"/>
          </p:nvPr>
        </p:nvSpPr>
        <p:spPr>
          <a:xfrm>
            <a:off x="0" y="0"/>
            <a:ext cx="1366838" cy="6858000"/>
          </a:xfrm>
          <a:prstGeom prst="rect">
            <a:avLst/>
          </a:prstGeom>
          <a:noFill/>
          <a:ln>
            <a:noFill/>
          </a:ln>
        </p:spPr>
      </p:sp>
      <p:pic>
        <p:nvPicPr>
          <p:cNvPr id="24" name="Google Shape;24;p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1458930" cy="6857999"/>
          </a:xfrm>
          <a:prstGeom prst="rect">
            <a:avLst/>
          </a:prstGeom>
          <a:noFill/>
          <a:ln>
            <a:noFill/>
          </a:ln>
        </p:spPr>
      </p:pic>
      <p:sp>
        <p:nvSpPr>
          <p:cNvPr id="25" name="Google Shape;25;p30"/>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USDA-NRCS</a:t>
            </a:r>
            <a:endParaRPr/>
          </a:p>
        </p:txBody>
      </p:sp>
    </p:spTree>
    <p:extLst>
      <p:ext uri="{BB962C8B-B14F-4D97-AF65-F5344CB8AC3E}">
        <p14:creationId xmlns:p14="http://schemas.microsoft.com/office/powerpoint/2010/main" val="4147571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2656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USDA-NRCS</a:t>
            </a:r>
            <a:endParaRPr/>
          </a:p>
        </p:txBody>
      </p:sp>
      <p:sp>
        <p:nvSpPr>
          <p:cNvPr id="36" name="Google Shape;36;p32"/>
          <p:cNvSpPr>
            <a:spLocks noGrp="1"/>
          </p:cNvSpPr>
          <p:nvPr>
            <p:ph type="pic" idx="2"/>
          </p:nvPr>
        </p:nvSpPr>
        <p:spPr>
          <a:xfrm>
            <a:off x="0" y="0"/>
            <a:ext cx="1366838" cy="6858000"/>
          </a:xfrm>
          <a:prstGeom prst="rect">
            <a:avLst/>
          </a:prstGeom>
          <a:noFill/>
          <a:ln>
            <a:noFill/>
          </a:ln>
        </p:spPr>
      </p:sp>
      <p:pic>
        <p:nvPicPr>
          <p:cNvPr id="37" name="Google Shape;37;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1458930" cy="6857999"/>
          </a:xfrm>
          <a:prstGeom prst="rect">
            <a:avLst/>
          </a:prstGeom>
          <a:noFill/>
          <a:ln>
            <a:noFill/>
          </a:ln>
        </p:spPr>
      </p:pic>
    </p:spTree>
    <p:extLst>
      <p:ext uri="{BB962C8B-B14F-4D97-AF65-F5344CB8AC3E}">
        <p14:creationId xmlns:p14="http://schemas.microsoft.com/office/powerpoint/2010/main" val="1127963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61942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5482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7F65-7DD9-D8B5-DB20-A000FC2C629B}"/>
              </a:ext>
            </a:extLst>
          </p:cNvPr>
          <p:cNvSpPr>
            <a:spLocks noGrp="1"/>
          </p:cNvSpPr>
          <p:nvPr>
            <p:ph type="title"/>
          </p:nvPr>
        </p:nvSpPr>
        <p:spPr>
          <a:xfrm>
            <a:off x="1818524" y="365125"/>
            <a:ext cx="9535275"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C565BD4-BD1A-EF94-9A42-8166FC581719}"/>
              </a:ext>
            </a:extLst>
          </p:cNvPr>
          <p:cNvSpPr>
            <a:spLocks noGrp="1"/>
          </p:cNvSpPr>
          <p:nvPr>
            <p:ph idx="1"/>
          </p:nvPr>
        </p:nvSpPr>
        <p:spPr>
          <a:xfrm>
            <a:off x="1818526" y="1825625"/>
            <a:ext cx="953527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A9A20D-6C5E-12D4-FE3D-2D3275B94E73}"/>
              </a:ext>
            </a:extLst>
          </p:cNvPr>
          <p:cNvSpPr>
            <a:spLocks noGrp="1"/>
          </p:cNvSpPr>
          <p:nvPr>
            <p:ph type="dt" sz="half" idx="10"/>
          </p:nvPr>
        </p:nvSpPr>
        <p:spPr>
          <a:xfrm>
            <a:off x="1818524" y="6420172"/>
            <a:ext cx="6086582" cy="305852"/>
          </a:xfrm>
        </p:spPr>
        <p:txBody>
          <a:bodyPr/>
          <a:lstStyle/>
          <a:p>
            <a:r>
              <a:rPr lang="en-US"/>
              <a:t>Soil Science Society of America   www.soils.org | www.soils4teachers.org</a:t>
            </a:r>
            <a:endParaRPr lang="en-US" dirty="0"/>
          </a:p>
        </p:txBody>
      </p:sp>
      <p:sp>
        <p:nvSpPr>
          <p:cNvPr id="6" name="Slide Number Placeholder 5">
            <a:extLst>
              <a:ext uri="{FF2B5EF4-FFF2-40B4-BE49-F238E27FC236}">
                <a16:creationId xmlns:a16="http://schemas.microsoft.com/office/drawing/2014/main" id="{922B3F4F-11ED-C61A-6865-222A055C86C0}"/>
              </a:ext>
            </a:extLst>
          </p:cNvPr>
          <p:cNvSpPr>
            <a:spLocks noGrp="1"/>
          </p:cNvSpPr>
          <p:nvPr>
            <p:ph type="sldNum" sz="quarter" idx="12"/>
          </p:nvPr>
        </p:nvSpPr>
        <p:spPr>
          <a:xfrm>
            <a:off x="8610599" y="6415623"/>
            <a:ext cx="2743200" cy="305852"/>
          </a:xfrm>
        </p:spPr>
        <p:txBody>
          <a:bodyPr/>
          <a:lstStyle/>
          <a:p>
            <a:r>
              <a:rPr lang="en-US" dirty="0"/>
              <a:t>   USDA-NRCS</a:t>
            </a:r>
          </a:p>
        </p:txBody>
      </p:sp>
      <p:sp>
        <p:nvSpPr>
          <p:cNvPr id="8" name="Picture Placeholder 7">
            <a:extLst>
              <a:ext uri="{FF2B5EF4-FFF2-40B4-BE49-F238E27FC236}">
                <a16:creationId xmlns:a16="http://schemas.microsoft.com/office/drawing/2014/main" id="{BB950C2B-2959-A405-B3D1-955EC26FF1D0}"/>
              </a:ext>
            </a:extLst>
          </p:cNvPr>
          <p:cNvSpPr>
            <a:spLocks noGrp="1"/>
          </p:cNvSpPr>
          <p:nvPr>
            <p:ph type="pic" sz="quarter" idx="13"/>
          </p:nvPr>
        </p:nvSpPr>
        <p:spPr>
          <a:xfrm>
            <a:off x="0" y="0"/>
            <a:ext cx="1366838" cy="6858000"/>
          </a:xfrm>
        </p:spPr>
        <p:txBody>
          <a:bodyPr/>
          <a:lstStyle/>
          <a:p>
            <a:endParaRPr lang="en-US"/>
          </a:p>
        </p:txBody>
      </p:sp>
      <p:pic>
        <p:nvPicPr>
          <p:cNvPr id="11" name="Picture 10">
            <a:extLst>
              <a:ext uri="{FF2B5EF4-FFF2-40B4-BE49-F238E27FC236}">
                <a16:creationId xmlns:a16="http://schemas.microsoft.com/office/drawing/2014/main" id="{5C58AF2E-D884-C361-31AF-2DAB1CBC14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458930" cy="6857999"/>
          </a:xfrm>
          <a:prstGeom prst="rect">
            <a:avLst/>
          </a:prstGeom>
        </p:spPr>
      </p:pic>
    </p:spTree>
    <p:extLst>
      <p:ext uri="{BB962C8B-B14F-4D97-AF65-F5344CB8AC3E}">
        <p14:creationId xmlns:p14="http://schemas.microsoft.com/office/powerpoint/2010/main" val="3751552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58636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86798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02730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a:spLocks noGrp="1"/>
          </p:cNvSpPr>
          <p:nvPr>
            <p:ph type="pic" idx="2"/>
          </p:nvPr>
        </p:nvSpPr>
        <p:spPr>
          <a:xfrm>
            <a:off x="5183188" y="987425"/>
            <a:ext cx="6172200" cy="4873625"/>
          </a:xfrm>
          <a:prstGeom prst="rect">
            <a:avLst/>
          </a:prstGeom>
          <a:noFill/>
          <a:ln>
            <a:noFill/>
          </a:ln>
        </p:spPr>
      </p:sp>
      <p:sp>
        <p:nvSpPr>
          <p:cNvPr id="75" name="Google Shape;75;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9701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00079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484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5B37-409E-17DF-A2EB-D69F865770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068A3B-7EC4-FD66-3653-0EFDE4C3B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E4367C-EF58-70E5-B1BF-CF8DF7958F5B}"/>
              </a:ext>
            </a:extLst>
          </p:cNvPr>
          <p:cNvSpPr>
            <a:spLocks noGrp="1"/>
          </p:cNvSpPr>
          <p:nvPr>
            <p:ph type="dt" sz="half" idx="10"/>
          </p:nvPr>
        </p:nvSpPr>
        <p:spPr/>
        <p:txBody>
          <a:body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3DE27BFB-9E6F-750E-44EE-221354CA9804}"/>
              </a:ext>
            </a:extLst>
          </p:cNvPr>
          <p:cNvSpPr>
            <a:spLocks noGrp="1"/>
          </p:cNvSpPr>
          <p:nvPr>
            <p:ph type="ftr" sz="quarter" idx="11"/>
          </p:nvPr>
        </p:nvSpPr>
        <p:spPr/>
        <p:txBody>
          <a:body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3E31F513-D9AD-C28E-E5B0-0EBB7C676BE5}"/>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113242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F4A5-D3D0-ECE4-06A2-214B2070FE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48A243-6C01-0A87-7BF4-B728DDDBEF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9AA4A5-1979-56A4-13F6-0B584855E4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770630-F0B1-B3A1-2E55-BBFF3737D271}"/>
              </a:ext>
            </a:extLst>
          </p:cNvPr>
          <p:cNvSpPr>
            <a:spLocks noGrp="1"/>
          </p:cNvSpPr>
          <p:nvPr>
            <p:ph type="dt" sz="half" idx="10"/>
          </p:nvPr>
        </p:nvSpPr>
        <p:spPr/>
        <p:txBody>
          <a:bodyPr/>
          <a:lstStyle/>
          <a:p>
            <a:r>
              <a:rPr lang="en-US"/>
              <a:t>Soil Science Society of America   www.soils.org | www.soils4teachers.org</a:t>
            </a:r>
          </a:p>
        </p:txBody>
      </p:sp>
      <p:sp>
        <p:nvSpPr>
          <p:cNvPr id="6" name="Footer Placeholder 5">
            <a:extLst>
              <a:ext uri="{FF2B5EF4-FFF2-40B4-BE49-F238E27FC236}">
                <a16:creationId xmlns:a16="http://schemas.microsoft.com/office/drawing/2014/main" id="{B5133011-E953-EE38-6F02-AD313343B507}"/>
              </a:ext>
            </a:extLst>
          </p:cNvPr>
          <p:cNvSpPr>
            <a:spLocks noGrp="1"/>
          </p:cNvSpPr>
          <p:nvPr>
            <p:ph type="ftr" sz="quarter" idx="11"/>
          </p:nvPr>
        </p:nvSpPr>
        <p:spPr/>
        <p:txBody>
          <a:bodyPr/>
          <a:lstStyle/>
          <a:p>
            <a:r>
              <a:rPr lang="en-US"/>
              <a:t>Soil Science Society of America  www.soils.org | www.soils4teachers.org</a:t>
            </a:r>
          </a:p>
        </p:txBody>
      </p:sp>
      <p:sp>
        <p:nvSpPr>
          <p:cNvPr id="7" name="Slide Number Placeholder 6">
            <a:extLst>
              <a:ext uri="{FF2B5EF4-FFF2-40B4-BE49-F238E27FC236}">
                <a16:creationId xmlns:a16="http://schemas.microsoft.com/office/drawing/2014/main" id="{D2959E15-0AB8-30A1-9616-2857BE1C7F3B}"/>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2034387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3757-EA4A-A7B0-F545-8D90080423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251436-307B-B369-EEC8-FB959A6CC5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DE6EE0-41E4-050F-86D3-7119A076AF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CAF7B0-B697-D1F9-5E2E-5F944416E6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ED0E51-C151-D560-DF4B-18A66378D0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1CF3CB-4C8B-BD64-7F62-1EF482B0A03E}"/>
              </a:ext>
            </a:extLst>
          </p:cNvPr>
          <p:cNvSpPr>
            <a:spLocks noGrp="1"/>
          </p:cNvSpPr>
          <p:nvPr>
            <p:ph type="dt" sz="half" idx="10"/>
          </p:nvPr>
        </p:nvSpPr>
        <p:spPr/>
        <p:txBody>
          <a:bodyPr/>
          <a:lstStyle/>
          <a:p>
            <a:r>
              <a:rPr lang="en-US"/>
              <a:t>Soil Science Society of America   www.soils.org | www.soils4teachers.org</a:t>
            </a:r>
          </a:p>
        </p:txBody>
      </p:sp>
      <p:sp>
        <p:nvSpPr>
          <p:cNvPr id="8" name="Footer Placeholder 7">
            <a:extLst>
              <a:ext uri="{FF2B5EF4-FFF2-40B4-BE49-F238E27FC236}">
                <a16:creationId xmlns:a16="http://schemas.microsoft.com/office/drawing/2014/main" id="{134EB31B-3A65-D0B6-CE66-30CAD9FDDFD7}"/>
              </a:ext>
            </a:extLst>
          </p:cNvPr>
          <p:cNvSpPr>
            <a:spLocks noGrp="1"/>
          </p:cNvSpPr>
          <p:nvPr>
            <p:ph type="ftr" sz="quarter" idx="11"/>
          </p:nvPr>
        </p:nvSpPr>
        <p:spPr/>
        <p:txBody>
          <a:bodyPr/>
          <a:lstStyle/>
          <a:p>
            <a:r>
              <a:rPr lang="en-US"/>
              <a:t>Soil Science Society of America  www.soils.org | www.soils4teachers.org</a:t>
            </a:r>
          </a:p>
        </p:txBody>
      </p:sp>
      <p:sp>
        <p:nvSpPr>
          <p:cNvPr id="9" name="Slide Number Placeholder 8">
            <a:extLst>
              <a:ext uri="{FF2B5EF4-FFF2-40B4-BE49-F238E27FC236}">
                <a16:creationId xmlns:a16="http://schemas.microsoft.com/office/drawing/2014/main" id="{256BBF0A-D71F-2A97-0CDE-D4DA32A60292}"/>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161523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1735-382C-8293-85F0-32E39A93D2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55E60A-CFA2-F118-36C1-58009CC29076}"/>
              </a:ext>
            </a:extLst>
          </p:cNvPr>
          <p:cNvSpPr>
            <a:spLocks noGrp="1"/>
          </p:cNvSpPr>
          <p:nvPr>
            <p:ph type="dt" sz="half" idx="10"/>
          </p:nvPr>
        </p:nvSpPr>
        <p:spPr/>
        <p:txBody>
          <a:bodyPr/>
          <a:lstStyle/>
          <a:p>
            <a:r>
              <a:rPr lang="en-US"/>
              <a:t>Soil Science Society of America   www.soils.org | www.soils4teachers.org</a:t>
            </a:r>
          </a:p>
        </p:txBody>
      </p:sp>
      <p:sp>
        <p:nvSpPr>
          <p:cNvPr id="4" name="Footer Placeholder 3">
            <a:extLst>
              <a:ext uri="{FF2B5EF4-FFF2-40B4-BE49-F238E27FC236}">
                <a16:creationId xmlns:a16="http://schemas.microsoft.com/office/drawing/2014/main" id="{0013ED38-1210-991F-E64C-AB41B17D422B}"/>
              </a:ext>
            </a:extLst>
          </p:cNvPr>
          <p:cNvSpPr>
            <a:spLocks noGrp="1"/>
          </p:cNvSpPr>
          <p:nvPr>
            <p:ph type="ftr" sz="quarter" idx="11"/>
          </p:nvPr>
        </p:nvSpPr>
        <p:spPr/>
        <p:txBody>
          <a:bodyPr/>
          <a:lstStyle/>
          <a:p>
            <a:r>
              <a:rPr lang="en-US"/>
              <a:t>Soil Science Society of America  www.soils.org | www.soils4teachers.org</a:t>
            </a:r>
          </a:p>
        </p:txBody>
      </p:sp>
      <p:sp>
        <p:nvSpPr>
          <p:cNvPr id="5" name="Slide Number Placeholder 4">
            <a:extLst>
              <a:ext uri="{FF2B5EF4-FFF2-40B4-BE49-F238E27FC236}">
                <a16:creationId xmlns:a16="http://schemas.microsoft.com/office/drawing/2014/main" id="{8FF325D5-0B21-980B-98AC-F910427DDB7E}"/>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153849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E3CAC1-BE21-A08D-9313-9773E611CBD3}"/>
              </a:ext>
            </a:extLst>
          </p:cNvPr>
          <p:cNvSpPr>
            <a:spLocks noGrp="1"/>
          </p:cNvSpPr>
          <p:nvPr>
            <p:ph type="dt" sz="half" idx="10"/>
          </p:nvPr>
        </p:nvSpPr>
        <p:spPr/>
        <p:txBody>
          <a:bodyPr/>
          <a:lstStyle/>
          <a:p>
            <a:r>
              <a:rPr lang="en-US"/>
              <a:t>Soil Science Society of America   www.soils.org | www.soils4teachers.org</a:t>
            </a:r>
          </a:p>
        </p:txBody>
      </p:sp>
      <p:sp>
        <p:nvSpPr>
          <p:cNvPr id="3" name="Footer Placeholder 2">
            <a:extLst>
              <a:ext uri="{FF2B5EF4-FFF2-40B4-BE49-F238E27FC236}">
                <a16:creationId xmlns:a16="http://schemas.microsoft.com/office/drawing/2014/main" id="{6A8EEFE8-EAC5-6FC9-DB98-F786BC15E7F1}"/>
              </a:ext>
            </a:extLst>
          </p:cNvPr>
          <p:cNvSpPr>
            <a:spLocks noGrp="1"/>
          </p:cNvSpPr>
          <p:nvPr>
            <p:ph type="ftr" sz="quarter" idx="11"/>
          </p:nvPr>
        </p:nvSpPr>
        <p:spPr/>
        <p:txBody>
          <a:bodyPr/>
          <a:lstStyle/>
          <a:p>
            <a:r>
              <a:rPr lang="en-US"/>
              <a:t>Soil Science Society of America  www.soils.org | www.soils4teachers.org</a:t>
            </a:r>
          </a:p>
        </p:txBody>
      </p:sp>
      <p:sp>
        <p:nvSpPr>
          <p:cNvPr id="4" name="Slide Number Placeholder 3">
            <a:extLst>
              <a:ext uri="{FF2B5EF4-FFF2-40B4-BE49-F238E27FC236}">
                <a16:creationId xmlns:a16="http://schemas.microsoft.com/office/drawing/2014/main" id="{67F58229-8E05-953B-48A1-6C7494929158}"/>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291934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5CB8-267A-A35F-B58A-808DCB42B6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2D0B40-4BCA-2B88-B818-4DED0BCF7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D2488F-C882-048E-4BBF-0284AE5AA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B59AD4-3ED3-DD56-4E0F-92DAD874D6BC}"/>
              </a:ext>
            </a:extLst>
          </p:cNvPr>
          <p:cNvSpPr>
            <a:spLocks noGrp="1"/>
          </p:cNvSpPr>
          <p:nvPr>
            <p:ph type="dt" sz="half" idx="10"/>
          </p:nvPr>
        </p:nvSpPr>
        <p:spPr/>
        <p:txBody>
          <a:bodyPr/>
          <a:lstStyle/>
          <a:p>
            <a:r>
              <a:rPr lang="en-US"/>
              <a:t>Soil Science Society of America   www.soils.org | www.soils4teachers.org</a:t>
            </a:r>
          </a:p>
        </p:txBody>
      </p:sp>
      <p:sp>
        <p:nvSpPr>
          <p:cNvPr id="6" name="Footer Placeholder 5">
            <a:extLst>
              <a:ext uri="{FF2B5EF4-FFF2-40B4-BE49-F238E27FC236}">
                <a16:creationId xmlns:a16="http://schemas.microsoft.com/office/drawing/2014/main" id="{BD8B5D4C-EE81-2910-5BCA-4F968E02E37C}"/>
              </a:ext>
            </a:extLst>
          </p:cNvPr>
          <p:cNvSpPr>
            <a:spLocks noGrp="1"/>
          </p:cNvSpPr>
          <p:nvPr>
            <p:ph type="ftr" sz="quarter" idx="11"/>
          </p:nvPr>
        </p:nvSpPr>
        <p:spPr/>
        <p:txBody>
          <a:bodyPr/>
          <a:lstStyle/>
          <a:p>
            <a:r>
              <a:rPr lang="en-US"/>
              <a:t>Soil Science Society of America  www.soils.org | www.soils4teachers.org</a:t>
            </a:r>
          </a:p>
        </p:txBody>
      </p:sp>
      <p:sp>
        <p:nvSpPr>
          <p:cNvPr id="7" name="Slide Number Placeholder 6">
            <a:extLst>
              <a:ext uri="{FF2B5EF4-FFF2-40B4-BE49-F238E27FC236}">
                <a16:creationId xmlns:a16="http://schemas.microsoft.com/office/drawing/2014/main" id="{05D3396F-19AE-9E5B-1ED7-E4EED2FA36A8}"/>
              </a:ext>
            </a:extLst>
          </p:cNvPr>
          <p:cNvSpPr>
            <a:spLocks noGrp="1"/>
          </p:cNvSpPr>
          <p:nvPr>
            <p:ph type="sldNum" sz="quarter" idx="12"/>
          </p:nvPr>
        </p:nvSpPr>
        <p:spPr/>
        <p:txBody>
          <a:bodyPr/>
          <a:lstStyle/>
          <a:p>
            <a:fld id="{17D2E329-8E95-411C-A0D8-64EA7D9E7D96}" type="slidenum">
              <a:rPr lang="en-US" smtClean="0"/>
              <a:t>‹#›</a:t>
            </a:fld>
            <a:endParaRPr lang="en-US"/>
          </a:p>
        </p:txBody>
      </p:sp>
    </p:spTree>
    <p:extLst>
      <p:ext uri="{BB962C8B-B14F-4D97-AF65-F5344CB8AC3E}">
        <p14:creationId xmlns:p14="http://schemas.microsoft.com/office/powerpoint/2010/main" val="411196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76CE1-4A2B-F3E7-A286-F0CCA988E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D36F9E-DC7B-CAD7-B22B-8026D3B197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B6F9-849C-54D2-0602-8EE8BDCCC6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CB27CDE8-98F3-E68F-3BD6-ED3B33FF2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93A182C1-A604-F4CF-4143-60CFC09A6D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2E329-8E95-411C-A0D8-64EA7D9E7D96}" type="slidenum">
              <a:rPr lang="en-US" smtClean="0"/>
              <a:t>‹#›</a:t>
            </a:fld>
            <a:endParaRPr lang="en-US"/>
          </a:p>
        </p:txBody>
      </p:sp>
    </p:spTree>
    <p:extLst>
      <p:ext uri="{BB962C8B-B14F-4D97-AF65-F5344CB8AC3E}">
        <p14:creationId xmlns:p14="http://schemas.microsoft.com/office/powerpoint/2010/main" val="161989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359B4-E4CE-2EDF-8D86-B4F8E6738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E5DFB9-840F-DBE6-B14C-37A8E8A87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8DF82-65C4-86EA-FD31-FA8C0AFF8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Soil Science Society of America   www.soils.org | www.soils4teachers.org</a:t>
            </a:r>
          </a:p>
        </p:txBody>
      </p:sp>
      <p:sp>
        <p:nvSpPr>
          <p:cNvPr id="5" name="Footer Placeholder 4">
            <a:extLst>
              <a:ext uri="{FF2B5EF4-FFF2-40B4-BE49-F238E27FC236}">
                <a16:creationId xmlns:a16="http://schemas.microsoft.com/office/drawing/2014/main" id="{C4B3879D-98B6-84C8-C9B8-8233074757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Soil Science Society of America  www.soils.org | www.soils4teachers.org</a:t>
            </a:r>
          </a:p>
        </p:txBody>
      </p:sp>
      <p:sp>
        <p:nvSpPr>
          <p:cNvPr id="6" name="Slide Number Placeholder 5">
            <a:extLst>
              <a:ext uri="{FF2B5EF4-FFF2-40B4-BE49-F238E27FC236}">
                <a16:creationId xmlns:a16="http://schemas.microsoft.com/office/drawing/2014/main" id="{8BE24A40-62E1-2BEF-40DF-52552AB7B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C8068-A954-4459-87ED-0092333441E5}" type="slidenum">
              <a:rPr lang="en-US" smtClean="0"/>
              <a:t>‹#›</a:t>
            </a:fld>
            <a:endParaRPr lang="en-US"/>
          </a:p>
        </p:txBody>
      </p:sp>
    </p:spTree>
    <p:extLst>
      <p:ext uri="{BB962C8B-B14F-4D97-AF65-F5344CB8AC3E}">
        <p14:creationId xmlns:p14="http://schemas.microsoft.com/office/powerpoint/2010/main" val="3046703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44202828"/>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26.xml"/><Relationship Id="rId5" Type="http://schemas.openxmlformats.org/officeDocument/2006/relationships/image" Target="../media/image57.png"/><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6.xml"/><Relationship Id="rId1" Type="http://schemas.openxmlformats.org/officeDocument/2006/relationships/video" Target="https://www.youtube.com/embed/akMT1ZZQ8PA" TargetMode="External"/><Relationship Id="rId6" Type="http://schemas.openxmlformats.org/officeDocument/2006/relationships/hyperlink" Target="https://youtu.be/akMT1ZZQ8PA" TargetMode="External"/><Relationship Id="rId5" Type="http://schemas.openxmlformats.org/officeDocument/2006/relationships/image" Target="../media/image60.png"/><Relationship Id="rId4" Type="http://schemas.openxmlformats.org/officeDocument/2006/relationships/image" Target="../media/image59.jpeg"/></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26.xml"/><Relationship Id="rId4" Type="http://schemas.openxmlformats.org/officeDocument/2006/relationships/image" Target="../media/image62.jpe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soils4teachers.org/" TargetMode="External"/><Relationship Id="rId1" Type="http://schemas.openxmlformats.org/officeDocument/2006/relationships/slideLayout" Target="../slideLayouts/slideLayout2.xml"/><Relationship Id="rId5" Type="http://schemas.openxmlformats.org/officeDocument/2006/relationships/hyperlink" Target="http://www.soils4kids.org/" TargetMode="External"/><Relationship Id="rId4" Type="http://schemas.openxmlformats.org/officeDocument/2006/relationships/image" Target="../media/image65.jpe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s://www.youtube.com/watch?v=iavK9ga4UpM" TargetMode="Externa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C9EA4AAF-A759-A4EE-2596-F4E7F0E4A1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BE5E5A1-CA4E-B4A9-7D62-CBA0CD345551}"/>
              </a:ext>
            </a:extLst>
          </p:cNvPr>
          <p:cNvSpPr>
            <a:spLocks noGrp="1"/>
          </p:cNvSpPr>
          <p:nvPr>
            <p:ph type="subTitle" idx="1"/>
          </p:nvPr>
        </p:nvSpPr>
        <p:spPr>
          <a:xfrm>
            <a:off x="1524000" y="3602038"/>
            <a:ext cx="9144000" cy="759755"/>
          </a:xfrm>
        </p:spPr>
        <p:txBody>
          <a:bodyPr>
            <a:normAutofit/>
          </a:bodyPr>
          <a:lstStyle/>
          <a:p>
            <a:r>
              <a:rPr lang="en-US" sz="3200" b="1" dirty="0">
                <a:solidFill>
                  <a:schemeClr val="accent5">
                    <a:lumMod val="50000"/>
                  </a:schemeClr>
                </a:solidFill>
              </a:rPr>
              <a:t>Welcome!</a:t>
            </a:r>
          </a:p>
        </p:txBody>
      </p:sp>
    </p:spTree>
    <p:extLst>
      <p:ext uri="{BB962C8B-B14F-4D97-AF65-F5344CB8AC3E}">
        <p14:creationId xmlns:p14="http://schemas.microsoft.com/office/powerpoint/2010/main" val="187127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rgbClr val="FF0000"/>
                </a:solidFill>
              </a:rPr>
              <a:t>R</a:t>
            </a:r>
            <a:r>
              <a:rPr lang="en-US" b="1" dirty="0">
                <a:solidFill>
                  <a:srgbClr val="065B84"/>
                </a:solidFill>
              </a:rPr>
              <a:t>elief (Topography)</a:t>
            </a:r>
            <a:endParaRPr lang="en-US" b="1" dirty="0">
              <a:solidFill>
                <a:schemeClr val="accent5">
                  <a:lumMod val="50000"/>
                </a:schemeClr>
              </a:solidFill>
            </a:endParaRPr>
          </a:p>
        </p:txBody>
      </p:sp>
      <p:sp>
        <p:nvSpPr>
          <p:cNvPr id="4" name="Content Placeholder 3">
            <a:extLst>
              <a:ext uri="{FF2B5EF4-FFF2-40B4-BE49-F238E27FC236}">
                <a16:creationId xmlns:a16="http://schemas.microsoft.com/office/drawing/2014/main" id="{0D7426A0-7203-B131-C091-BD8F66D0AD4C}"/>
              </a:ext>
            </a:extLst>
          </p:cNvPr>
          <p:cNvSpPr>
            <a:spLocks noGrp="1"/>
          </p:cNvSpPr>
          <p:nvPr>
            <p:ph idx="1"/>
          </p:nvPr>
        </p:nvSpPr>
        <p:spPr>
          <a:xfrm>
            <a:off x="1818525" y="1825625"/>
            <a:ext cx="5351820" cy="4351338"/>
          </a:xfrm>
        </p:spPr>
        <p:txBody>
          <a:bodyPr>
            <a:normAutofit/>
          </a:bodyPr>
          <a:lstStyle/>
          <a:p>
            <a:pPr marL="358140" indent="-342900">
              <a:lnSpc>
                <a:spcPct val="100000"/>
              </a:lnSpc>
              <a:spcBef>
                <a:spcPts val="0"/>
              </a:spcBef>
              <a:buClr>
                <a:schemeClr val="dk1"/>
              </a:buClr>
              <a:buSzPts val="1800"/>
            </a:pPr>
            <a:r>
              <a:rPr lang="en-US" dirty="0">
                <a:ea typeface="Times New Roman"/>
                <a:cs typeface="Times New Roman"/>
                <a:sym typeface="Times New Roman"/>
              </a:rPr>
              <a:t>Shape – hills/mountains vs flat/low-lying areas</a:t>
            </a:r>
          </a:p>
          <a:p>
            <a:pPr marL="358140" indent="-342900">
              <a:lnSpc>
                <a:spcPct val="100000"/>
              </a:lnSpc>
              <a:spcBef>
                <a:spcPts val="0"/>
              </a:spcBef>
              <a:buClr>
                <a:schemeClr val="dk1"/>
              </a:buClr>
              <a:buSzPts val="1800"/>
            </a:pPr>
            <a:r>
              <a:rPr lang="en-US" dirty="0">
                <a:ea typeface="Times New Roman"/>
                <a:cs typeface="Times New Roman"/>
                <a:sym typeface="Times New Roman"/>
              </a:rPr>
              <a:t>Slope – steepness</a:t>
            </a:r>
          </a:p>
          <a:p>
            <a:pPr marL="358140" indent="-342900">
              <a:lnSpc>
                <a:spcPct val="100000"/>
              </a:lnSpc>
              <a:spcBef>
                <a:spcPts val="0"/>
              </a:spcBef>
              <a:buClr>
                <a:schemeClr val="dk1"/>
              </a:buClr>
              <a:buSzPts val="1800"/>
            </a:pPr>
            <a:r>
              <a:rPr lang="en-US" dirty="0">
                <a:ea typeface="Times New Roman"/>
                <a:cs typeface="Times New Roman"/>
                <a:sym typeface="Times New Roman"/>
              </a:rPr>
              <a:t>Elevation – height above sea level</a:t>
            </a:r>
          </a:p>
          <a:p>
            <a:pPr marL="358140" indent="-342900">
              <a:lnSpc>
                <a:spcPct val="100000"/>
              </a:lnSpc>
              <a:spcBef>
                <a:spcPts val="0"/>
              </a:spcBef>
              <a:buClr>
                <a:schemeClr val="dk1"/>
              </a:buClr>
              <a:buSzPts val="1800"/>
            </a:pPr>
            <a:r>
              <a:rPr lang="en-US" dirty="0">
                <a:ea typeface="Times New Roman"/>
                <a:cs typeface="Times New Roman"/>
                <a:sym typeface="Times New Roman"/>
              </a:rPr>
              <a:t>Aspect – direction a slope faces</a:t>
            </a:r>
          </a:p>
        </p:txBody>
      </p:sp>
      <p:pic>
        <p:nvPicPr>
          <p:cNvPr id="8" name="Picture 7">
            <a:extLst>
              <a:ext uri="{FF2B5EF4-FFF2-40B4-BE49-F238E27FC236}">
                <a16:creationId xmlns:a16="http://schemas.microsoft.com/office/drawing/2014/main" id="{3735B69B-F262-66B0-49C9-D830AA44EA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3168" y="419218"/>
            <a:ext cx="3254372" cy="3254372"/>
          </a:xfrm>
          <a:prstGeom prst="rect">
            <a:avLst/>
          </a:prstGeom>
        </p:spPr>
      </p:pic>
      <p:sp>
        <p:nvSpPr>
          <p:cNvPr id="5" name="Date Placeholder 3">
            <a:extLst>
              <a:ext uri="{FF2B5EF4-FFF2-40B4-BE49-F238E27FC236}">
                <a16:creationId xmlns:a16="http://schemas.microsoft.com/office/drawing/2014/main" id="{1DAB4D39-124F-19E7-2BCA-D0FD2CA33490}"/>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pic>
        <p:nvPicPr>
          <p:cNvPr id="6" name="Picture 5">
            <a:extLst>
              <a:ext uri="{FF2B5EF4-FFF2-40B4-BE49-F238E27FC236}">
                <a16:creationId xmlns:a16="http://schemas.microsoft.com/office/drawing/2014/main" id="{F1FCD3CF-A25D-D54E-25B8-023194CFED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90349" y="3736322"/>
            <a:ext cx="4781941" cy="2586314"/>
          </a:xfrm>
          <a:prstGeom prst="rect">
            <a:avLst/>
          </a:prstGeom>
        </p:spPr>
      </p:pic>
      <p:sp>
        <p:nvSpPr>
          <p:cNvPr id="9" name="Google Shape;302;p18">
            <a:extLst>
              <a:ext uri="{FF2B5EF4-FFF2-40B4-BE49-F238E27FC236}">
                <a16:creationId xmlns:a16="http://schemas.microsoft.com/office/drawing/2014/main" id="{2A260286-E2CC-2940-34B4-3D15AEB3CA0C}"/>
              </a:ext>
            </a:extLst>
          </p:cNvPr>
          <p:cNvSpPr txBox="1"/>
          <p:nvPr/>
        </p:nvSpPr>
        <p:spPr>
          <a:xfrm>
            <a:off x="7018347" y="6362505"/>
            <a:ext cx="349502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Image Credit: :  </a:t>
            </a:r>
            <a:r>
              <a:rPr lang="en-US" sz="1000" b="1" i="1" u="none" strike="noStrike" cap="none" dirty="0">
                <a:solidFill>
                  <a:schemeClr val="dk1"/>
                </a:solidFill>
                <a:latin typeface="Calibri"/>
                <a:ea typeface="Calibri"/>
                <a:cs typeface="Calibri"/>
                <a:sym typeface="Calibri"/>
              </a:rPr>
              <a:t>SOIL! Get the Inside Scoop</a:t>
            </a:r>
            <a:r>
              <a:rPr lang="en-US" sz="1000" b="1" i="0" u="none" strike="noStrike" cap="none" dirty="0">
                <a:solidFill>
                  <a:schemeClr val="dk1"/>
                </a:solidFill>
                <a:latin typeface="Calibri"/>
                <a:ea typeface="Calibri"/>
                <a:cs typeface="Calibri"/>
                <a:sym typeface="Calibri"/>
              </a:rPr>
              <a:t>, </a:t>
            </a:r>
            <a:r>
              <a:rPr lang="en-US" sz="1000" b="0" i="0" u="none" strike="noStrike" cap="none" dirty="0">
                <a:solidFill>
                  <a:schemeClr val="dk1"/>
                </a:solidFill>
                <a:latin typeface="Calibri"/>
                <a:ea typeface="Calibri"/>
                <a:cs typeface="Calibri"/>
                <a:sym typeface="Calibri"/>
              </a:rPr>
              <a:t>D. </a:t>
            </a:r>
            <a:r>
              <a:rPr lang="en-US" sz="1000" b="0" i="0" u="none" strike="noStrike" cap="none" dirty="0" err="1">
                <a:solidFill>
                  <a:schemeClr val="dk1"/>
                </a:solidFill>
                <a:latin typeface="Calibri"/>
                <a:ea typeface="Calibri"/>
                <a:cs typeface="Calibri"/>
                <a:sym typeface="Calibri"/>
              </a:rPr>
              <a:t>Lindbo</a:t>
            </a:r>
            <a:r>
              <a:rPr lang="en-US" sz="1000" b="0" i="0" u="none" strike="noStrike" cap="none" dirty="0">
                <a:solidFill>
                  <a:schemeClr val="dk1"/>
                </a:solidFill>
                <a:latin typeface="Calibri"/>
                <a:ea typeface="Calibri"/>
                <a:cs typeface="Calibri"/>
                <a:sym typeface="Calibri"/>
              </a:rPr>
              <a:t> and others, ©2008 Soil Science Societies of America</a:t>
            </a:r>
            <a:endParaRPr lang="en-US" sz="1000" b="1" i="0" u="none" strike="noStrike" cap="none" dirty="0">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A265540E-56BD-6D7C-8FCE-BF5C2AA06770}"/>
              </a:ext>
            </a:extLst>
          </p:cNvPr>
          <p:cNvSpPr txBox="1"/>
          <p:nvPr/>
        </p:nvSpPr>
        <p:spPr>
          <a:xfrm>
            <a:off x="10492644" y="6548714"/>
            <a:ext cx="1683474" cy="246221"/>
          </a:xfrm>
          <a:prstGeom prst="rect">
            <a:avLst/>
          </a:prstGeom>
          <a:noFill/>
        </p:spPr>
        <p:txBody>
          <a:bodyPr wrap="none" rtlCol="0">
            <a:spAutoFit/>
          </a:bodyPr>
          <a:lstStyle/>
          <a:p>
            <a:r>
              <a:rPr lang="en-US" sz="1000" dirty="0"/>
              <a:t>Photo Credits: Clay Robinson</a:t>
            </a:r>
          </a:p>
        </p:txBody>
      </p:sp>
    </p:spTree>
    <p:extLst>
      <p:ext uri="{BB962C8B-B14F-4D97-AF65-F5344CB8AC3E}">
        <p14:creationId xmlns:p14="http://schemas.microsoft.com/office/powerpoint/2010/main" val="415869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rgbClr val="7030A0"/>
                </a:solidFill>
              </a:rPr>
              <a:t>P</a:t>
            </a:r>
            <a:r>
              <a:rPr lang="en-US" b="1" dirty="0">
                <a:solidFill>
                  <a:srgbClr val="065B84"/>
                </a:solidFill>
              </a:rPr>
              <a:t>arent Material</a:t>
            </a:r>
            <a:endParaRPr lang="en-US" b="1" dirty="0">
              <a:solidFill>
                <a:schemeClr val="accent5">
                  <a:lumMod val="50000"/>
                </a:schemeClr>
              </a:solidFill>
            </a:endParaRPr>
          </a:p>
        </p:txBody>
      </p:sp>
      <p:sp>
        <p:nvSpPr>
          <p:cNvPr id="4" name="Content Placeholder 3">
            <a:extLst>
              <a:ext uri="{FF2B5EF4-FFF2-40B4-BE49-F238E27FC236}">
                <a16:creationId xmlns:a16="http://schemas.microsoft.com/office/drawing/2014/main" id="{0D7426A0-7203-B131-C091-BD8F66D0AD4C}"/>
              </a:ext>
            </a:extLst>
          </p:cNvPr>
          <p:cNvSpPr>
            <a:spLocks noGrp="1"/>
          </p:cNvSpPr>
          <p:nvPr>
            <p:ph idx="1"/>
          </p:nvPr>
        </p:nvSpPr>
        <p:spPr>
          <a:xfrm>
            <a:off x="1818525" y="1825625"/>
            <a:ext cx="3957585" cy="4351338"/>
          </a:xfrm>
        </p:spPr>
        <p:txBody>
          <a:bodyPr>
            <a:normAutofit/>
          </a:bodyPr>
          <a:lstStyle/>
          <a:p>
            <a:pPr marL="15240" lvl="0" indent="0" algn="l" rtl="0">
              <a:lnSpc>
                <a:spcPct val="100000"/>
              </a:lnSpc>
              <a:spcBef>
                <a:spcPts val="0"/>
              </a:spcBef>
              <a:spcAft>
                <a:spcPts val="0"/>
              </a:spcAft>
              <a:buClr>
                <a:schemeClr val="dk1"/>
              </a:buClr>
              <a:buSzPts val="1800"/>
              <a:buNone/>
            </a:pPr>
            <a:r>
              <a:rPr lang="en-US" dirty="0">
                <a:ea typeface="Times New Roman"/>
                <a:cs typeface="Times New Roman"/>
                <a:sym typeface="Times New Roman"/>
              </a:rPr>
              <a:t>Every soil “inherits” traits from the parent material from which it formed. </a:t>
            </a:r>
          </a:p>
        </p:txBody>
      </p:sp>
      <p:pic>
        <p:nvPicPr>
          <p:cNvPr id="10" name="Picture 9">
            <a:extLst>
              <a:ext uri="{FF2B5EF4-FFF2-40B4-BE49-F238E27FC236}">
                <a16:creationId xmlns:a16="http://schemas.microsoft.com/office/drawing/2014/main" id="{CFC98856-6672-A6AC-85C6-35620E21DE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8405" y="3184509"/>
            <a:ext cx="2134772" cy="2134772"/>
          </a:xfrm>
          <a:prstGeom prst="rect">
            <a:avLst/>
          </a:prstGeom>
        </p:spPr>
      </p:pic>
      <p:pic>
        <p:nvPicPr>
          <p:cNvPr id="11" name="Google Shape;386;p25">
            <a:extLst>
              <a:ext uri="{FF2B5EF4-FFF2-40B4-BE49-F238E27FC236}">
                <a16:creationId xmlns:a16="http://schemas.microsoft.com/office/drawing/2014/main" id="{CADE44A9-A7D2-A7B5-9CC6-E1BDFEA944E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95472" y="1027906"/>
            <a:ext cx="3156005" cy="4291375"/>
          </a:xfrm>
          <a:prstGeom prst="rect">
            <a:avLst/>
          </a:prstGeom>
          <a:noFill/>
          <a:ln>
            <a:noFill/>
          </a:ln>
        </p:spPr>
      </p:pic>
      <p:sp>
        <p:nvSpPr>
          <p:cNvPr id="7" name="Date Placeholder 3">
            <a:extLst>
              <a:ext uri="{FF2B5EF4-FFF2-40B4-BE49-F238E27FC236}">
                <a16:creationId xmlns:a16="http://schemas.microsoft.com/office/drawing/2014/main" id="{EEE0A3A7-6477-EB67-C06B-D39270E363AE}"/>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13" name="Google Shape;302;p18">
            <a:extLst>
              <a:ext uri="{FF2B5EF4-FFF2-40B4-BE49-F238E27FC236}">
                <a16:creationId xmlns:a16="http://schemas.microsoft.com/office/drawing/2014/main" id="{9A3BE4FA-B112-5609-B1F9-7347DFB367A9}"/>
              </a:ext>
            </a:extLst>
          </p:cNvPr>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Image Credit:  </a:t>
            </a:r>
            <a:r>
              <a:rPr lang="en-US" sz="1000" b="1" i="1" u="none" strike="noStrike" cap="none" dirty="0">
                <a:solidFill>
                  <a:schemeClr val="dk1"/>
                </a:solidFill>
                <a:latin typeface="Calibri"/>
                <a:ea typeface="Calibri"/>
                <a:cs typeface="Calibri"/>
                <a:sym typeface="Calibri"/>
              </a:rPr>
              <a:t>SOIL! Get the Inside Scoop</a:t>
            </a:r>
            <a:r>
              <a:rPr lang="en-US" sz="1000" b="1" i="0" u="none" strike="noStrike" cap="none" dirty="0">
                <a:solidFill>
                  <a:schemeClr val="dk1"/>
                </a:solidFill>
                <a:latin typeface="Calibri"/>
                <a:ea typeface="Calibri"/>
                <a:cs typeface="Calibri"/>
                <a:sym typeface="Calibri"/>
              </a:rPr>
              <a:t>, </a:t>
            </a:r>
            <a:r>
              <a:rPr lang="en-US" sz="1000" b="0" i="0" u="none" strike="noStrike" cap="none" dirty="0">
                <a:solidFill>
                  <a:schemeClr val="dk1"/>
                </a:solidFill>
                <a:latin typeface="Calibri"/>
                <a:ea typeface="Calibri"/>
                <a:cs typeface="Calibri"/>
                <a:sym typeface="Calibri"/>
              </a:rPr>
              <a:t>D. </a:t>
            </a:r>
            <a:r>
              <a:rPr lang="en-US" sz="1000" b="0" i="0" u="none" strike="noStrike" cap="none" dirty="0" err="1">
                <a:solidFill>
                  <a:schemeClr val="dk1"/>
                </a:solidFill>
                <a:latin typeface="Calibri"/>
                <a:ea typeface="Calibri"/>
                <a:cs typeface="Calibri"/>
                <a:sym typeface="Calibri"/>
              </a:rPr>
              <a:t>Lindbo</a:t>
            </a:r>
            <a:r>
              <a:rPr lang="en-US" sz="1000" b="0" i="0" u="none" strike="noStrike" cap="none" dirty="0">
                <a:solidFill>
                  <a:schemeClr val="dk1"/>
                </a:solidFill>
                <a:latin typeface="Calibri"/>
                <a:ea typeface="Calibri"/>
                <a:cs typeface="Calibri"/>
                <a:sym typeface="Calibri"/>
              </a:rPr>
              <a:t> and others, ©2008 Soil Science Societies of America</a:t>
            </a:r>
            <a:endParaRPr lang="en-US" sz="1000" b="1" i="0" u="none" strike="noStrike" cap="none"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000"/>
              <a:buFont typeface="Arial"/>
              <a:buNone/>
            </a:pPr>
            <a:endParaRPr lang="en-US" sz="1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5164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4">
                    <a:lumMod val="75000"/>
                  </a:schemeClr>
                </a:solidFill>
              </a:rPr>
              <a:t>T</a:t>
            </a:r>
            <a:r>
              <a:rPr lang="en-US" b="1" dirty="0">
                <a:solidFill>
                  <a:srgbClr val="065B84"/>
                </a:solidFill>
              </a:rPr>
              <a:t>ime</a:t>
            </a:r>
            <a:endParaRPr lang="en-US" b="1" dirty="0">
              <a:solidFill>
                <a:schemeClr val="accent5">
                  <a:lumMod val="50000"/>
                </a:schemeClr>
              </a:solidFill>
            </a:endParaRPr>
          </a:p>
        </p:txBody>
      </p:sp>
      <p:sp>
        <p:nvSpPr>
          <p:cNvPr id="4" name="Content Placeholder 3">
            <a:extLst>
              <a:ext uri="{FF2B5EF4-FFF2-40B4-BE49-F238E27FC236}">
                <a16:creationId xmlns:a16="http://schemas.microsoft.com/office/drawing/2014/main" id="{0D7426A0-7203-B131-C091-BD8F66D0AD4C}"/>
              </a:ext>
            </a:extLst>
          </p:cNvPr>
          <p:cNvSpPr>
            <a:spLocks noGrp="1"/>
          </p:cNvSpPr>
          <p:nvPr>
            <p:ph idx="1"/>
          </p:nvPr>
        </p:nvSpPr>
        <p:spPr>
          <a:xfrm>
            <a:off x="1818525" y="1825625"/>
            <a:ext cx="3957585" cy="4351338"/>
          </a:xfrm>
        </p:spPr>
        <p:txBody>
          <a:bodyPr>
            <a:normAutofit/>
          </a:bodyPr>
          <a:lstStyle/>
          <a:p>
            <a:pPr marL="358140" indent="-342900">
              <a:lnSpc>
                <a:spcPct val="100000"/>
              </a:lnSpc>
              <a:spcBef>
                <a:spcPts val="0"/>
              </a:spcBef>
              <a:buClr>
                <a:schemeClr val="dk1"/>
              </a:buClr>
              <a:buSzPts val="1800"/>
            </a:pPr>
            <a:r>
              <a:rPr lang="en-US" dirty="0">
                <a:ea typeface="Times New Roman"/>
                <a:cs typeface="Times New Roman"/>
                <a:sym typeface="Times New Roman"/>
              </a:rPr>
              <a:t>Older soils differ from younger soils.</a:t>
            </a:r>
          </a:p>
          <a:p>
            <a:pPr marL="358140" indent="-342900">
              <a:lnSpc>
                <a:spcPct val="100000"/>
              </a:lnSpc>
              <a:spcBef>
                <a:spcPts val="0"/>
              </a:spcBef>
              <a:buClr>
                <a:schemeClr val="dk1"/>
              </a:buClr>
              <a:buSzPts val="1800"/>
            </a:pPr>
            <a:r>
              <a:rPr lang="en-US" dirty="0">
                <a:ea typeface="Times New Roman"/>
                <a:cs typeface="Times New Roman"/>
                <a:sym typeface="Times New Roman"/>
              </a:rPr>
              <a:t>As soil ages, it starts to look different from its parent material. </a:t>
            </a:r>
          </a:p>
        </p:txBody>
      </p:sp>
      <p:pic>
        <p:nvPicPr>
          <p:cNvPr id="8" name="Picture 7">
            <a:extLst>
              <a:ext uri="{FF2B5EF4-FFF2-40B4-BE49-F238E27FC236}">
                <a16:creationId xmlns:a16="http://schemas.microsoft.com/office/drawing/2014/main" id="{ABADB4D0-7835-B632-DA31-688D1DBBB6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5865" y="4163796"/>
            <a:ext cx="2134772" cy="2134772"/>
          </a:xfrm>
          <a:prstGeom prst="rect">
            <a:avLst/>
          </a:prstGeom>
        </p:spPr>
      </p:pic>
      <p:pic>
        <p:nvPicPr>
          <p:cNvPr id="9" name="Google Shape;428;p29" descr="C:\Documents and Settings\lindbo\Desktop\AKADIRT\Soil Photos\NRCS-NC-Kelley\PROFILES-03\Wagram\Wagram 1 w scale (cm).tif">
            <a:extLst>
              <a:ext uri="{FF2B5EF4-FFF2-40B4-BE49-F238E27FC236}">
                <a16:creationId xmlns:a16="http://schemas.microsoft.com/office/drawing/2014/main" id="{06BDAFA0-25AA-82AE-3EC4-9C155BC74DB0}"/>
              </a:ext>
            </a:extLst>
          </p:cNvPr>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9042991" y="1373001"/>
            <a:ext cx="2818148" cy="4010772"/>
          </a:xfrm>
          <a:prstGeom prst="rect">
            <a:avLst/>
          </a:prstGeom>
          <a:noFill/>
          <a:ln>
            <a:noFill/>
          </a:ln>
        </p:spPr>
      </p:pic>
      <p:pic>
        <p:nvPicPr>
          <p:cNvPr id="13" name="Google Shape;429;p29" descr="C:\Documents and Settings\lindbo\Desktop\AKADIRT\Soil Photos\Nags Head Research Sites\Transect 2\Nags Head 2-2.JPG">
            <a:extLst>
              <a:ext uri="{FF2B5EF4-FFF2-40B4-BE49-F238E27FC236}">
                <a16:creationId xmlns:a16="http://schemas.microsoft.com/office/drawing/2014/main" id="{C293AF47-AF0E-B35E-38BE-3D1CCEF5B4A6}"/>
              </a:ext>
            </a:extLst>
          </p:cNvPr>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5955710" y="1373002"/>
            <a:ext cx="2830734" cy="4010771"/>
          </a:xfrm>
          <a:prstGeom prst="rect">
            <a:avLst/>
          </a:prstGeom>
          <a:noFill/>
          <a:ln>
            <a:noFill/>
          </a:ln>
        </p:spPr>
      </p:pic>
      <p:sp>
        <p:nvSpPr>
          <p:cNvPr id="15" name="Google Shape;430;p29">
            <a:extLst>
              <a:ext uri="{FF2B5EF4-FFF2-40B4-BE49-F238E27FC236}">
                <a16:creationId xmlns:a16="http://schemas.microsoft.com/office/drawing/2014/main" id="{A3F95C9D-D660-05D6-1121-DAFC4B09D1A7}"/>
              </a:ext>
            </a:extLst>
          </p:cNvPr>
          <p:cNvSpPr txBox="1"/>
          <p:nvPr/>
        </p:nvSpPr>
        <p:spPr>
          <a:xfrm>
            <a:off x="6372470" y="5512403"/>
            <a:ext cx="1997214" cy="646290"/>
          </a:xfrm>
          <a:prstGeom prst="rect">
            <a:avLst/>
          </a:prstGeom>
          <a:solidFill>
            <a:srgbClr val="F6B26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Times New Roman"/>
                <a:ea typeface="Times New Roman"/>
                <a:cs typeface="Times New Roman"/>
                <a:sym typeface="Times New Roman"/>
              </a:rPr>
              <a:t>YOUNG</a:t>
            </a:r>
            <a:endParaRPr sz="1800" b="0" i="0"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Times New Roman"/>
                <a:ea typeface="Times New Roman"/>
                <a:cs typeface="Times New Roman"/>
                <a:sym typeface="Times New Roman"/>
              </a:rPr>
              <a:t>Few horizons</a:t>
            </a:r>
            <a:endParaRPr sz="1800" b="0" i="0" u="none" strike="noStrike" cap="none" dirty="0">
              <a:solidFill>
                <a:srgbClr val="000000"/>
              </a:solidFill>
              <a:latin typeface="Times New Roman"/>
              <a:ea typeface="Times New Roman"/>
              <a:cs typeface="Times New Roman"/>
              <a:sym typeface="Times New Roman"/>
            </a:endParaRPr>
          </a:p>
        </p:txBody>
      </p:sp>
      <p:sp>
        <p:nvSpPr>
          <p:cNvPr id="17" name="Google Shape;302;p18">
            <a:extLst>
              <a:ext uri="{FF2B5EF4-FFF2-40B4-BE49-F238E27FC236}">
                <a16:creationId xmlns:a16="http://schemas.microsoft.com/office/drawing/2014/main" id="{63B66B90-4D42-2E5A-414C-EC64EA5BD3B2}"/>
              </a:ext>
            </a:extLst>
          </p:cNvPr>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Image Credit: D. </a:t>
            </a:r>
            <a:r>
              <a:rPr lang="en-US" sz="1000" b="0" i="0" u="none" strike="noStrike" cap="none" dirty="0" err="1">
                <a:solidFill>
                  <a:schemeClr val="dk1"/>
                </a:solidFill>
                <a:latin typeface="Calibri"/>
                <a:ea typeface="Calibri"/>
                <a:cs typeface="Calibri"/>
                <a:sym typeface="Calibri"/>
              </a:rPr>
              <a:t>Lindbo</a:t>
            </a:r>
            <a:r>
              <a:rPr lang="en-US" sz="1000" b="0" i="0" u="none" strike="noStrike" cap="none" dirty="0">
                <a:solidFill>
                  <a:schemeClr val="dk1"/>
                </a:solidFill>
                <a:latin typeface="Calibri"/>
                <a:ea typeface="Calibri"/>
                <a:cs typeface="Calibri"/>
                <a:sym typeface="Calibri"/>
              </a:rPr>
              <a:t> and Wale Adewunmi, Know Soil Know Life contributors </a:t>
            </a:r>
            <a:endParaRPr lang="en-US" sz="1000" b="1" i="0" u="none" strike="noStrike" cap="none"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000"/>
              <a:buFont typeface="Arial"/>
              <a:buNone/>
            </a:pPr>
            <a:endParaRPr lang="en-US" sz="1000" b="1" i="0" u="none" strike="noStrike" cap="none" dirty="0">
              <a:solidFill>
                <a:schemeClr val="dk1"/>
              </a:solidFill>
              <a:latin typeface="Calibri"/>
              <a:ea typeface="Calibri"/>
              <a:cs typeface="Calibri"/>
              <a:sym typeface="Calibri"/>
            </a:endParaRPr>
          </a:p>
        </p:txBody>
      </p:sp>
      <p:sp>
        <p:nvSpPr>
          <p:cNvPr id="18" name="Date Placeholder 3">
            <a:extLst>
              <a:ext uri="{FF2B5EF4-FFF2-40B4-BE49-F238E27FC236}">
                <a16:creationId xmlns:a16="http://schemas.microsoft.com/office/drawing/2014/main" id="{CB5F1418-C3A0-4CC2-BC2C-2F7D385BBC0F}"/>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11" name="Google Shape;430;p29">
            <a:extLst>
              <a:ext uri="{FF2B5EF4-FFF2-40B4-BE49-F238E27FC236}">
                <a16:creationId xmlns:a16="http://schemas.microsoft.com/office/drawing/2014/main" id="{5750ABFA-5AB0-B493-F4E2-35672C908EA9}"/>
              </a:ext>
            </a:extLst>
          </p:cNvPr>
          <p:cNvSpPr txBox="1"/>
          <p:nvPr/>
        </p:nvSpPr>
        <p:spPr>
          <a:xfrm>
            <a:off x="9453458" y="5518499"/>
            <a:ext cx="1997214" cy="646290"/>
          </a:xfrm>
          <a:prstGeom prst="rect">
            <a:avLst/>
          </a:prstGeom>
          <a:solidFill>
            <a:srgbClr val="F6B26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Times New Roman"/>
                <a:ea typeface="Times New Roman"/>
                <a:cs typeface="Times New Roman"/>
                <a:sym typeface="Times New Roman"/>
              </a:rPr>
              <a:t>OLDER</a:t>
            </a:r>
            <a:endParaRPr sz="1800" b="0" i="0"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Times New Roman"/>
                <a:ea typeface="Times New Roman"/>
                <a:cs typeface="Times New Roman"/>
                <a:sym typeface="Times New Roman"/>
              </a:rPr>
              <a:t>More horizons</a:t>
            </a:r>
            <a:endParaRPr sz="1800" b="0" i="0" u="none" strike="noStrike" cap="none"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7883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rgbClr val="065B84"/>
                </a:solidFill>
              </a:rPr>
              <a:t>Soil Profile </a:t>
            </a:r>
            <a:br>
              <a:rPr lang="en-US" b="1" dirty="0">
                <a:solidFill>
                  <a:srgbClr val="065B84"/>
                </a:solidFill>
              </a:rPr>
            </a:br>
            <a:r>
              <a:rPr lang="en-US" b="1" dirty="0">
                <a:solidFill>
                  <a:srgbClr val="065B84"/>
                </a:solidFill>
              </a:rPr>
              <a:t>(vertical cross-section)</a:t>
            </a:r>
            <a:endParaRPr lang="en-US" b="1" dirty="0">
              <a:solidFill>
                <a:schemeClr val="accent5">
                  <a:lumMod val="50000"/>
                </a:schemeClr>
              </a:solidFill>
            </a:endParaRPr>
          </a:p>
        </p:txBody>
      </p:sp>
      <p:pic>
        <p:nvPicPr>
          <p:cNvPr id="17" name="Picture 16">
            <a:extLst>
              <a:ext uri="{FF2B5EF4-FFF2-40B4-BE49-F238E27FC236}">
                <a16:creationId xmlns:a16="http://schemas.microsoft.com/office/drawing/2014/main" id="{8B1C1CF6-EF42-7348-4EFD-EAC4184BF4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3596" y="1530585"/>
            <a:ext cx="6086582" cy="5110675"/>
          </a:xfrm>
          <a:prstGeom prst="rect">
            <a:avLst/>
          </a:prstGeom>
        </p:spPr>
      </p:pic>
      <p:sp>
        <p:nvSpPr>
          <p:cNvPr id="5" name="Date Placeholder 3">
            <a:extLst>
              <a:ext uri="{FF2B5EF4-FFF2-40B4-BE49-F238E27FC236}">
                <a16:creationId xmlns:a16="http://schemas.microsoft.com/office/drawing/2014/main" id="{F239A020-3D3E-60A3-ADF0-D0484D7DBDA9}"/>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6" name="Google Shape;302;p18">
            <a:extLst>
              <a:ext uri="{FF2B5EF4-FFF2-40B4-BE49-F238E27FC236}">
                <a16:creationId xmlns:a16="http://schemas.microsoft.com/office/drawing/2014/main" id="{BEB5F7F5-6DAD-2F64-9293-EFD532D2502C}"/>
              </a:ext>
            </a:extLst>
          </p:cNvPr>
          <p:cNvSpPr txBox="1"/>
          <p:nvPr/>
        </p:nvSpPr>
        <p:spPr>
          <a:xfrm>
            <a:off x="7018347" y="6362505"/>
            <a:ext cx="349502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Image Credit: :  </a:t>
            </a:r>
            <a:r>
              <a:rPr lang="en-US" sz="1000" b="1" i="1" u="none" strike="noStrike" cap="none" dirty="0">
                <a:solidFill>
                  <a:schemeClr val="dk1"/>
                </a:solidFill>
                <a:latin typeface="Calibri"/>
                <a:ea typeface="Calibri"/>
                <a:cs typeface="Calibri"/>
                <a:sym typeface="Calibri"/>
              </a:rPr>
              <a:t>SOIL! Get the Inside Scoop</a:t>
            </a:r>
            <a:r>
              <a:rPr lang="en-US" sz="1000" b="1" i="0" u="none" strike="noStrike" cap="none" dirty="0">
                <a:solidFill>
                  <a:schemeClr val="dk1"/>
                </a:solidFill>
                <a:latin typeface="Calibri"/>
                <a:ea typeface="Calibri"/>
                <a:cs typeface="Calibri"/>
                <a:sym typeface="Calibri"/>
              </a:rPr>
              <a:t>, </a:t>
            </a:r>
            <a:r>
              <a:rPr lang="en-US" sz="1000" b="0" i="0" u="none" strike="noStrike" cap="none" dirty="0">
                <a:solidFill>
                  <a:schemeClr val="dk1"/>
                </a:solidFill>
                <a:latin typeface="Calibri"/>
                <a:ea typeface="Calibri"/>
                <a:cs typeface="Calibri"/>
                <a:sym typeface="Calibri"/>
              </a:rPr>
              <a:t>D. </a:t>
            </a:r>
            <a:r>
              <a:rPr lang="en-US" sz="1000" b="0" i="0" u="none" strike="noStrike" cap="none" dirty="0" err="1">
                <a:solidFill>
                  <a:schemeClr val="dk1"/>
                </a:solidFill>
                <a:latin typeface="Calibri"/>
                <a:ea typeface="Calibri"/>
                <a:cs typeface="Calibri"/>
                <a:sym typeface="Calibri"/>
              </a:rPr>
              <a:t>Lindbo</a:t>
            </a:r>
            <a:r>
              <a:rPr lang="en-US" sz="1000" b="0" i="0" u="none" strike="noStrike" cap="none" dirty="0">
                <a:solidFill>
                  <a:schemeClr val="dk1"/>
                </a:solidFill>
                <a:latin typeface="Calibri"/>
                <a:ea typeface="Calibri"/>
                <a:cs typeface="Calibri"/>
                <a:sym typeface="Calibri"/>
              </a:rPr>
              <a:t> and others, ©2008 Soil Science Societies of America</a:t>
            </a:r>
            <a:endParaRPr lang="en-US" sz="1000" b="1" i="0" u="none" strike="noStrike" cap="none"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34EEEB6F-4F6A-9716-47E0-55CBB04FC7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61121" y="92869"/>
            <a:ext cx="3087432" cy="2972778"/>
          </a:xfrm>
          <a:prstGeom prst="rect">
            <a:avLst/>
          </a:prstGeom>
        </p:spPr>
      </p:pic>
      <p:pic>
        <p:nvPicPr>
          <p:cNvPr id="8" name="Picture 7">
            <a:extLst>
              <a:ext uri="{FF2B5EF4-FFF2-40B4-BE49-F238E27FC236}">
                <a16:creationId xmlns:a16="http://schemas.microsoft.com/office/drawing/2014/main" id="{DA2D5B93-5B99-5C88-2992-BB71799CE3A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61120" y="3241764"/>
            <a:ext cx="3087432" cy="2972776"/>
          </a:xfrm>
          <a:prstGeom prst="rect">
            <a:avLst/>
          </a:prstGeom>
        </p:spPr>
      </p:pic>
      <p:sp>
        <p:nvSpPr>
          <p:cNvPr id="9" name="TextBox 8">
            <a:extLst>
              <a:ext uri="{FF2B5EF4-FFF2-40B4-BE49-F238E27FC236}">
                <a16:creationId xmlns:a16="http://schemas.microsoft.com/office/drawing/2014/main" id="{CC232C5D-B457-74A6-F003-2240D7D171E7}"/>
              </a:ext>
            </a:extLst>
          </p:cNvPr>
          <p:cNvSpPr txBox="1"/>
          <p:nvPr/>
        </p:nvSpPr>
        <p:spPr>
          <a:xfrm>
            <a:off x="10492644" y="6548714"/>
            <a:ext cx="1683474" cy="246221"/>
          </a:xfrm>
          <a:prstGeom prst="rect">
            <a:avLst/>
          </a:prstGeom>
          <a:noFill/>
        </p:spPr>
        <p:txBody>
          <a:bodyPr wrap="none" rtlCol="0">
            <a:spAutoFit/>
          </a:bodyPr>
          <a:lstStyle/>
          <a:p>
            <a:r>
              <a:rPr lang="en-US" sz="1000" dirty="0"/>
              <a:t>Photo Credits: Clay Robinson</a:t>
            </a:r>
          </a:p>
        </p:txBody>
      </p:sp>
    </p:spTree>
    <p:extLst>
      <p:ext uri="{BB962C8B-B14F-4D97-AF65-F5344CB8AC3E}">
        <p14:creationId xmlns:p14="http://schemas.microsoft.com/office/powerpoint/2010/main" val="3546158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Physical Properties</a:t>
            </a:r>
          </a:p>
        </p:txBody>
      </p:sp>
      <p:sp>
        <p:nvSpPr>
          <p:cNvPr id="4" name="Content Placeholder 3">
            <a:extLst>
              <a:ext uri="{FF2B5EF4-FFF2-40B4-BE49-F238E27FC236}">
                <a16:creationId xmlns:a16="http://schemas.microsoft.com/office/drawing/2014/main" id="{0D7426A0-7203-B131-C091-BD8F66D0AD4C}"/>
              </a:ext>
            </a:extLst>
          </p:cNvPr>
          <p:cNvSpPr>
            <a:spLocks noGrp="1"/>
          </p:cNvSpPr>
          <p:nvPr>
            <p:ph idx="1"/>
          </p:nvPr>
        </p:nvSpPr>
        <p:spPr>
          <a:xfrm>
            <a:off x="1818526" y="1825625"/>
            <a:ext cx="5191874" cy="4351338"/>
          </a:xfrm>
        </p:spPr>
        <p:txBody>
          <a:bodyPr>
            <a:noAutofit/>
          </a:bodyPr>
          <a:lstStyle/>
          <a:p>
            <a:r>
              <a:rPr lang="en-US" dirty="0"/>
              <a:t>Soil Color</a:t>
            </a:r>
          </a:p>
          <a:p>
            <a:r>
              <a:rPr lang="en-US" dirty="0"/>
              <a:t>Soil Texture – particle size and composition</a:t>
            </a:r>
          </a:p>
          <a:p>
            <a:r>
              <a:rPr lang="en-US" dirty="0"/>
              <a:t>Soil Structure – arrangement of particles into aggregates (clumps or clods)</a:t>
            </a:r>
          </a:p>
        </p:txBody>
      </p:sp>
      <p:pic>
        <p:nvPicPr>
          <p:cNvPr id="5" name="Google Shape;107;p3" descr="A picture containing outdoor, person, man, holding&#10;&#10;Description automatically generated">
            <a:extLst>
              <a:ext uri="{FF2B5EF4-FFF2-40B4-BE49-F238E27FC236}">
                <a16:creationId xmlns:a16="http://schemas.microsoft.com/office/drawing/2014/main" id="{EAF132E6-A990-8A25-52B0-BD9077D5A5FD}"/>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7601464" y="1350264"/>
            <a:ext cx="4204255" cy="3657600"/>
          </a:xfrm>
          <a:prstGeom prst="rect">
            <a:avLst/>
          </a:prstGeom>
          <a:noFill/>
          <a:ln>
            <a:noFill/>
          </a:ln>
        </p:spPr>
      </p:pic>
      <p:sp>
        <p:nvSpPr>
          <p:cNvPr id="9" name="Google Shape;302;p18">
            <a:extLst>
              <a:ext uri="{FF2B5EF4-FFF2-40B4-BE49-F238E27FC236}">
                <a16:creationId xmlns:a16="http://schemas.microsoft.com/office/drawing/2014/main" id="{88F5A128-A0E2-4170-02AC-528C6387EC9F}"/>
              </a:ext>
            </a:extLst>
          </p:cNvPr>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Image Credit: D. </a:t>
            </a:r>
            <a:r>
              <a:rPr lang="en-US" sz="1000" b="0" i="0" u="none" strike="noStrike" cap="none" dirty="0" err="1">
                <a:solidFill>
                  <a:schemeClr val="dk1"/>
                </a:solidFill>
                <a:latin typeface="Calibri"/>
                <a:ea typeface="Calibri"/>
                <a:cs typeface="Calibri"/>
                <a:sym typeface="Calibri"/>
              </a:rPr>
              <a:t>Lindbo</a:t>
            </a:r>
            <a:r>
              <a:rPr lang="en-US" sz="1000" b="0" i="0" u="none" strike="noStrike" cap="none" dirty="0">
                <a:solidFill>
                  <a:schemeClr val="dk1"/>
                </a:solidFill>
                <a:latin typeface="Calibri"/>
                <a:ea typeface="Calibri"/>
                <a:cs typeface="Calibri"/>
                <a:sym typeface="Calibri"/>
              </a:rPr>
              <a:t> and Wale Adewunmi, Know Soil Know Life contributors </a:t>
            </a:r>
            <a:endParaRPr lang="en-US" sz="1000" b="1" i="0" u="none" strike="noStrike" cap="none"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000"/>
              <a:buFont typeface="Arial"/>
              <a:buNone/>
            </a:pPr>
            <a:endParaRPr lang="en-US" sz="1000" b="1" i="0" u="none" strike="noStrike" cap="none" dirty="0">
              <a:solidFill>
                <a:schemeClr val="dk1"/>
              </a:solidFill>
              <a:latin typeface="Calibri"/>
              <a:ea typeface="Calibri"/>
              <a:cs typeface="Calibri"/>
              <a:sym typeface="Calibri"/>
            </a:endParaRPr>
          </a:p>
        </p:txBody>
      </p:sp>
      <p:sp>
        <p:nvSpPr>
          <p:cNvPr id="10" name="Date Placeholder 3">
            <a:extLst>
              <a:ext uri="{FF2B5EF4-FFF2-40B4-BE49-F238E27FC236}">
                <a16:creationId xmlns:a16="http://schemas.microsoft.com/office/drawing/2014/main" id="{31324848-20C7-1261-448A-5DD45DDED8B6}"/>
              </a:ext>
            </a:extLst>
          </p:cNvPr>
          <p:cNvSpPr txBox="1">
            <a:spLocks/>
          </p:cNvSpPr>
          <p:nvPr/>
        </p:nvSpPr>
        <p:spPr>
          <a:xfrm>
            <a:off x="1818524" y="6420172"/>
            <a:ext cx="6086582" cy="30585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Soil Science Society of America   www.soils.org | www.soils4teachers.org</a:t>
            </a:r>
          </a:p>
        </p:txBody>
      </p:sp>
    </p:spTree>
    <p:extLst>
      <p:ext uri="{BB962C8B-B14F-4D97-AF65-F5344CB8AC3E}">
        <p14:creationId xmlns:p14="http://schemas.microsoft.com/office/powerpoint/2010/main" val="1851160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rgbClr val="065B84"/>
                </a:solidFill>
              </a:rPr>
              <a:t>Soil Color </a:t>
            </a:r>
            <a:endParaRPr lang="en-US" b="1" dirty="0">
              <a:solidFill>
                <a:schemeClr val="accent5">
                  <a:lumMod val="50000"/>
                </a:schemeClr>
              </a:solidFill>
            </a:endParaRPr>
          </a:p>
        </p:txBody>
      </p:sp>
      <p:sp>
        <p:nvSpPr>
          <p:cNvPr id="4" name="Content Placeholder 3">
            <a:extLst>
              <a:ext uri="{FF2B5EF4-FFF2-40B4-BE49-F238E27FC236}">
                <a16:creationId xmlns:a16="http://schemas.microsoft.com/office/drawing/2014/main" id="{0D7426A0-7203-B131-C091-BD8F66D0AD4C}"/>
              </a:ext>
            </a:extLst>
          </p:cNvPr>
          <p:cNvSpPr>
            <a:spLocks noGrp="1"/>
          </p:cNvSpPr>
          <p:nvPr>
            <p:ph idx="1"/>
          </p:nvPr>
        </p:nvSpPr>
        <p:spPr>
          <a:xfrm>
            <a:off x="8234836" y="5965336"/>
            <a:ext cx="1122751" cy="338700"/>
          </a:xfrm>
        </p:spPr>
        <p:txBody>
          <a:bodyPr>
            <a:normAutofit lnSpcReduction="10000"/>
          </a:bodyPr>
          <a:lstStyle/>
          <a:p>
            <a:pPr marL="15240" lvl="0" indent="0" algn="ctr" rtl="0">
              <a:lnSpc>
                <a:spcPct val="70000"/>
              </a:lnSpc>
              <a:spcBef>
                <a:spcPts val="0"/>
              </a:spcBef>
              <a:spcAft>
                <a:spcPts val="0"/>
              </a:spcAft>
              <a:buClr>
                <a:schemeClr val="dk1"/>
              </a:buClr>
              <a:buSzPts val="1800"/>
              <a:buNone/>
            </a:pPr>
            <a:r>
              <a:rPr lang="en-US" sz="2400" dirty="0" err="1">
                <a:ea typeface="Times New Roman"/>
                <a:cs typeface="Times New Roman"/>
                <a:sym typeface="Times New Roman"/>
              </a:rPr>
              <a:t>Oxisols</a:t>
            </a:r>
            <a:endParaRPr lang="en-US" sz="2400" dirty="0">
              <a:ea typeface="Times New Roman"/>
              <a:cs typeface="Times New Roman"/>
              <a:sym typeface="Times New Roman"/>
            </a:endParaRPr>
          </a:p>
        </p:txBody>
      </p:sp>
      <p:pic>
        <p:nvPicPr>
          <p:cNvPr id="8" name="Google Shape;132;p5">
            <a:extLst>
              <a:ext uri="{FF2B5EF4-FFF2-40B4-BE49-F238E27FC236}">
                <a16:creationId xmlns:a16="http://schemas.microsoft.com/office/drawing/2014/main" id="{80C9683B-3434-28B9-D0F0-3E3EF2ACCD57}"/>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7840593" y="2182368"/>
            <a:ext cx="1875518" cy="3657600"/>
          </a:xfrm>
          <a:prstGeom prst="rect">
            <a:avLst/>
          </a:prstGeom>
          <a:noFill/>
          <a:ln>
            <a:noFill/>
          </a:ln>
        </p:spPr>
      </p:pic>
      <p:pic>
        <p:nvPicPr>
          <p:cNvPr id="9" name="Google Shape;137;p5">
            <a:extLst>
              <a:ext uri="{FF2B5EF4-FFF2-40B4-BE49-F238E27FC236}">
                <a16:creationId xmlns:a16="http://schemas.microsoft.com/office/drawing/2014/main" id="{CC5DE6E2-61BA-82E8-D1EE-55F81CA7B37F}"/>
              </a:ext>
            </a:extLst>
          </p:cNvPr>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9980249" y="2182368"/>
            <a:ext cx="1875521" cy="3657600"/>
          </a:xfrm>
          <a:prstGeom prst="rect">
            <a:avLst/>
          </a:prstGeom>
          <a:noFill/>
          <a:ln>
            <a:noFill/>
          </a:ln>
        </p:spPr>
      </p:pic>
      <p:sp>
        <p:nvSpPr>
          <p:cNvPr id="13" name="Content Placeholder 3">
            <a:extLst>
              <a:ext uri="{FF2B5EF4-FFF2-40B4-BE49-F238E27FC236}">
                <a16:creationId xmlns:a16="http://schemas.microsoft.com/office/drawing/2014/main" id="{3F1C80C5-AB54-2990-8975-9A319D1A8660}"/>
              </a:ext>
            </a:extLst>
          </p:cNvPr>
          <p:cNvSpPr txBox="1">
            <a:spLocks/>
          </p:cNvSpPr>
          <p:nvPr/>
        </p:nvSpPr>
        <p:spPr>
          <a:xfrm>
            <a:off x="9903996" y="5965336"/>
            <a:ext cx="1810302" cy="3387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 indent="0" algn="ctr">
              <a:lnSpc>
                <a:spcPct val="70000"/>
              </a:lnSpc>
              <a:spcBef>
                <a:spcPts val="0"/>
              </a:spcBef>
              <a:buClr>
                <a:schemeClr val="dk1"/>
              </a:buClr>
              <a:buSzPts val="1800"/>
              <a:buFont typeface="Arial" panose="020B0604020202020204" pitchFamily="34" charset="0"/>
              <a:buNone/>
            </a:pPr>
            <a:r>
              <a:rPr lang="en-US" sz="2400" dirty="0">
                <a:ea typeface="Times New Roman"/>
                <a:cs typeface="Times New Roman"/>
                <a:sym typeface="Times New Roman"/>
              </a:rPr>
              <a:t>Histosols</a:t>
            </a:r>
          </a:p>
        </p:txBody>
      </p:sp>
      <p:sp>
        <p:nvSpPr>
          <p:cNvPr id="7" name="Date Placeholder 3">
            <a:extLst>
              <a:ext uri="{FF2B5EF4-FFF2-40B4-BE49-F238E27FC236}">
                <a16:creationId xmlns:a16="http://schemas.microsoft.com/office/drawing/2014/main" id="{36CB7883-3DF7-7C08-4AB9-D00C1197AD53}"/>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pic>
        <p:nvPicPr>
          <p:cNvPr id="5" name="Picture 4">
            <a:extLst>
              <a:ext uri="{FF2B5EF4-FFF2-40B4-BE49-F238E27FC236}">
                <a16:creationId xmlns:a16="http://schemas.microsoft.com/office/drawing/2014/main" id="{261885FA-CD38-BB17-39DD-A4797C3888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51285" y="157861"/>
            <a:ext cx="7044363" cy="1437050"/>
          </a:xfrm>
          <a:prstGeom prst="rect">
            <a:avLst/>
          </a:prstGeom>
        </p:spPr>
      </p:pic>
      <p:pic>
        <p:nvPicPr>
          <p:cNvPr id="10" name="Picture 9">
            <a:extLst>
              <a:ext uri="{FF2B5EF4-FFF2-40B4-BE49-F238E27FC236}">
                <a16:creationId xmlns:a16="http://schemas.microsoft.com/office/drawing/2014/main" id="{8B306527-E717-8B0E-6D8D-37CE61C51F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40170" y="3803904"/>
            <a:ext cx="4220856" cy="2373059"/>
          </a:xfrm>
          <a:prstGeom prst="rect">
            <a:avLst/>
          </a:prstGeom>
        </p:spPr>
      </p:pic>
      <p:sp>
        <p:nvSpPr>
          <p:cNvPr id="16" name="Google Shape;302;p18">
            <a:extLst>
              <a:ext uri="{FF2B5EF4-FFF2-40B4-BE49-F238E27FC236}">
                <a16:creationId xmlns:a16="http://schemas.microsoft.com/office/drawing/2014/main" id="{C30BC92D-A7EA-26EE-2BC3-1C36A7FCEAEE}"/>
              </a:ext>
            </a:extLst>
          </p:cNvPr>
          <p:cNvSpPr txBox="1"/>
          <p:nvPr/>
        </p:nvSpPr>
        <p:spPr>
          <a:xfrm>
            <a:off x="7018347" y="6362505"/>
            <a:ext cx="349502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err="1">
                <a:solidFill>
                  <a:schemeClr val="dk1"/>
                </a:solidFill>
                <a:latin typeface="Calibri"/>
                <a:ea typeface="Calibri"/>
                <a:cs typeface="Calibri"/>
                <a:sym typeface="Calibri"/>
              </a:rPr>
              <a:t>Oxisol</a:t>
            </a:r>
            <a:r>
              <a:rPr lang="en-US" sz="1000" b="0" i="0" u="none" strike="noStrike" cap="none" dirty="0">
                <a:solidFill>
                  <a:schemeClr val="dk1"/>
                </a:solidFill>
                <a:latin typeface="Calibri"/>
                <a:ea typeface="Calibri"/>
                <a:cs typeface="Calibri"/>
                <a:sym typeface="Calibri"/>
              </a:rPr>
              <a:t>, Histosol Credit: :  </a:t>
            </a:r>
            <a:r>
              <a:rPr lang="en-US" sz="1000" b="1" i="1" u="none" strike="noStrike" cap="none" dirty="0">
                <a:solidFill>
                  <a:schemeClr val="dk1"/>
                </a:solidFill>
                <a:latin typeface="Calibri"/>
                <a:ea typeface="Calibri"/>
                <a:cs typeface="Calibri"/>
                <a:sym typeface="Calibri"/>
              </a:rPr>
              <a:t>SOIL! Get the Inside Scoop</a:t>
            </a:r>
            <a:r>
              <a:rPr lang="en-US" sz="1000" b="1" i="0" u="none" strike="noStrike" cap="none" dirty="0">
                <a:solidFill>
                  <a:schemeClr val="dk1"/>
                </a:solidFill>
                <a:latin typeface="Calibri"/>
                <a:ea typeface="Calibri"/>
                <a:cs typeface="Calibri"/>
                <a:sym typeface="Calibri"/>
              </a:rPr>
              <a:t>, </a:t>
            </a:r>
            <a:r>
              <a:rPr lang="en-US" sz="1000" b="0" i="0" u="none" strike="noStrike" cap="none" dirty="0">
                <a:solidFill>
                  <a:schemeClr val="dk1"/>
                </a:solidFill>
                <a:latin typeface="Calibri"/>
                <a:ea typeface="Calibri"/>
                <a:cs typeface="Calibri"/>
                <a:sym typeface="Calibri"/>
              </a:rPr>
              <a:t>D. </a:t>
            </a:r>
            <a:r>
              <a:rPr lang="en-US" sz="1000" b="0" i="0" u="none" strike="noStrike" cap="none" dirty="0" err="1">
                <a:solidFill>
                  <a:schemeClr val="dk1"/>
                </a:solidFill>
                <a:latin typeface="Calibri"/>
                <a:ea typeface="Calibri"/>
                <a:cs typeface="Calibri"/>
                <a:sym typeface="Calibri"/>
              </a:rPr>
              <a:t>Lindbo</a:t>
            </a:r>
            <a:r>
              <a:rPr lang="en-US" sz="1000" b="0" i="0" u="none" strike="noStrike" cap="none" dirty="0">
                <a:solidFill>
                  <a:schemeClr val="dk1"/>
                </a:solidFill>
                <a:latin typeface="Calibri"/>
                <a:ea typeface="Calibri"/>
                <a:cs typeface="Calibri"/>
                <a:sym typeface="Calibri"/>
              </a:rPr>
              <a:t> and others, ©2008 Soil Science Societies of America</a:t>
            </a:r>
            <a:endParaRPr lang="en-US" sz="1000" b="1" i="0" u="none" strike="noStrike" cap="none" dirty="0">
              <a:solidFill>
                <a:schemeClr val="dk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B3FA2BEC-CEB8-076E-9F5E-CB7F3A8558DB}"/>
              </a:ext>
            </a:extLst>
          </p:cNvPr>
          <p:cNvSpPr txBox="1"/>
          <p:nvPr/>
        </p:nvSpPr>
        <p:spPr>
          <a:xfrm>
            <a:off x="10492644" y="6548714"/>
            <a:ext cx="1683474" cy="246221"/>
          </a:xfrm>
          <a:prstGeom prst="rect">
            <a:avLst/>
          </a:prstGeom>
          <a:noFill/>
        </p:spPr>
        <p:txBody>
          <a:bodyPr wrap="none" rtlCol="0">
            <a:spAutoFit/>
          </a:bodyPr>
          <a:lstStyle/>
          <a:p>
            <a:r>
              <a:rPr lang="en-US" sz="1000" dirty="0"/>
              <a:t>Photo Credits: Clay Robinson</a:t>
            </a:r>
          </a:p>
        </p:txBody>
      </p:sp>
      <p:sp>
        <p:nvSpPr>
          <p:cNvPr id="18" name="Content Placeholder 3">
            <a:extLst>
              <a:ext uri="{FF2B5EF4-FFF2-40B4-BE49-F238E27FC236}">
                <a16:creationId xmlns:a16="http://schemas.microsoft.com/office/drawing/2014/main" id="{66C223B0-C09D-329E-AC2A-BFC81E2E8FEA}"/>
              </a:ext>
            </a:extLst>
          </p:cNvPr>
          <p:cNvSpPr txBox="1">
            <a:spLocks/>
          </p:cNvSpPr>
          <p:nvPr/>
        </p:nvSpPr>
        <p:spPr>
          <a:xfrm>
            <a:off x="1818526" y="1825625"/>
            <a:ext cx="515377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100"/>
              <a:buFont typeface="Arial" panose="020B0604020202020204" pitchFamily="34" charset="0"/>
              <a:buNone/>
            </a:pPr>
            <a:r>
              <a:rPr lang="en-US" dirty="0">
                <a:ea typeface="Times New Roman"/>
                <a:cs typeface="Times New Roman"/>
                <a:sym typeface="Times New Roman"/>
              </a:rPr>
              <a:t>Indicates</a:t>
            </a:r>
          </a:p>
          <a:p>
            <a:pPr lvl="1" indent="-171450">
              <a:spcBef>
                <a:spcPts val="750"/>
              </a:spcBef>
              <a:buClr>
                <a:schemeClr val="dk1"/>
              </a:buClr>
              <a:buSzPts val="1800"/>
              <a:buFont typeface="Times New Roman"/>
              <a:buChar char="•"/>
            </a:pPr>
            <a:r>
              <a:rPr lang="en-US" sz="2800" dirty="0">
                <a:ea typeface="Times New Roman"/>
                <a:cs typeface="Times New Roman"/>
                <a:sym typeface="Times New Roman"/>
              </a:rPr>
              <a:t>Mineralogy</a:t>
            </a:r>
          </a:p>
          <a:p>
            <a:pPr lvl="1" indent="-171450">
              <a:spcBef>
                <a:spcPts val="750"/>
              </a:spcBef>
              <a:buClr>
                <a:schemeClr val="dk1"/>
              </a:buClr>
              <a:buSzPts val="1800"/>
              <a:buFont typeface="Times New Roman"/>
              <a:buChar char="•"/>
            </a:pPr>
            <a:r>
              <a:rPr lang="en-US" sz="2800" dirty="0">
                <a:ea typeface="Times New Roman"/>
                <a:cs typeface="Times New Roman"/>
                <a:sym typeface="Times New Roman"/>
              </a:rPr>
              <a:t>Organic matter</a:t>
            </a:r>
          </a:p>
          <a:p>
            <a:pPr lvl="1" indent="-171450">
              <a:spcBef>
                <a:spcPts val="750"/>
              </a:spcBef>
              <a:buClr>
                <a:schemeClr val="dk1"/>
              </a:buClr>
              <a:buSzPts val="1800"/>
              <a:buFont typeface="Times New Roman"/>
              <a:buChar char="•"/>
            </a:pPr>
            <a:r>
              <a:rPr lang="en-US" sz="2800" dirty="0">
                <a:ea typeface="Times New Roman"/>
                <a:cs typeface="Times New Roman"/>
                <a:sym typeface="Times New Roman"/>
              </a:rPr>
              <a:t>Aeration and drainage</a:t>
            </a:r>
          </a:p>
        </p:txBody>
      </p:sp>
    </p:spTree>
    <p:extLst>
      <p:ext uri="{BB962C8B-B14F-4D97-AF65-F5344CB8AC3E}">
        <p14:creationId xmlns:p14="http://schemas.microsoft.com/office/powerpoint/2010/main" val="2216052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Texture</a:t>
            </a:r>
          </a:p>
        </p:txBody>
      </p:sp>
      <p:sp>
        <p:nvSpPr>
          <p:cNvPr id="4" name="Content Placeholder 3">
            <a:extLst>
              <a:ext uri="{FF2B5EF4-FFF2-40B4-BE49-F238E27FC236}">
                <a16:creationId xmlns:a16="http://schemas.microsoft.com/office/drawing/2014/main" id="{0D7426A0-7203-B131-C091-BD8F66D0AD4C}"/>
              </a:ext>
            </a:extLst>
          </p:cNvPr>
          <p:cNvSpPr>
            <a:spLocks noGrp="1"/>
          </p:cNvSpPr>
          <p:nvPr>
            <p:ph idx="1"/>
          </p:nvPr>
        </p:nvSpPr>
        <p:spPr>
          <a:xfrm>
            <a:off x="1818526" y="1825625"/>
            <a:ext cx="5301602" cy="4351338"/>
          </a:xfrm>
        </p:spPr>
        <p:txBody>
          <a:bodyPr>
            <a:normAutofit/>
          </a:bodyPr>
          <a:lstStyle/>
          <a:p>
            <a:r>
              <a:rPr lang="en-US" dirty="0"/>
              <a:t>Soils are separated into 3 physical sizes based on the particle diameter .</a:t>
            </a:r>
          </a:p>
          <a:p>
            <a:r>
              <a:rPr lang="en-US" dirty="0"/>
              <a:t>Sand particles are the largest </a:t>
            </a:r>
          </a:p>
          <a:p>
            <a:r>
              <a:rPr lang="en-US" dirty="0"/>
              <a:t>Clay particles are the smallest. </a:t>
            </a:r>
          </a:p>
          <a:p>
            <a:r>
              <a:rPr lang="en-US" dirty="0"/>
              <a:t>Most soils are a combination of the three. </a:t>
            </a:r>
          </a:p>
          <a:p>
            <a:r>
              <a:rPr lang="en-US" dirty="0"/>
              <a:t>Sand + Silt + Clay = Soil Texture</a:t>
            </a:r>
          </a:p>
          <a:p>
            <a:r>
              <a:rPr lang="en-US" sz="2400" i="1" dirty="0"/>
              <a:t>(Loam is not a particle size.)</a:t>
            </a:r>
          </a:p>
          <a:p>
            <a:endParaRPr lang="en-US" dirty="0"/>
          </a:p>
        </p:txBody>
      </p:sp>
      <p:pic>
        <p:nvPicPr>
          <p:cNvPr id="7" name="Google Shape;162;p7">
            <a:extLst>
              <a:ext uri="{FF2B5EF4-FFF2-40B4-BE49-F238E27FC236}">
                <a16:creationId xmlns:a16="http://schemas.microsoft.com/office/drawing/2014/main" id="{9D8AFC1D-DEC8-C35E-FB53-B7691BC99AD5}"/>
              </a:ext>
            </a:extLst>
          </p:cNvPr>
          <p:cNvPicPr preferRelativeResize="0">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7032802" y="918332"/>
            <a:ext cx="5012893" cy="4357908"/>
          </a:xfrm>
          <a:prstGeom prst="rect">
            <a:avLst/>
          </a:prstGeom>
          <a:noFill/>
          <a:ln>
            <a:noFill/>
          </a:ln>
        </p:spPr>
      </p:pic>
      <p:sp>
        <p:nvSpPr>
          <p:cNvPr id="6" name="Date Placeholder 3">
            <a:extLst>
              <a:ext uri="{FF2B5EF4-FFF2-40B4-BE49-F238E27FC236}">
                <a16:creationId xmlns:a16="http://schemas.microsoft.com/office/drawing/2014/main" id="{F2FAF9CE-98F1-D19A-2BF6-CE31C6C7E858}"/>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9" name="Google Shape;302;p18">
            <a:extLst>
              <a:ext uri="{FF2B5EF4-FFF2-40B4-BE49-F238E27FC236}">
                <a16:creationId xmlns:a16="http://schemas.microsoft.com/office/drawing/2014/main" id="{95A27BBF-0D24-61B8-D310-9290F65FCE96}"/>
              </a:ext>
            </a:extLst>
          </p:cNvPr>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Image Credit: </a:t>
            </a:r>
            <a:r>
              <a:rPr lang="en-US" sz="1000" b="1" i="1" u="none" strike="noStrike" cap="none" dirty="0">
                <a:solidFill>
                  <a:schemeClr val="dk1"/>
                </a:solidFill>
                <a:latin typeface="Calibri"/>
                <a:ea typeface="Calibri"/>
                <a:cs typeface="Calibri"/>
                <a:sym typeface="Calibri"/>
              </a:rPr>
              <a:t>SOIL! Get the Inside Scoop</a:t>
            </a:r>
            <a:r>
              <a:rPr lang="en-US" sz="1000" b="1" i="0" u="none" strike="noStrike" cap="none" dirty="0">
                <a:solidFill>
                  <a:schemeClr val="dk1"/>
                </a:solidFill>
                <a:latin typeface="Calibri"/>
                <a:ea typeface="Calibri"/>
                <a:cs typeface="Calibri"/>
                <a:sym typeface="Calibri"/>
              </a:rPr>
              <a:t>, </a:t>
            </a:r>
            <a:r>
              <a:rPr lang="en-US" sz="1000" b="0" i="0" u="none" strike="noStrike" cap="none" dirty="0">
                <a:solidFill>
                  <a:schemeClr val="dk1"/>
                </a:solidFill>
                <a:latin typeface="Calibri"/>
                <a:ea typeface="Calibri"/>
                <a:cs typeface="Calibri"/>
                <a:sym typeface="Calibri"/>
              </a:rPr>
              <a:t>D. </a:t>
            </a:r>
            <a:r>
              <a:rPr lang="en-US" sz="1000" b="0" i="0" u="none" strike="noStrike" cap="none" dirty="0" err="1">
                <a:solidFill>
                  <a:schemeClr val="dk1"/>
                </a:solidFill>
                <a:latin typeface="Calibri"/>
                <a:ea typeface="Calibri"/>
                <a:cs typeface="Calibri"/>
                <a:sym typeface="Calibri"/>
              </a:rPr>
              <a:t>Lindbo</a:t>
            </a:r>
            <a:r>
              <a:rPr lang="en-US" sz="1000" b="0" i="0" u="none" strike="noStrike" cap="none" dirty="0">
                <a:solidFill>
                  <a:schemeClr val="dk1"/>
                </a:solidFill>
                <a:latin typeface="Calibri"/>
                <a:ea typeface="Calibri"/>
                <a:cs typeface="Calibri"/>
                <a:sym typeface="Calibri"/>
              </a:rPr>
              <a:t> and others, ©2008 Soil Science Society of America</a:t>
            </a:r>
            <a:endParaRPr lang="en-US" sz="1000" b="1" i="1" u="none" strike="noStrike" cap="none"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000"/>
              <a:buFont typeface="Arial"/>
              <a:buNone/>
            </a:pPr>
            <a:endParaRPr lang="en-US" sz="1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4960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88;p9">
            <a:extLst>
              <a:ext uri="{FF2B5EF4-FFF2-40B4-BE49-F238E27FC236}">
                <a16:creationId xmlns:a16="http://schemas.microsoft.com/office/drawing/2014/main" id="{20CE30FD-89E2-5DFE-B382-7BCA8BA5F700}"/>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784968" y="523043"/>
            <a:ext cx="6086582" cy="5656828"/>
          </a:xfrm>
          <a:prstGeom prst="rect">
            <a:avLst/>
          </a:prstGeom>
          <a:noFill/>
          <a:ln>
            <a:noFill/>
          </a:ln>
        </p:spPr>
      </p:pic>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Texture Triangle</a:t>
            </a:r>
          </a:p>
        </p:txBody>
      </p:sp>
      <p:sp>
        <p:nvSpPr>
          <p:cNvPr id="4" name="Content Placeholder 3">
            <a:extLst>
              <a:ext uri="{FF2B5EF4-FFF2-40B4-BE49-F238E27FC236}">
                <a16:creationId xmlns:a16="http://schemas.microsoft.com/office/drawing/2014/main" id="{0D7426A0-7203-B131-C091-BD8F66D0AD4C}"/>
              </a:ext>
            </a:extLst>
          </p:cNvPr>
          <p:cNvSpPr>
            <a:spLocks noGrp="1"/>
          </p:cNvSpPr>
          <p:nvPr>
            <p:ph idx="1"/>
          </p:nvPr>
        </p:nvSpPr>
        <p:spPr>
          <a:xfrm>
            <a:off x="1818526" y="1825625"/>
            <a:ext cx="4156762" cy="4351338"/>
          </a:xfrm>
        </p:spPr>
        <p:txBody>
          <a:bodyPr>
            <a:normAutofit/>
          </a:bodyPr>
          <a:lstStyle/>
          <a:p>
            <a:pPr marL="171450" indent="-171450">
              <a:buFont typeface="Arial" panose="020B0604020202020204" pitchFamily="34" charset="0"/>
              <a:buChar char="•"/>
            </a:pPr>
            <a:r>
              <a:rPr lang="en-US" dirty="0"/>
              <a:t>12 soil textural classes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2400" i="1" dirty="0"/>
              <a:t>(Loam is a texture class.)</a:t>
            </a:r>
          </a:p>
          <a:p>
            <a:pPr marL="0" indent="0">
              <a:buNone/>
            </a:pPr>
            <a:endParaRPr lang="en-US" dirty="0"/>
          </a:p>
        </p:txBody>
      </p:sp>
      <p:sp>
        <p:nvSpPr>
          <p:cNvPr id="7" name="Google Shape;302;p18">
            <a:extLst>
              <a:ext uri="{FF2B5EF4-FFF2-40B4-BE49-F238E27FC236}">
                <a16:creationId xmlns:a16="http://schemas.microsoft.com/office/drawing/2014/main" id="{DD2E671C-55D7-0F57-6F1E-CB8E63F174F1}"/>
              </a:ext>
            </a:extLst>
          </p:cNvPr>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Image Credit: </a:t>
            </a:r>
            <a:r>
              <a:rPr lang="en-US" sz="1000" b="1" i="1" u="none" strike="noStrike" cap="none" dirty="0">
                <a:solidFill>
                  <a:schemeClr val="dk1"/>
                </a:solidFill>
                <a:latin typeface="Calibri"/>
                <a:ea typeface="Calibri"/>
                <a:cs typeface="Calibri"/>
                <a:sym typeface="Calibri"/>
              </a:rPr>
              <a:t>SOIL! Get the Inside Scoop</a:t>
            </a:r>
            <a:r>
              <a:rPr lang="en-US" sz="1000" b="1" i="0" u="none" strike="noStrike" cap="none" dirty="0">
                <a:solidFill>
                  <a:schemeClr val="dk1"/>
                </a:solidFill>
                <a:latin typeface="Calibri"/>
                <a:ea typeface="Calibri"/>
                <a:cs typeface="Calibri"/>
                <a:sym typeface="Calibri"/>
              </a:rPr>
              <a:t>, </a:t>
            </a:r>
            <a:r>
              <a:rPr lang="en-US" sz="1000" b="0" i="0" u="none" strike="noStrike" cap="none" dirty="0">
                <a:solidFill>
                  <a:schemeClr val="dk1"/>
                </a:solidFill>
                <a:latin typeface="Calibri"/>
                <a:ea typeface="Calibri"/>
                <a:cs typeface="Calibri"/>
                <a:sym typeface="Calibri"/>
              </a:rPr>
              <a:t>D. </a:t>
            </a:r>
            <a:r>
              <a:rPr lang="en-US" sz="1000" b="0" i="0" u="none" strike="noStrike" cap="none" dirty="0" err="1">
                <a:solidFill>
                  <a:schemeClr val="dk1"/>
                </a:solidFill>
                <a:latin typeface="Calibri"/>
                <a:ea typeface="Calibri"/>
                <a:cs typeface="Calibri"/>
                <a:sym typeface="Calibri"/>
              </a:rPr>
              <a:t>Lindbo</a:t>
            </a:r>
            <a:r>
              <a:rPr lang="en-US" sz="1000" b="0" i="0" u="none" strike="noStrike" cap="none" dirty="0">
                <a:solidFill>
                  <a:schemeClr val="dk1"/>
                </a:solidFill>
                <a:latin typeface="Calibri"/>
                <a:ea typeface="Calibri"/>
                <a:cs typeface="Calibri"/>
                <a:sym typeface="Calibri"/>
              </a:rPr>
              <a:t> and others, ©2008 Soil Science Society of America</a:t>
            </a:r>
            <a:endParaRPr lang="en-US" sz="1000" b="1" i="1" u="none" strike="noStrike" cap="none"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000"/>
              <a:buFont typeface="Arial"/>
              <a:buNone/>
            </a:pPr>
            <a:endParaRPr lang="en-US" sz="1000" b="1" i="0" u="none" strike="noStrike" cap="none" dirty="0">
              <a:solidFill>
                <a:schemeClr val="dk1"/>
              </a:solidFill>
              <a:latin typeface="Calibri"/>
              <a:ea typeface="Calibri"/>
              <a:cs typeface="Calibri"/>
              <a:sym typeface="Calibri"/>
            </a:endParaRPr>
          </a:p>
        </p:txBody>
      </p:sp>
      <p:sp>
        <p:nvSpPr>
          <p:cNvPr id="10" name="Date Placeholder 3">
            <a:extLst>
              <a:ext uri="{FF2B5EF4-FFF2-40B4-BE49-F238E27FC236}">
                <a16:creationId xmlns:a16="http://schemas.microsoft.com/office/drawing/2014/main" id="{1D0A5AC9-2F75-4470-EAD6-CE5036A506A0}"/>
              </a:ext>
            </a:extLst>
          </p:cNvPr>
          <p:cNvSpPr txBox="1">
            <a:spLocks/>
          </p:cNvSpPr>
          <p:nvPr/>
        </p:nvSpPr>
        <p:spPr>
          <a:xfrm>
            <a:off x="1818524" y="6420172"/>
            <a:ext cx="6086582" cy="30585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Soil Science Society of America   www.soils.org | www.soils4teachers.org</a:t>
            </a:r>
          </a:p>
        </p:txBody>
      </p:sp>
    </p:spTree>
    <p:extLst>
      <p:ext uri="{BB962C8B-B14F-4D97-AF65-F5344CB8AC3E}">
        <p14:creationId xmlns:p14="http://schemas.microsoft.com/office/powerpoint/2010/main" val="49322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a:xfrm>
            <a:off x="1818524" y="365125"/>
            <a:ext cx="10004599" cy="1325563"/>
          </a:xfrm>
        </p:spPr>
        <p:txBody>
          <a:bodyPr/>
          <a:lstStyle/>
          <a:p>
            <a:r>
              <a:rPr lang="en-US" sz="4400" b="1" dirty="0">
                <a:solidFill>
                  <a:srgbClr val="065B84"/>
                </a:solidFill>
              </a:rPr>
              <a:t>Soil Texture by Feel and Jar Method</a:t>
            </a:r>
            <a:endParaRPr lang="en-US" b="1" dirty="0">
              <a:solidFill>
                <a:schemeClr val="accent5">
                  <a:lumMod val="50000"/>
                </a:schemeClr>
              </a:solidFill>
            </a:endParaRPr>
          </a:p>
        </p:txBody>
      </p:sp>
      <p:pic>
        <p:nvPicPr>
          <p:cNvPr id="8" name="Picture 2" descr="http://clemsonhgic.wpengine.com/wp-content/uploads/2018/04/using-a-ruler-measure-and-record-the-height-of-ea.jpeg">
            <a:extLst>
              <a:ext uri="{FF2B5EF4-FFF2-40B4-BE49-F238E27FC236}">
                <a16:creationId xmlns:a16="http://schemas.microsoft.com/office/drawing/2014/main" id="{9875E27A-2947-87EE-875A-AE03B7F01F1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083040" y="3430019"/>
            <a:ext cx="2572513" cy="27533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585CC5B-465C-C6B5-C7A9-D10BE769EC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4480" y="3291447"/>
            <a:ext cx="3900353" cy="2951268"/>
          </a:xfrm>
          <a:prstGeom prst="rect">
            <a:avLst/>
          </a:prstGeom>
        </p:spPr>
      </p:pic>
      <p:pic>
        <p:nvPicPr>
          <p:cNvPr id="12" name="Picture 11">
            <a:extLst>
              <a:ext uri="{FF2B5EF4-FFF2-40B4-BE49-F238E27FC236}">
                <a16:creationId xmlns:a16="http://schemas.microsoft.com/office/drawing/2014/main" id="{03FCCCB0-D30F-86BB-E49E-E22A3F2224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8800" y="3389887"/>
            <a:ext cx="2100320" cy="2883077"/>
          </a:xfrm>
          <a:prstGeom prst="rect">
            <a:avLst/>
          </a:prstGeom>
        </p:spPr>
      </p:pic>
      <p:sp>
        <p:nvSpPr>
          <p:cNvPr id="9" name="Date Placeholder 3">
            <a:extLst>
              <a:ext uri="{FF2B5EF4-FFF2-40B4-BE49-F238E27FC236}">
                <a16:creationId xmlns:a16="http://schemas.microsoft.com/office/drawing/2014/main" id="{572E3E14-91A8-41C3-A1D0-8FB84F7C836D}"/>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14" name="Google Shape;302;p18">
            <a:extLst>
              <a:ext uri="{FF2B5EF4-FFF2-40B4-BE49-F238E27FC236}">
                <a16:creationId xmlns:a16="http://schemas.microsoft.com/office/drawing/2014/main" id="{5A295262-4970-B2E7-6CC1-73425A323576}"/>
              </a:ext>
            </a:extLst>
          </p:cNvPr>
          <p:cNvSpPr txBox="1"/>
          <p:nvPr/>
        </p:nvSpPr>
        <p:spPr>
          <a:xfrm>
            <a:off x="8537036" y="6402874"/>
            <a:ext cx="3495020" cy="646300"/>
          </a:xfrm>
          <a:prstGeom prst="rect">
            <a:avLst/>
          </a:prstGeom>
          <a:noFill/>
          <a:ln>
            <a:noFill/>
          </a:ln>
        </p:spPr>
        <p:txBody>
          <a:bodyPr spcFirstLastPara="1" wrap="square" lIns="91425" tIns="91425" rIns="91425" bIns="91425" anchor="t" anchorCtr="0">
            <a:spAutoFit/>
          </a:bodyPr>
          <a:lstStyle/>
          <a:p>
            <a:pPr>
              <a:buClr>
                <a:srgbClr val="000000"/>
              </a:buClr>
              <a:buSzPts val="1000"/>
            </a:pPr>
            <a:r>
              <a:rPr lang="en-US" sz="1000" b="0" i="0" u="none" strike="noStrike" cap="none" dirty="0">
                <a:solidFill>
                  <a:schemeClr val="dk1"/>
                </a:solidFill>
                <a:latin typeface="Calibri"/>
                <a:ea typeface="Calibri"/>
                <a:cs typeface="Calibri"/>
                <a:sym typeface="Calibri"/>
              </a:rPr>
              <a:t>Image Credit: </a:t>
            </a:r>
            <a:r>
              <a:rPr lang="en-US" sz="1000" u="none" strike="noStrike" cap="none" dirty="0">
                <a:solidFill>
                  <a:schemeClr val="dk1"/>
                </a:solidFill>
                <a:latin typeface="Calibri"/>
                <a:ea typeface="Calibri"/>
                <a:cs typeface="Calibri"/>
                <a:sym typeface="Calibri"/>
              </a:rPr>
              <a:t>sciencedirect.com; NMSU and hgic.clemson.edu</a:t>
            </a:r>
          </a:p>
          <a:p>
            <a:pPr marL="0" marR="0" lvl="0" indent="0" rtl="0">
              <a:lnSpc>
                <a:spcPct val="100000"/>
              </a:lnSpc>
              <a:spcBef>
                <a:spcPts val="0"/>
              </a:spcBef>
              <a:spcAft>
                <a:spcPts val="0"/>
              </a:spcAft>
              <a:buClr>
                <a:srgbClr val="000000"/>
              </a:buClr>
              <a:buSzPts val="1000"/>
              <a:buFont typeface="Arial"/>
              <a:buNone/>
            </a:pPr>
            <a:r>
              <a:rPr lang="en-US" sz="1000" b="1" i="1" u="none" strike="noStrike" cap="none" dirty="0">
                <a:solidFill>
                  <a:schemeClr val="dk1"/>
                </a:solidFill>
                <a:latin typeface="Calibri"/>
                <a:ea typeface="Calibri"/>
                <a:cs typeface="Calibri"/>
                <a:sym typeface="Calibri"/>
              </a:rPr>
              <a:t> </a:t>
            </a:r>
          </a:p>
          <a:p>
            <a:pPr marL="0" marR="0" lvl="0" indent="0" rtl="0">
              <a:lnSpc>
                <a:spcPct val="100000"/>
              </a:lnSpc>
              <a:spcBef>
                <a:spcPts val="0"/>
              </a:spcBef>
              <a:spcAft>
                <a:spcPts val="0"/>
              </a:spcAft>
              <a:buClr>
                <a:srgbClr val="000000"/>
              </a:buClr>
              <a:buSzPts val="1000"/>
              <a:buFont typeface="Arial"/>
              <a:buNone/>
            </a:pPr>
            <a:endParaRPr lang="en-US" sz="1000" b="1"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2A91140-5E16-150A-6916-30CD5BC174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82305" y="1485877"/>
            <a:ext cx="4500160" cy="1325563"/>
          </a:xfrm>
          <a:prstGeom prst="rect">
            <a:avLst/>
          </a:prstGeom>
        </p:spPr>
      </p:pic>
    </p:spTree>
    <p:extLst>
      <p:ext uri="{BB962C8B-B14F-4D97-AF65-F5344CB8AC3E}">
        <p14:creationId xmlns:p14="http://schemas.microsoft.com/office/powerpoint/2010/main" val="3649711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Structure – aggregate shape</a:t>
            </a:r>
          </a:p>
        </p:txBody>
      </p:sp>
      <p:sp>
        <p:nvSpPr>
          <p:cNvPr id="4" name="Content Placeholder 3">
            <a:extLst>
              <a:ext uri="{FF2B5EF4-FFF2-40B4-BE49-F238E27FC236}">
                <a16:creationId xmlns:a16="http://schemas.microsoft.com/office/drawing/2014/main" id="{0D7426A0-7203-B131-C091-BD8F66D0AD4C}"/>
              </a:ext>
            </a:extLst>
          </p:cNvPr>
          <p:cNvSpPr>
            <a:spLocks noGrp="1"/>
          </p:cNvSpPr>
          <p:nvPr>
            <p:ph idx="1"/>
          </p:nvPr>
        </p:nvSpPr>
        <p:spPr>
          <a:xfrm>
            <a:off x="1818526" y="1825625"/>
            <a:ext cx="5191874" cy="4351338"/>
          </a:xfrm>
        </p:spPr>
        <p:txBody>
          <a:bodyPr>
            <a:noAutofit/>
          </a:bodyPr>
          <a:lstStyle/>
          <a:p>
            <a:r>
              <a:rPr lang="en-US" dirty="0"/>
              <a:t>How soil mineral and organic particles combine to form the soil matrix and pore spaces </a:t>
            </a:r>
          </a:p>
          <a:p>
            <a:r>
              <a:rPr lang="en-US" dirty="0"/>
              <a:t>Texture and Structure determine</a:t>
            </a:r>
          </a:p>
          <a:p>
            <a:pPr lvl="1">
              <a:buFont typeface="Courier New" panose="02070309020205020404" pitchFamily="49" charset="0"/>
              <a:buChar char="o"/>
            </a:pPr>
            <a:r>
              <a:rPr lang="en-US" sz="2800" dirty="0"/>
              <a:t>Water-holding capacity</a:t>
            </a:r>
          </a:p>
          <a:p>
            <a:pPr lvl="1">
              <a:buFont typeface="Courier New" panose="02070309020205020404" pitchFamily="49" charset="0"/>
              <a:buChar char="o"/>
            </a:pPr>
            <a:r>
              <a:rPr lang="en-US" sz="2800" dirty="0"/>
              <a:t>Permeability</a:t>
            </a:r>
          </a:p>
        </p:txBody>
      </p:sp>
      <p:sp>
        <p:nvSpPr>
          <p:cNvPr id="9" name="Google Shape;302;p18">
            <a:extLst>
              <a:ext uri="{FF2B5EF4-FFF2-40B4-BE49-F238E27FC236}">
                <a16:creationId xmlns:a16="http://schemas.microsoft.com/office/drawing/2014/main" id="{88F5A128-A0E2-4170-02AC-528C6387EC9F}"/>
              </a:ext>
            </a:extLst>
          </p:cNvPr>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Image Credit: D. </a:t>
            </a:r>
            <a:r>
              <a:rPr lang="en-US" sz="1000" b="0" i="0" u="none" strike="noStrike" cap="none" dirty="0" err="1">
                <a:solidFill>
                  <a:schemeClr val="dk1"/>
                </a:solidFill>
                <a:latin typeface="Calibri"/>
                <a:ea typeface="Calibri"/>
                <a:cs typeface="Calibri"/>
                <a:sym typeface="Calibri"/>
              </a:rPr>
              <a:t>Lindbo</a:t>
            </a:r>
            <a:r>
              <a:rPr lang="en-US" sz="1000" b="0" i="0" u="none" strike="noStrike" cap="none" dirty="0">
                <a:solidFill>
                  <a:schemeClr val="dk1"/>
                </a:solidFill>
                <a:latin typeface="Calibri"/>
                <a:ea typeface="Calibri"/>
                <a:cs typeface="Calibri"/>
                <a:sym typeface="Calibri"/>
              </a:rPr>
              <a:t> and Wale Adewunmi, Know Soil Know Life contributors </a:t>
            </a:r>
            <a:endParaRPr lang="en-US" sz="1000" b="1" i="0" u="none" strike="noStrike" cap="none"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000"/>
              <a:buFont typeface="Arial"/>
              <a:buNone/>
            </a:pPr>
            <a:endParaRPr lang="en-US" sz="1000" b="1" i="0" u="none" strike="noStrike" cap="none" dirty="0">
              <a:solidFill>
                <a:schemeClr val="dk1"/>
              </a:solidFill>
              <a:latin typeface="Calibri"/>
              <a:ea typeface="Calibri"/>
              <a:cs typeface="Calibri"/>
              <a:sym typeface="Calibri"/>
            </a:endParaRPr>
          </a:p>
        </p:txBody>
      </p:sp>
      <p:sp>
        <p:nvSpPr>
          <p:cNvPr id="10" name="Date Placeholder 3">
            <a:extLst>
              <a:ext uri="{FF2B5EF4-FFF2-40B4-BE49-F238E27FC236}">
                <a16:creationId xmlns:a16="http://schemas.microsoft.com/office/drawing/2014/main" id="{31324848-20C7-1261-448A-5DD45DDED8B6}"/>
              </a:ext>
            </a:extLst>
          </p:cNvPr>
          <p:cNvSpPr txBox="1">
            <a:spLocks/>
          </p:cNvSpPr>
          <p:nvPr/>
        </p:nvSpPr>
        <p:spPr>
          <a:xfrm>
            <a:off x="1818524" y="6420172"/>
            <a:ext cx="6086582" cy="30585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Soil Science Society of America   www.soils.org | www.soils4teachers.org</a:t>
            </a:r>
          </a:p>
        </p:txBody>
      </p:sp>
      <p:pic>
        <p:nvPicPr>
          <p:cNvPr id="11" name="Content Placeholder 4">
            <a:extLst>
              <a:ext uri="{FF2B5EF4-FFF2-40B4-BE49-F238E27FC236}">
                <a16:creationId xmlns:a16="http://schemas.microsoft.com/office/drawing/2014/main" id="{7E8099CA-BA51-E13B-6DC9-E60AEFC11C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7120" y="1343182"/>
            <a:ext cx="4388639" cy="4833782"/>
          </a:xfrm>
          <a:prstGeom prst="rect">
            <a:avLst/>
          </a:prstGeom>
        </p:spPr>
      </p:pic>
    </p:spTree>
    <p:extLst>
      <p:ext uri="{BB962C8B-B14F-4D97-AF65-F5344CB8AC3E}">
        <p14:creationId xmlns:p14="http://schemas.microsoft.com/office/powerpoint/2010/main" val="413192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FB49-22C1-B32A-383E-800EEE3B0F64}"/>
              </a:ext>
            </a:extLst>
          </p:cNvPr>
          <p:cNvSpPr>
            <a:spLocks noGrp="1"/>
          </p:cNvSpPr>
          <p:nvPr>
            <p:ph type="title"/>
          </p:nvPr>
        </p:nvSpPr>
        <p:spPr/>
        <p:txBody>
          <a:bodyPr/>
          <a:lstStyle/>
          <a:p>
            <a:r>
              <a:rPr lang="en-US" b="1" dirty="0">
                <a:solidFill>
                  <a:schemeClr val="accent5">
                    <a:lumMod val="50000"/>
                  </a:schemeClr>
                </a:solidFill>
              </a:rPr>
              <a:t>Introductions</a:t>
            </a:r>
          </a:p>
        </p:txBody>
      </p:sp>
      <p:sp>
        <p:nvSpPr>
          <p:cNvPr id="3" name="Content Placeholder 2">
            <a:extLst>
              <a:ext uri="{FF2B5EF4-FFF2-40B4-BE49-F238E27FC236}">
                <a16:creationId xmlns:a16="http://schemas.microsoft.com/office/drawing/2014/main" id="{5CAC5617-F39E-8025-4CB0-A4C02F5BAF38}"/>
              </a:ext>
            </a:extLst>
          </p:cNvPr>
          <p:cNvSpPr>
            <a:spLocks noGrp="1"/>
          </p:cNvSpPr>
          <p:nvPr>
            <p:ph idx="1"/>
          </p:nvPr>
        </p:nvSpPr>
        <p:spPr>
          <a:xfrm>
            <a:off x="1930400" y="1825625"/>
            <a:ext cx="9423400" cy="4351338"/>
          </a:xfrm>
        </p:spPr>
        <p:txBody>
          <a:bodyPr>
            <a:normAutofit/>
          </a:bodyPr>
          <a:lstStyle/>
          <a:p>
            <a:pPr marL="0" lvl="0" indent="0" algn="l" rtl="0">
              <a:spcBef>
                <a:spcPts val="360"/>
              </a:spcBef>
              <a:spcAft>
                <a:spcPts val="0"/>
              </a:spcAft>
              <a:buNone/>
            </a:pPr>
            <a:r>
              <a:rPr lang="en-US" dirty="0"/>
              <a:t>Moderator: Susan Chapman, Soil Science Society of America</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Presenters:</a:t>
            </a:r>
          </a:p>
          <a:p>
            <a:pPr marL="400050" indent="-171450">
              <a:spcBef>
                <a:spcPts val="360"/>
              </a:spcBef>
            </a:pPr>
            <a:r>
              <a:rPr lang="en-US" dirty="0"/>
              <a:t>Clay Robinson, Consulting Soil Scientist, aka Dr. Dirt</a:t>
            </a:r>
          </a:p>
          <a:p>
            <a:pPr marL="1028700" lvl="1" indent="-342900">
              <a:spcBef>
                <a:spcPts val="360"/>
              </a:spcBef>
              <a:buFont typeface="Courier New" panose="02070309020205020404" pitchFamily="49" charset="0"/>
              <a:buChar char="o"/>
            </a:pPr>
            <a:r>
              <a:rPr lang="en-US" sz="2800" dirty="0"/>
              <a:t>Why Soil is Important</a:t>
            </a:r>
          </a:p>
          <a:p>
            <a:pPr marL="1028700" lvl="1" indent="-342900">
              <a:spcBef>
                <a:spcPts val="360"/>
              </a:spcBef>
              <a:buFont typeface="Courier New" panose="02070309020205020404" pitchFamily="49" charset="0"/>
              <a:buChar char="o"/>
            </a:pPr>
            <a:r>
              <a:rPr lang="en-US" sz="2800" dirty="0"/>
              <a:t>The Origin/Formation of Soil</a:t>
            </a:r>
          </a:p>
          <a:p>
            <a:pPr marL="400050" indent="-171450">
              <a:spcBef>
                <a:spcPts val="360"/>
              </a:spcBef>
            </a:pPr>
            <a:r>
              <a:rPr lang="en-US" dirty="0"/>
              <a:t>Ellen Philips, Educator and Soil Scientist</a:t>
            </a:r>
          </a:p>
          <a:p>
            <a:pPr marL="1028700" lvl="1" indent="-342900">
              <a:spcBef>
                <a:spcPts val="360"/>
              </a:spcBef>
              <a:buFont typeface="Courier New" panose="02070309020205020404" pitchFamily="49" charset="0"/>
              <a:buChar char="o"/>
            </a:pPr>
            <a:r>
              <a:rPr lang="en-US" sz="2800" dirty="0"/>
              <a:t>Chemistry and Physics</a:t>
            </a:r>
          </a:p>
          <a:p>
            <a:pPr marL="1028700" lvl="1" indent="-342900">
              <a:spcBef>
                <a:spcPts val="360"/>
              </a:spcBef>
              <a:buFont typeface="Courier New" panose="02070309020205020404" pitchFamily="49" charset="0"/>
              <a:buChar char="o"/>
            </a:pPr>
            <a:r>
              <a:rPr lang="en-US" sz="2800" dirty="0"/>
              <a:t>Soil Biology</a:t>
            </a:r>
          </a:p>
          <a:p>
            <a:endParaRPr lang="en-US" dirty="0"/>
          </a:p>
        </p:txBody>
      </p:sp>
      <p:sp>
        <p:nvSpPr>
          <p:cNvPr id="5" name="Date Placeholder 4">
            <a:extLst>
              <a:ext uri="{FF2B5EF4-FFF2-40B4-BE49-F238E27FC236}">
                <a16:creationId xmlns:a16="http://schemas.microsoft.com/office/drawing/2014/main" id="{831FC8F5-F7B6-74A8-E155-89832701A9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Soil Science Society of America   www.soils.org | www.soils4teachers.org</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496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a:xfrm>
            <a:off x="1818524" y="499237"/>
            <a:ext cx="9535275" cy="2287113"/>
          </a:xfrm>
        </p:spPr>
        <p:txBody>
          <a:bodyPr>
            <a:normAutofit/>
          </a:bodyPr>
          <a:lstStyle/>
          <a:p>
            <a:r>
              <a:rPr lang="en-US" b="1" dirty="0">
                <a:solidFill>
                  <a:schemeClr val="accent5">
                    <a:lumMod val="50000"/>
                  </a:schemeClr>
                </a:solidFill>
              </a:rPr>
              <a:t>Soil Structure – </a:t>
            </a:r>
            <a:br>
              <a:rPr lang="en-US" b="1" dirty="0">
                <a:solidFill>
                  <a:schemeClr val="accent5">
                    <a:lumMod val="50000"/>
                  </a:schemeClr>
                </a:solidFill>
              </a:rPr>
            </a:br>
            <a:r>
              <a:rPr lang="en-US" b="1" dirty="0">
                <a:solidFill>
                  <a:schemeClr val="accent5">
                    <a:lumMod val="50000"/>
                  </a:schemeClr>
                </a:solidFill>
              </a:rPr>
              <a:t>	aggregate shape</a:t>
            </a:r>
            <a:br>
              <a:rPr lang="en-US" b="1" dirty="0">
                <a:solidFill>
                  <a:schemeClr val="accent5">
                    <a:lumMod val="50000"/>
                  </a:schemeClr>
                </a:solidFill>
              </a:rPr>
            </a:br>
            <a:r>
              <a:rPr lang="en-US" b="1" dirty="0">
                <a:solidFill>
                  <a:schemeClr val="accent5">
                    <a:lumMod val="50000"/>
                  </a:schemeClr>
                </a:solidFill>
              </a:rPr>
              <a:t>(</a:t>
            </a:r>
            <a:r>
              <a:rPr lang="en-US" sz="3100" b="1" dirty="0">
                <a:solidFill>
                  <a:schemeClr val="accent5">
                    <a:lumMod val="50000"/>
                  </a:schemeClr>
                </a:solidFill>
              </a:rPr>
              <a:t>To scale)</a:t>
            </a:r>
          </a:p>
        </p:txBody>
      </p:sp>
      <p:sp>
        <p:nvSpPr>
          <p:cNvPr id="10" name="Date Placeholder 3">
            <a:extLst>
              <a:ext uri="{FF2B5EF4-FFF2-40B4-BE49-F238E27FC236}">
                <a16:creationId xmlns:a16="http://schemas.microsoft.com/office/drawing/2014/main" id="{31324848-20C7-1261-448A-5DD45DDED8B6}"/>
              </a:ext>
            </a:extLst>
          </p:cNvPr>
          <p:cNvSpPr txBox="1">
            <a:spLocks/>
          </p:cNvSpPr>
          <p:nvPr/>
        </p:nvSpPr>
        <p:spPr>
          <a:xfrm>
            <a:off x="1818524" y="6420172"/>
            <a:ext cx="6086582" cy="30585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Soil Science Society of America   www.soils.org | www.soils4teachers.org</a:t>
            </a:r>
          </a:p>
        </p:txBody>
      </p:sp>
      <p:pic>
        <p:nvPicPr>
          <p:cNvPr id="8" name="Picture 7">
            <a:extLst>
              <a:ext uri="{FF2B5EF4-FFF2-40B4-BE49-F238E27FC236}">
                <a16:creationId xmlns:a16="http://schemas.microsoft.com/office/drawing/2014/main" id="{8D8655C9-E810-C172-D5A7-6CA484E948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2915" y="4133027"/>
            <a:ext cx="1521788" cy="1442528"/>
          </a:xfrm>
          <a:prstGeom prst="rect">
            <a:avLst/>
          </a:prstGeom>
        </p:spPr>
      </p:pic>
      <p:pic>
        <p:nvPicPr>
          <p:cNvPr id="16" name="Picture 15">
            <a:extLst>
              <a:ext uri="{FF2B5EF4-FFF2-40B4-BE49-F238E27FC236}">
                <a16:creationId xmlns:a16="http://schemas.microsoft.com/office/drawing/2014/main" id="{0839DBFF-7FDB-AA2B-724C-31CF66F2A1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56576" y="89755"/>
            <a:ext cx="4254703" cy="6403120"/>
          </a:xfrm>
          <a:prstGeom prst="rect">
            <a:avLst/>
          </a:prstGeom>
        </p:spPr>
      </p:pic>
      <p:pic>
        <p:nvPicPr>
          <p:cNvPr id="20" name="Picture 19">
            <a:extLst>
              <a:ext uri="{FF2B5EF4-FFF2-40B4-BE49-F238E27FC236}">
                <a16:creationId xmlns:a16="http://schemas.microsoft.com/office/drawing/2014/main" id="{15148EFF-EBE5-2500-685B-2397911CDF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51411" y="3351041"/>
            <a:ext cx="1673537" cy="2822425"/>
          </a:xfrm>
          <a:prstGeom prst="rect">
            <a:avLst/>
          </a:prstGeom>
        </p:spPr>
      </p:pic>
      <p:sp>
        <p:nvSpPr>
          <p:cNvPr id="13" name="TextBox 12">
            <a:extLst>
              <a:ext uri="{FF2B5EF4-FFF2-40B4-BE49-F238E27FC236}">
                <a16:creationId xmlns:a16="http://schemas.microsoft.com/office/drawing/2014/main" id="{B49410ED-673E-EF20-1E96-8802A165AAC6}"/>
              </a:ext>
            </a:extLst>
          </p:cNvPr>
          <p:cNvSpPr txBox="1"/>
          <p:nvPr/>
        </p:nvSpPr>
        <p:spPr>
          <a:xfrm>
            <a:off x="10492644" y="6548714"/>
            <a:ext cx="1683474" cy="246221"/>
          </a:xfrm>
          <a:prstGeom prst="rect">
            <a:avLst/>
          </a:prstGeom>
          <a:noFill/>
        </p:spPr>
        <p:txBody>
          <a:bodyPr wrap="none" rtlCol="0">
            <a:spAutoFit/>
          </a:bodyPr>
          <a:lstStyle/>
          <a:p>
            <a:r>
              <a:rPr lang="en-US" sz="1000" dirty="0"/>
              <a:t>Photo Credits: Clay Robinson</a:t>
            </a:r>
          </a:p>
        </p:txBody>
      </p:sp>
      <p:pic>
        <p:nvPicPr>
          <p:cNvPr id="14" name="Picture 13">
            <a:extLst>
              <a:ext uri="{FF2B5EF4-FFF2-40B4-BE49-F238E27FC236}">
                <a16:creationId xmlns:a16="http://schemas.microsoft.com/office/drawing/2014/main" id="{5759FCA7-CFDC-1159-34DC-C5A3F87208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52915" y="2791826"/>
            <a:ext cx="1241180" cy="1044734"/>
          </a:xfrm>
          <a:prstGeom prst="rect">
            <a:avLst/>
          </a:prstGeom>
        </p:spPr>
      </p:pic>
    </p:spTree>
    <p:extLst>
      <p:ext uri="{BB962C8B-B14F-4D97-AF65-F5344CB8AC3E}">
        <p14:creationId xmlns:p14="http://schemas.microsoft.com/office/powerpoint/2010/main" val="310410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C9EA4AAF-A759-A4EE-2596-F4E7F0E4A1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BE5E5A1-CA4E-B4A9-7D62-CBA0CD345551}"/>
              </a:ext>
            </a:extLst>
          </p:cNvPr>
          <p:cNvSpPr>
            <a:spLocks noGrp="1"/>
          </p:cNvSpPr>
          <p:nvPr>
            <p:ph type="subTitle" idx="1"/>
          </p:nvPr>
        </p:nvSpPr>
        <p:spPr>
          <a:xfrm>
            <a:off x="1524000" y="3602038"/>
            <a:ext cx="9144000" cy="759755"/>
          </a:xfrm>
        </p:spPr>
        <p:txBody>
          <a:bodyPr>
            <a:norm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65B84"/>
                </a:solidFill>
                <a:effectLst/>
                <a:uLnTx/>
                <a:uFillTx/>
                <a:latin typeface="Calibri"/>
                <a:ea typeface="Calibri"/>
                <a:cs typeface="Calibri"/>
                <a:sym typeface="Calibri"/>
              </a:rPr>
              <a:t>Module 2: Soil Chemistry</a:t>
            </a:r>
          </a:p>
        </p:txBody>
      </p:sp>
    </p:spTree>
    <p:extLst>
      <p:ext uri="{BB962C8B-B14F-4D97-AF65-F5344CB8AC3E}">
        <p14:creationId xmlns:p14="http://schemas.microsoft.com/office/powerpoint/2010/main" val="2529731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Introduction</a:t>
            </a:r>
          </a:p>
        </p:txBody>
      </p:sp>
      <p:sp>
        <p:nvSpPr>
          <p:cNvPr id="6" name="TextBox 5">
            <a:extLst>
              <a:ext uri="{FF2B5EF4-FFF2-40B4-BE49-F238E27FC236}">
                <a16:creationId xmlns:a16="http://schemas.microsoft.com/office/drawing/2014/main" id="{0097E6D0-20D8-7BDE-0CB4-B2D4CB1B07EF}"/>
              </a:ext>
            </a:extLst>
          </p:cNvPr>
          <p:cNvSpPr txBox="1"/>
          <p:nvPr/>
        </p:nvSpPr>
        <p:spPr>
          <a:xfrm>
            <a:off x="1922389" y="1820448"/>
            <a:ext cx="10275249" cy="523220"/>
          </a:xfrm>
          <a:prstGeom prst="rect">
            <a:avLst/>
          </a:prstGeom>
          <a:noFill/>
        </p:spPr>
        <p:txBody>
          <a:bodyPr wrap="none" rtlCol="0">
            <a:spAutoFit/>
          </a:bodyPr>
          <a:lstStyle/>
          <a:p>
            <a:r>
              <a:rPr lang="en-US" sz="2800" dirty="0"/>
              <a:t>Surfaces of sand particles typically do not have any charge (i.e., Si</a:t>
            </a:r>
            <a:r>
              <a:rPr lang="en-US" sz="2800" baseline="-25000" dirty="0"/>
              <a:t>2</a:t>
            </a:r>
            <a:r>
              <a:rPr lang="en-US" sz="2800" dirty="0"/>
              <a:t>O</a:t>
            </a:r>
            <a:r>
              <a:rPr lang="en-US" sz="2800" baseline="-25000" dirty="0"/>
              <a:t>4</a:t>
            </a:r>
            <a:r>
              <a:rPr lang="en-US" sz="2800" dirty="0"/>
              <a:t>)</a:t>
            </a:r>
          </a:p>
        </p:txBody>
      </p:sp>
      <p:sp>
        <p:nvSpPr>
          <p:cNvPr id="8" name="TextBox 7">
            <a:extLst>
              <a:ext uri="{FF2B5EF4-FFF2-40B4-BE49-F238E27FC236}">
                <a16:creationId xmlns:a16="http://schemas.microsoft.com/office/drawing/2014/main" id="{786982FE-411F-1B08-86B0-4CBFC85B89AA}"/>
              </a:ext>
            </a:extLst>
          </p:cNvPr>
          <p:cNvSpPr txBox="1"/>
          <p:nvPr/>
        </p:nvSpPr>
        <p:spPr>
          <a:xfrm>
            <a:off x="1692394" y="4200015"/>
            <a:ext cx="10499606" cy="800219"/>
          </a:xfrm>
          <a:prstGeom prst="rect">
            <a:avLst/>
          </a:prstGeom>
          <a:noFill/>
        </p:spPr>
        <p:txBody>
          <a:bodyPr wrap="none" rtlCol="0">
            <a:spAutoFit/>
          </a:bodyPr>
          <a:lstStyle/>
          <a:p>
            <a:r>
              <a:rPr lang="en-US" sz="2800" dirty="0"/>
              <a:t>Surfaces of clay particles generally have a negative charge (i.e., SiAlO</a:t>
            </a:r>
            <a:r>
              <a:rPr lang="en-US" sz="2800" baseline="-25000" dirty="0"/>
              <a:t>4</a:t>
            </a:r>
            <a:r>
              <a:rPr lang="en-US" sz="2800" baseline="50000" dirty="0"/>
              <a:t>- </a:t>
            </a:r>
            <a:r>
              <a:rPr lang="en-US" sz="2800" dirty="0"/>
              <a:t>)</a:t>
            </a:r>
          </a:p>
          <a:p>
            <a:endParaRPr lang="en-US" dirty="0"/>
          </a:p>
        </p:txBody>
      </p:sp>
      <p:pic>
        <p:nvPicPr>
          <p:cNvPr id="9" name="Picture 2" descr="The tech of PIXAR part 1: Piper – daring to be different – fxguide">
            <a:extLst>
              <a:ext uri="{FF2B5EF4-FFF2-40B4-BE49-F238E27FC236}">
                <a16:creationId xmlns:a16="http://schemas.microsoft.com/office/drawing/2014/main" id="{B0F0BB93-CCA4-BE74-58C7-65481E12E80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6200000">
            <a:off x="5408103" y="2346801"/>
            <a:ext cx="1375795" cy="168537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A98B6C9-C851-8411-1391-E16E8EB31641}"/>
              </a:ext>
            </a:extLst>
          </p:cNvPr>
          <p:cNvGrpSpPr/>
          <p:nvPr/>
        </p:nvGrpSpPr>
        <p:grpSpPr>
          <a:xfrm>
            <a:off x="5489228" y="4979758"/>
            <a:ext cx="1704052" cy="1249484"/>
            <a:chOff x="4456891" y="3966814"/>
            <a:chExt cx="701480" cy="474132"/>
          </a:xfrm>
        </p:grpSpPr>
        <p:grpSp>
          <p:nvGrpSpPr>
            <p:cNvPr id="12" name="Group 11">
              <a:extLst>
                <a:ext uri="{FF2B5EF4-FFF2-40B4-BE49-F238E27FC236}">
                  <a16:creationId xmlns:a16="http://schemas.microsoft.com/office/drawing/2014/main" id="{66C237D3-CBC5-A3B7-6B4F-BB5497D53EA7}"/>
                </a:ext>
              </a:extLst>
            </p:cNvPr>
            <p:cNvGrpSpPr/>
            <p:nvPr/>
          </p:nvGrpSpPr>
          <p:grpSpPr>
            <a:xfrm>
              <a:off x="4456891" y="3966814"/>
              <a:ext cx="701480" cy="474132"/>
              <a:chOff x="4456891" y="3966814"/>
              <a:chExt cx="701480" cy="474132"/>
            </a:xfrm>
          </p:grpSpPr>
          <p:pic>
            <p:nvPicPr>
              <p:cNvPr id="14" name="Picture 2" descr="The tech of PIXAR part 1: Piper – daring to be different – fxguide">
                <a:extLst>
                  <a:ext uri="{FF2B5EF4-FFF2-40B4-BE49-F238E27FC236}">
                    <a16:creationId xmlns:a16="http://schemas.microsoft.com/office/drawing/2014/main" id="{6A531E97-8EF9-94E8-4AA3-CF31AF3062A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4611675" y="3977943"/>
                <a:ext cx="352637" cy="43198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E76935A9-D67F-18D4-012E-7E88BC313549}"/>
                  </a:ext>
                </a:extLst>
              </p:cNvPr>
              <p:cNvCxnSpPr/>
              <p:nvPr/>
            </p:nvCxnSpPr>
            <p:spPr>
              <a:xfrm>
                <a:off x="5024147" y="4102284"/>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9B1BBF5-0286-3118-3C06-0DF992396C3B}"/>
                  </a:ext>
                </a:extLst>
              </p:cNvPr>
              <p:cNvCxnSpPr/>
              <p:nvPr/>
            </p:nvCxnSpPr>
            <p:spPr>
              <a:xfrm>
                <a:off x="4812481" y="3966814"/>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5A9D41-18FF-5296-2770-06D36A0625DB}"/>
                  </a:ext>
                </a:extLst>
              </p:cNvPr>
              <p:cNvCxnSpPr/>
              <p:nvPr/>
            </p:nvCxnSpPr>
            <p:spPr>
              <a:xfrm>
                <a:off x="4981817" y="4322417"/>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290A8A-DEE3-094C-C3F4-5046338FAF24}"/>
                  </a:ext>
                </a:extLst>
              </p:cNvPr>
              <p:cNvCxnSpPr/>
              <p:nvPr/>
            </p:nvCxnSpPr>
            <p:spPr>
              <a:xfrm>
                <a:off x="4456891" y="4280080"/>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5CF7641-4D9A-D492-DE66-E2290D24C479}"/>
                  </a:ext>
                </a:extLst>
              </p:cNvPr>
              <p:cNvCxnSpPr>
                <a:cxnSpLocks/>
              </p:cNvCxnSpPr>
              <p:nvPr/>
            </p:nvCxnSpPr>
            <p:spPr>
              <a:xfrm flipH="1">
                <a:off x="4676395" y="4440946"/>
                <a:ext cx="1276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60A23711-5948-8438-CB0E-7AB629418DF6}"/>
                </a:ext>
              </a:extLst>
            </p:cNvPr>
            <p:cNvCxnSpPr/>
            <p:nvPr/>
          </p:nvCxnSpPr>
          <p:spPr>
            <a:xfrm>
              <a:off x="4499213" y="4043018"/>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Tree>
    <p:extLst>
      <p:ext uri="{BB962C8B-B14F-4D97-AF65-F5344CB8AC3E}">
        <p14:creationId xmlns:p14="http://schemas.microsoft.com/office/powerpoint/2010/main" val="1730475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Introduction</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07598" y="1639384"/>
            <a:ext cx="6097508" cy="3539430"/>
          </a:xfrm>
          <a:prstGeom prst="rect">
            <a:avLst/>
          </a:prstGeom>
          <a:noFill/>
        </p:spPr>
        <p:txBody>
          <a:bodyPr wrap="square">
            <a:spAutoFit/>
          </a:bodyPr>
          <a:lstStyle/>
          <a:p>
            <a:r>
              <a:rPr lang="en-US" sz="2800" dirty="0"/>
              <a:t>A soil’s </a:t>
            </a:r>
            <a:r>
              <a:rPr lang="en-US" sz="2800" u="sng" dirty="0"/>
              <a:t>cation exchange capacity</a:t>
            </a:r>
            <a:r>
              <a:rPr lang="en-US" sz="2800" dirty="0"/>
              <a:t> (CEC) is a measure of the total number of negatively-charged surfaces within the soil capable of adsorbing cations.</a:t>
            </a:r>
          </a:p>
          <a:p>
            <a:endParaRPr lang="en-US" sz="2800" dirty="0"/>
          </a:p>
          <a:p>
            <a:endParaRPr lang="en-US" sz="2800" dirty="0"/>
          </a:p>
          <a:p>
            <a:r>
              <a:rPr lang="en-US" sz="2800" dirty="0"/>
              <a:t>Both clay and organic matter have a high CEC.</a:t>
            </a:r>
            <a:endParaRPr lang="en-US" sz="2400" dirty="0"/>
          </a:p>
        </p:txBody>
      </p:sp>
      <p:pic>
        <p:nvPicPr>
          <p:cNvPr id="22" name="Picture 8" descr="Physics4Kids.com: Electricity &amp; Magnetism: Conductors">
            <a:extLst>
              <a:ext uri="{FF2B5EF4-FFF2-40B4-BE49-F238E27FC236}">
                <a16:creationId xmlns:a16="http://schemas.microsoft.com/office/drawing/2014/main" id="{E97C9B42-75DA-8491-9D41-69F7F02391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67322" y="1914144"/>
            <a:ext cx="3494932" cy="262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178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Cation Exchange Capacity</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grpSp>
        <p:nvGrpSpPr>
          <p:cNvPr id="6" name="Group 5">
            <a:extLst>
              <a:ext uri="{FF2B5EF4-FFF2-40B4-BE49-F238E27FC236}">
                <a16:creationId xmlns:a16="http://schemas.microsoft.com/office/drawing/2014/main" id="{3D7A23FC-4B0F-CE42-0EEE-725AAC6BA27D}"/>
              </a:ext>
            </a:extLst>
          </p:cNvPr>
          <p:cNvGrpSpPr/>
          <p:nvPr/>
        </p:nvGrpSpPr>
        <p:grpSpPr>
          <a:xfrm>
            <a:off x="3093950" y="3829351"/>
            <a:ext cx="1073093" cy="851856"/>
            <a:chOff x="4456891" y="3966814"/>
            <a:chExt cx="701480" cy="474132"/>
          </a:xfrm>
        </p:grpSpPr>
        <p:grpSp>
          <p:nvGrpSpPr>
            <p:cNvPr id="7" name="Group 6">
              <a:extLst>
                <a:ext uri="{FF2B5EF4-FFF2-40B4-BE49-F238E27FC236}">
                  <a16:creationId xmlns:a16="http://schemas.microsoft.com/office/drawing/2014/main" id="{A0A94B3B-414C-90B5-19ED-1B40D9DF40EB}"/>
                </a:ext>
              </a:extLst>
            </p:cNvPr>
            <p:cNvGrpSpPr/>
            <p:nvPr/>
          </p:nvGrpSpPr>
          <p:grpSpPr>
            <a:xfrm>
              <a:off x="4456891" y="3966814"/>
              <a:ext cx="701480" cy="474132"/>
              <a:chOff x="4456891" y="3966814"/>
              <a:chExt cx="701480" cy="474132"/>
            </a:xfrm>
          </p:grpSpPr>
          <p:pic>
            <p:nvPicPr>
              <p:cNvPr id="9" name="Picture 2" descr="The tech of PIXAR part 1: Piper – daring to be different – fxguide">
                <a:extLst>
                  <a:ext uri="{FF2B5EF4-FFF2-40B4-BE49-F238E27FC236}">
                    <a16:creationId xmlns:a16="http://schemas.microsoft.com/office/drawing/2014/main" id="{25AC0807-1A49-E68E-3BD1-077EAB964A7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6200000">
                <a:off x="4611675" y="3977943"/>
                <a:ext cx="352637" cy="43198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4A95E953-1F66-725E-EEC5-8DAFF7C59B72}"/>
                  </a:ext>
                </a:extLst>
              </p:cNvPr>
              <p:cNvCxnSpPr/>
              <p:nvPr/>
            </p:nvCxnSpPr>
            <p:spPr>
              <a:xfrm>
                <a:off x="5024147" y="4102284"/>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CB2611-C08B-4EE3-8F22-6EFC8AC4ED11}"/>
                  </a:ext>
                </a:extLst>
              </p:cNvPr>
              <p:cNvCxnSpPr/>
              <p:nvPr/>
            </p:nvCxnSpPr>
            <p:spPr>
              <a:xfrm>
                <a:off x="4812481" y="3966814"/>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D47EA4-3A51-7A6F-6F82-AD96777CE618}"/>
                  </a:ext>
                </a:extLst>
              </p:cNvPr>
              <p:cNvCxnSpPr/>
              <p:nvPr/>
            </p:nvCxnSpPr>
            <p:spPr>
              <a:xfrm>
                <a:off x="4981817" y="4322417"/>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51DC98-CCC5-2919-72B5-E5954489BBC7}"/>
                  </a:ext>
                </a:extLst>
              </p:cNvPr>
              <p:cNvCxnSpPr/>
              <p:nvPr/>
            </p:nvCxnSpPr>
            <p:spPr>
              <a:xfrm>
                <a:off x="4456891" y="4280080"/>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C817E0-1D58-DB49-3027-B0DAA865242F}"/>
                  </a:ext>
                </a:extLst>
              </p:cNvPr>
              <p:cNvCxnSpPr>
                <a:cxnSpLocks/>
              </p:cNvCxnSpPr>
              <p:nvPr/>
            </p:nvCxnSpPr>
            <p:spPr>
              <a:xfrm flipH="1">
                <a:off x="4676395" y="4440946"/>
                <a:ext cx="1276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9B6467AA-BE19-576E-2F22-4063338C5F70}"/>
                </a:ext>
              </a:extLst>
            </p:cNvPr>
            <p:cNvCxnSpPr/>
            <p:nvPr/>
          </p:nvCxnSpPr>
          <p:spPr>
            <a:xfrm>
              <a:off x="4499213" y="4043018"/>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5955918F-7EF7-2487-9876-9A3DA9D0B388}"/>
              </a:ext>
            </a:extLst>
          </p:cNvPr>
          <p:cNvSpPr/>
          <p:nvPr/>
        </p:nvSpPr>
        <p:spPr>
          <a:xfrm>
            <a:off x="2182416" y="3116222"/>
            <a:ext cx="1125866" cy="10227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a:t>
            </a:r>
            <a:r>
              <a:rPr lang="en-US" baseline="30000" dirty="0">
                <a:solidFill>
                  <a:schemeClr val="tx1"/>
                </a:solidFill>
              </a:rPr>
              <a:t>+</a:t>
            </a:r>
          </a:p>
        </p:txBody>
      </p:sp>
      <p:sp>
        <p:nvSpPr>
          <p:cNvPr id="16" name="Oval 15">
            <a:extLst>
              <a:ext uri="{FF2B5EF4-FFF2-40B4-BE49-F238E27FC236}">
                <a16:creationId xmlns:a16="http://schemas.microsoft.com/office/drawing/2014/main" id="{A36784E9-BC1D-896A-71D8-FC9D9ACF5A04}"/>
              </a:ext>
            </a:extLst>
          </p:cNvPr>
          <p:cNvSpPr/>
          <p:nvPr/>
        </p:nvSpPr>
        <p:spPr>
          <a:xfrm>
            <a:off x="2881665" y="4747296"/>
            <a:ext cx="1074040" cy="9857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a:t>
            </a:r>
            <a:r>
              <a:rPr lang="en-US" baseline="30000" dirty="0">
                <a:solidFill>
                  <a:schemeClr val="tx1"/>
                </a:solidFill>
              </a:rPr>
              <a:t>+</a:t>
            </a:r>
          </a:p>
        </p:txBody>
      </p:sp>
      <p:sp>
        <p:nvSpPr>
          <p:cNvPr id="17" name="Oval 16">
            <a:extLst>
              <a:ext uri="{FF2B5EF4-FFF2-40B4-BE49-F238E27FC236}">
                <a16:creationId xmlns:a16="http://schemas.microsoft.com/office/drawing/2014/main" id="{E4DD75F6-FAAB-BCDA-2E4B-3EC4FF3AB845}"/>
              </a:ext>
            </a:extLst>
          </p:cNvPr>
          <p:cNvSpPr/>
          <p:nvPr/>
        </p:nvSpPr>
        <p:spPr>
          <a:xfrm>
            <a:off x="3919325" y="3125069"/>
            <a:ext cx="1234549" cy="9857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a:t>
            </a:r>
            <a:r>
              <a:rPr lang="en-US" baseline="30000" dirty="0">
                <a:solidFill>
                  <a:schemeClr val="tx1"/>
                </a:solidFill>
              </a:rPr>
              <a:t>+</a:t>
            </a:r>
          </a:p>
        </p:txBody>
      </p:sp>
      <p:sp>
        <p:nvSpPr>
          <p:cNvPr id="18" name="Oval 17">
            <a:extLst>
              <a:ext uri="{FF2B5EF4-FFF2-40B4-BE49-F238E27FC236}">
                <a16:creationId xmlns:a16="http://schemas.microsoft.com/office/drawing/2014/main" id="{1E389524-1D45-F42B-D5CD-54BDBB878438}"/>
              </a:ext>
            </a:extLst>
          </p:cNvPr>
          <p:cNvSpPr/>
          <p:nvPr/>
        </p:nvSpPr>
        <p:spPr>
          <a:xfrm>
            <a:off x="3188704" y="2985968"/>
            <a:ext cx="831398" cy="812882"/>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r>
              <a:rPr lang="en-US" baseline="30000" dirty="0">
                <a:solidFill>
                  <a:schemeClr val="tx1"/>
                </a:solidFill>
              </a:rPr>
              <a:t>+</a:t>
            </a:r>
          </a:p>
        </p:txBody>
      </p:sp>
      <p:sp>
        <p:nvSpPr>
          <p:cNvPr id="19" name="Oval 18">
            <a:extLst>
              <a:ext uri="{FF2B5EF4-FFF2-40B4-BE49-F238E27FC236}">
                <a16:creationId xmlns:a16="http://schemas.microsoft.com/office/drawing/2014/main" id="{0A163441-FA32-D2B5-1BB1-AFEA45D04D3D}"/>
              </a:ext>
            </a:extLst>
          </p:cNvPr>
          <p:cNvSpPr/>
          <p:nvPr/>
        </p:nvSpPr>
        <p:spPr>
          <a:xfrm>
            <a:off x="2195639" y="4142618"/>
            <a:ext cx="831398" cy="812882"/>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r>
              <a:rPr lang="en-US" baseline="30000" dirty="0">
                <a:solidFill>
                  <a:schemeClr val="tx1"/>
                </a:solidFill>
              </a:rPr>
              <a:t>+</a:t>
            </a:r>
          </a:p>
        </p:txBody>
      </p:sp>
      <p:sp>
        <p:nvSpPr>
          <p:cNvPr id="23" name="Oval 22">
            <a:extLst>
              <a:ext uri="{FF2B5EF4-FFF2-40B4-BE49-F238E27FC236}">
                <a16:creationId xmlns:a16="http://schemas.microsoft.com/office/drawing/2014/main" id="{04C43E50-92CB-68FE-2101-340141EDE3D3}"/>
              </a:ext>
            </a:extLst>
          </p:cNvPr>
          <p:cNvSpPr/>
          <p:nvPr/>
        </p:nvSpPr>
        <p:spPr>
          <a:xfrm>
            <a:off x="4226889" y="4283374"/>
            <a:ext cx="831398" cy="812882"/>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r>
              <a:rPr lang="en-US" baseline="30000" dirty="0">
                <a:solidFill>
                  <a:schemeClr val="tx1"/>
                </a:solidFill>
              </a:rPr>
              <a:t>+</a:t>
            </a:r>
          </a:p>
        </p:txBody>
      </p:sp>
      <p:cxnSp>
        <p:nvCxnSpPr>
          <p:cNvPr id="24" name="Straight Connector 23">
            <a:extLst>
              <a:ext uri="{FF2B5EF4-FFF2-40B4-BE49-F238E27FC236}">
                <a16:creationId xmlns:a16="http://schemas.microsoft.com/office/drawing/2014/main" id="{96B82277-DDA3-609E-3634-FA729F14DF19}"/>
              </a:ext>
            </a:extLst>
          </p:cNvPr>
          <p:cNvCxnSpPr>
            <a:cxnSpLocks/>
          </p:cNvCxnSpPr>
          <p:nvPr/>
        </p:nvCxnSpPr>
        <p:spPr>
          <a:xfrm>
            <a:off x="6643065" y="2495746"/>
            <a:ext cx="0" cy="37163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20E5D26-EBA7-93A7-F3D4-5568208DA077}"/>
              </a:ext>
            </a:extLst>
          </p:cNvPr>
          <p:cNvGrpSpPr/>
          <p:nvPr/>
        </p:nvGrpSpPr>
        <p:grpSpPr>
          <a:xfrm>
            <a:off x="9087655" y="3957060"/>
            <a:ext cx="938981" cy="833111"/>
            <a:chOff x="4456891" y="3966814"/>
            <a:chExt cx="701480" cy="474132"/>
          </a:xfrm>
        </p:grpSpPr>
        <p:grpSp>
          <p:nvGrpSpPr>
            <p:cNvPr id="26" name="Group 25">
              <a:extLst>
                <a:ext uri="{FF2B5EF4-FFF2-40B4-BE49-F238E27FC236}">
                  <a16:creationId xmlns:a16="http://schemas.microsoft.com/office/drawing/2014/main" id="{010FFA94-A723-79C6-C300-90704CCD84BA}"/>
                </a:ext>
              </a:extLst>
            </p:cNvPr>
            <p:cNvGrpSpPr/>
            <p:nvPr/>
          </p:nvGrpSpPr>
          <p:grpSpPr>
            <a:xfrm>
              <a:off x="4456891" y="3966814"/>
              <a:ext cx="701480" cy="474132"/>
              <a:chOff x="4456891" y="3966814"/>
              <a:chExt cx="701480" cy="474132"/>
            </a:xfrm>
          </p:grpSpPr>
          <p:pic>
            <p:nvPicPr>
              <p:cNvPr id="28" name="Picture 2" descr="The tech of PIXAR part 1: Piper – daring to be different – fxguide">
                <a:extLst>
                  <a:ext uri="{FF2B5EF4-FFF2-40B4-BE49-F238E27FC236}">
                    <a16:creationId xmlns:a16="http://schemas.microsoft.com/office/drawing/2014/main" id="{9C115D62-FDE6-E2E6-D2AA-9C84F504406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6200000">
                <a:off x="4611675" y="3977943"/>
                <a:ext cx="352637" cy="43198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642D4475-9AE0-9F3E-6F6D-00296D83D7E9}"/>
                  </a:ext>
                </a:extLst>
              </p:cNvPr>
              <p:cNvCxnSpPr/>
              <p:nvPr/>
            </p:nvCxnSpPr>
            <p:spPr>
              <a:xfrm>
                <a:off x="5024147" y="4102284"/>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D28A5F-5E60-2095-30C5-24FB410F7CD4}"/>
                  </a:ext>
                </a:extLst>
              </p:cNvPr>
              <p:cNvCxnSpPr/>
              <p:nvPr/>
            </p:nvCxnSpPr>
            <p:spPr>
              <a:xfrm>
                <a:off x="4812481" y="3966814"/>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099C3D-F80C-6B4C-18F6-1FD93CA3C23E}"/>
                  </a:ext>
                </a:extLst>
              </p:cNvPr>
              <p:cNvCxnSpPr/>
              <p:nvPr/>
            </p:nvCxnSpPr>
            <p:spPr>
              <a:xfrm>
                <a:off x="4981817" y="4322417"/>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1B4BF3-06C4-C395-6888-6FD55308C1B9}"/>
                  </a:ext>
                </a:extLst>
              </p:cNvPr>
              <p:cNvCxnSpPr/>
              <p:nvPr/>
            </p:nvCxnSpPr>
            <p:spPr>
              <a:xfrm>
                <a:off x="4456891" y="4280080"/>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6F71A3-33DF-546A-CB47-151773F88D07}"/>
                  </a:ext>
                </a:extLst>
              </p:cNvPr>
              <p:cNvCxnSpPr>
                <a:cxnSpLocks/>
              </p:cNvCxnSpPr>
              <p:nvPr/>
            </p:nvCxnSpPr>
            <p:spPr>
              <a:xfrm flipH="1">
                <a:off x="4676395" y="4440946"/>
                <a:ext cx="1276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B21328F2-3482-2730-11D7-0C62300FB13E}"/>
                </a:ext>
              </a:extLst>
            </p:cNvPr>
            <p:cNvCxnSpPr/>
            <p:nvPr/>
          </p:nvCxnSpPr>
          <p:spPr>
            <a:xfrm>
              <a:off x="4499213" y="4043018"/>
              <a:ext cx="134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id="{128A898A-592F-1833-5D0D-05D70D0E2FC0}"/>
              </a:ext>
            </a:extLst>
          </p:cNvPr>
          <p:cNvSpPr/>
          <p:nvPr/>
        </p:nvSpPr>
        <p:spPr>
          <a:xfrm>
            <a:off x="7828839" y="3032927"/>
            <a:ext cx="935244" cy="819816"/>
          </a:xfrm>
          <a:prstGeom prst="ellipse">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a:t>
            </a:r>
            <a:r>
              <a:rPr lang="en-US" baseline="-25000" dirty="0">
                <a:solidFill>
                  <a:schemeClr val="tx1"/>
                </a:solidFill>
              </a:rPr>
              <a:t>3</a:t>
            </a:r>
            <a:r>
              <a:rPr lang="en-US" baseline="30000" dirty="0">
                <a:solidFill>
                  <a:schemeClr val="tx1"/>
                </a:solidFill>
              </a:rPr>
              <a:t>-</a:t>
            </a:r>
          </a:p>
        </p:txBody>
      </p:sp>
      <p:sp>
        <p:nvSpPr>
          <p:cNvPr id="35" name="Oval 34">
            <a:extLst>
              <a:ext uri="{FF2B5EF4-FFF2-40B4-BE49-F238E27FC236}">
                <a16:creationId xmlns:a16="http://schemas.microsoft.com/office/drawing/2014/main" id="{922CE53E-B73A-DE1C-A0FB-CE0A32E01ED6}"/>
              </a:ext>
            </a:extLst>
          </p:cNvPr>
          <p:cNvSpPr/>
          <p:nvPr/>
        </p:nvSpPr>
        <p:spPr>
          <a:xfrm>
            <a:off x="8547565" y="4862196"/>
            <a:ext cx="927657" cy="819816"/>
          </a:xfrm>
          <a:prstGeom prst="ellipse">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a:t>
            </a:r>
            <a:r>
              <a:rPr lang="en-US" baseline="-25000" dirty="0">
                <a:solidFill>
                  <a:schemeClr val="tx1"/>
                </a:solidFill>
              </a:rPr>
              <a:t>3</a:t>
            </a:r>
            <a:r>
              <a:rPr lang="en-US" baseline="30000" dirty="0">
                <a:solidFill>
                  <a:schemeClr val="tx1"/>
                </a:solidFill>
              </a:rPr>
              <a:t>-</a:t>
            </a:r>
          </a:p>
        </p:txBody>
      </p:sp>
      <p:sp>
        <p:nvSpPr>
          <p:cNvPr id="36" name="Oval 35">
            <a:extLst>
              <a:ext uri="{FF2B5EF4-FFF2-40B4-BE49-F238E27FC236}">
                <a16:creationId xmlns:a16="http://schemas.microsoft.com/office/drawing/2014/main" id="{75EE4C9A-1E12-45AC-9A06-C8FA7E96FF6C}"/>
              </a:ext>
            </a:extLst>
          </p:cNvPr>
          <p:cNvSpPr/>
          <p:nvPr/>
        </p:nvSpPr>
        <p:spPr>
          <a:xfrm>
            <a:off x="10434274" y="3892299"/>
            <a:ext cx="927658" cy="819816"/>
          </a:xfrm>
          <a:prstGeom prst="ellipse">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a:t>
            </a:r>
            <a:r>
              <a:rPr lang="en-US" baseline="-25000" dirty="0">
                <a:solidFill>
                  <a:schemeClr val="tx1"/>
                </a:solidFill>
              </a:rPr>
              <a:t>3</a:t>
            </a:r>
            <a:r>
              <a:rPr lang="en-US" baseline="30000" dirty="0">
                <a:solidFill>
                  <a:schemeClr val="tx1"/>
                </a:solidFill>
              </a:rPr>
              <a:t>-</a:t>
            </a:r>
          </a:p>
        </p:txBody>
      </p:sp>
      <p:sp>
        <p:nvSpPr>
          <p:cNvPr id="37" name="Oval 36">
            <a:extLst>
              <a:ext uri="{FF2B5EF4-FFF2-40B4-BE49-F238E27FC236}">
                <a16:creationId xmlns:a16="http://schemas.microsoft.com/office/drawing/2014/main" id="{33A27D17-68A8-8B4C-29A1-94E681E384FB}"/>
              </a:ext>
            </a:extLst>
          </p:cNvPr>
          <p:cNvSpPr/>
          <p:nvPr/>
        </p:nvSpPr>
        <p:spPr>
          <a:xfrm>
            <a:off x="9653472" y="2824859"/>
            <a:ext cx="927657" cy="964064"/>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a:t>
            </a:r>
            <a:r>
              <a:rPr lang="en-US" baseline="30000" dirty="0">
                <a:solidFill>
                  <a:schemeClr val="tx1"/>
                </a:solidFill>
              </a:rPr>
              <a:t>-</a:t>
            </a:r>
          </a:p>
        </p:txBody>
      </p:sp>
      <p:sp>
        <p:nvSpPr>
          <p:cNvPr id="38" name="Oval 37">
            <a:extLst>
              <a:ext uri="{FF2B5EF4-FFF2-40B4-BE49-F238E27FC236}">
                <a16:creationId xmlns:a16="http://schemas.microsoft.com/office/drawing/2014/main" id="{57F7A43B-5090-FDBC-FADC-35267464181A}"/>
              </a:ext>
            </a:extLst>
          </p:cNvPr>
          <p:cNvSpPr/>
          <p:nvPr/>
        </p:nvSpPr>
        <p:spPr>
          <a:xfrm>
            <a:off x="9790307" y="4823132"/>
            <a:ext cx="790822" cy="819815"/>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a:t>
            </a:r>
            <a:r>
              <a:rPr lang="en-US" baseline="30000" dirty="0">
                <a:solidFill>
                  <a:schemeClr val="tx1"/>
                </a:solidFill>
              </a:rPr>
              <a:t>-</a:t>
            </a:r>
          </a:p>
        </p:txBody>
      </p:sp>
      <p:sp>
        <p:nvSpPr>
          <p:cNvPr id="39" name="Oval 38">
            <a:extLst>
              <a:ext uri="{FF2B5EF4-FFF2-40B4-BE49-F238E27FC236}">
                <a16:creationId xmlns:a16="http://schemas.microsoft.com/office/drawing/2014/main" id="{E01F6249-58D5-1BBF-01E9-2E82F5DE3CCD}"/>
              </a:ext>
            </a:extLst>
          </p:cNvPr>
          <p:cNvSpPr/>
          <p:nvPr/>
        </p:nvSpPr>
        <p:spPr>
          <a:xfrm>
            <a:off x="7487707" y="3930895"/>
            <a:ext cx="927657" cy="964064"/>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a:t>
            </a:r>
            <a:r>
              <a:rPr lang="en-US" baseline="30000" dirty="0">
                <a:solidFill>
                  <a:schemeClr val="tx1"/>
                </a:solidFill>
              </a:rPr>
              <a:t>-</a:t>
            </a:r>
          </a:p>
        </p:txBody>
      </p:sp>
      <p:sp>
        <p:nvSpPr>
          <p:cNvPr id="40" name="TextBox 39">
            <a:extLst>
              <a:ext uri="{FF2B5EF4-FFF2-40B4-BE49-F238E27FC236}">
                <a16:creationId xmlns:a16="http://schemas.microsoft.com/office/drawing/2014/main" id="{F0A89A70-E7AF-627A-DBAD-163DF01CB404}"/>
              </a:ext>
            </a:extLst>
          </p:cNvPr>
          <p:cNvSpPr txBox="1"/>
          <p:nvPr/>
        </p:nvSpPr>
        <p:spPr>
          <a:xfrm>
            <a:off x="1855535" y="1534936"/>
            <a:ext cx="8725594" cy="954107"/>
          </a:xfrm>
          <a:prstGeom prst="rect">
            <a:avLst/>
          </a:prstGeom>
          <a:noFill/>
        </p:spPr>
        <p:txBody>
          <a:bodyPr wrap="square">
            <a:spAutoFit/>
          </a:bodyPr>
          <a:lstStyle/>
          <a:p>
            <a:r>
              <a:rPr lang="en-US" sz="2800" dirty="0"/>
              <a:t>A soil with a high CEC will be able to capture and store a greater number of cations than a soil with a low CEC.</a:t>
            </a:r>
          </a:p>
        </p:txBody>
      </p:sp>
    </p:spTree>
    <p:extLst>
      <p:ext uri="{BB962C8B-B14F-4D97-AF65-F5344CB8AC3E}">
        <p14:creationId xmlns:p14="http://schemas.microsoft.com/office/powerpoint/2010/main" val="131620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2.96296E-6 L 0.03802 0.0831 " pathEditMode="relative" rAng="0" ptsTypes="AA">
                                      <p:cBhvr>
                                        <p:cTn id="6" dur="2000" fill="hold"/>
                                        <p:tgtEl>
                                          <p:spTgt spid="15"/>
                                        </p:tgtEl>
                                        <p:attrNameLst>
                                          <p:attrName>ppt_x</p:attrName>
                                          <p:attrName>ppt_y</p:attrName>
                                        </p:attrNameLst>
                                      </p:cBhvr>
                                      <p:rCtr x="1901" y="4144"/>
                                    </p:animMotion>
                                  </p:childTnLst>
                                </p:cTn>
                              </p:par>
                              <p:par>
                                <p:cTn id="7" presetID="42" presetClass="path" presetSubtype="0" accel="50000" decel="50000" fill="hold" grpId="0" nodeType="withEffect">
                                  <p:stCondLst>
                                    <p:cond delay="0"/>
                                  </p:stCondLst>
                                  <p:childTnLst>
                                    <p:animMotion origin="layout" path="M -1.25E-6 -3.7037E-6 L 0.05625 -0.04814 " pathEditMode="relative" rAng="0" ptsTypes="AA">
                                      <p:cBhvr>
                                        <p:cTn id="8" dur="2000" fill="hold"/>
                                        <p:tgtEl>
                                          <p:spTgt spid="19"/>
                                        </p:tgtEl>
                                        <p:attrNameLst>
                                          <p:attrName>ppt_x</p:attrName>
                                          <p:attrName>ppt_y</p:attrName>
                                        </p:attrNameLst>
                                      </p:cBhvr>
                                      <p:rCtr x="2812" y="-2407"/>
                                    </p:animMotion>
                                  </p:childTnLst>
                                </p:cTn>
                              </p:par>
                              <p:par>
                                <p:cTn id="9" presetID="42" presetClass="path" presetSubtype="0" accel="50000" decel="50000" fill="hold" grpId="0" nodeType="withEffect">
                                  <p:stCondLst>
                                    <p:cond delay="0"/>
                                  </p:stCondLst>
                                  <p:childTnLst>
                                    <p:animMotion origin="layout" path="M -1.04167E-6 -4.07407E-6 L 0.00938 -0.12476 " pathEditMode="relative" rAng="0" ptsTypes="AA">
                                      <p:cBhvr>
                                        <p:cTn id="10" dur="2000" fill="hold"/>
                                        <p:tgtEl>
                                          <p:spTgt spid="16"/>
                                        </p:tgtEl>
                                        <p:attrNameLst>
                                          <p:attrName>ppt_x</p:attrName>
                                          <p:attrName>ppt_y</p:attrName>
                                        </p:attrNameLst>
                                      </p:cBhvr>
                                      <p:rCtr x="469" y="-6250"/>
                                    </p:animMotion>
                                  </p:childTnLst>
                                </p:cTn>
                              </p:par>
                              <p:par>
                                <p:cTn id="11" presetID="42" presetClass="path" presetSubtype="0" accel="50000" decel="50000" fill="hold" grpId="0" nodeType="withEffect">
                                  <p:stCondLst>
                                    <p:cond delay="0"/>
                                  </p:stCondLst>
                                  <p:childTnLst>
                                    <p:animMotion origin="layout" path="M 2.29167E-6 4.44444E-6 L -0.07591 -0.05371 " pathEditMode="relative" rAng="0" ptsTypes="AA">
                                      <p:cBhvr>
                                        <p:cTn id="12" dur="2000" fill="hold"/>
                                        <p:tgtEl>
                                          <p:spTgt spid="23"/>
                                        </p:tgtEl>
                                        <p:attrNameLst>
                                          <p:attrName>ppt_x</p:attrName>
                                          <p:attrName>ppt_y</p:attrName>
                                        </p:attrNameLst>
                                      </p:cBhvr>
                                      <p:rCtr x="-3802" y="-2685"/>
                                    </p:animMotion>
                                  </p:childTnLst>
                                </p:cTn>
                              </p:par>
                              <p:par>
                                <p:cTn id="13" presetID="42" presetClass="path" presetSubtype="0" accel="50000" decel="50000" fill="hold" grpId="0" nodeType="withEffect">
                                  <p:stCondLst>
                                    <p:cond delay="0"/>
                                  </p:stCondLst>
                                  <p:childTnLst>
                                    <p:animMotion origin="layout" path="M 1.04167E-6 -3.7037E-7 L -0.06003 0.10671 " pathEditMode="relative" rAng="0" ptsTypes="AA">
                                      <p:cBhvr>
                                        <p:cTn id="14" dur="2000" fill="hold"/>
                                        <p:tgtEl>
                                          <p:spTgt spid="17"/>
                                        </p:tgtEl>
                                        <p:attrNameLst>
                                          <p:attrName>ppt_x</p:attrName>
                                          <p:attrName>ppt_y</p:attrName>
                                        </p:attrNameLst>
                                      </p:cBhvr>
                                      <p:rCtr x="-3008" y="5324"/>
                                    </p:animMotion>
                                  </p:childTnLst>
                                </p:cTn>
                              </p:par>
                              <p:par>
                                <p:cTn id="15" presetID="42" presetClass="path" presetSubtype="0" accel="50000" decel="50000" fill="hold" grpId="0" nodeType="withEffect">
                                  <p:stCondLst>
                                    <p:cond delay="0"/>
                                  </p:stCondLst>
                                  <p:childTnLst>
                                    <p:animMotion origin="layout" path="M -3.33333E-6 4.44444E-6 L -0.02968 0.08981 " pathEditMode="relative" rAng="0" ptsTypes="AA">
                                      <p:cBhvr>
                                        <p:cTn id="16" dur="2000" fill="hold"/>
                                        <p:tgtEl>
                                          <p:spTgt spid="18"/>
                                        </p:tgtEl>
                                        <p:attrNameLst>
                                          <p:attrName>ppt_x</p:attrName>
                                          <p:attrName>ppt_y</p:attrName>
                                        </p:attrNameLst>
                                      </p:cBhvr>
                                      <p:rCtr x="-1484" y="4491"/>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1.45833E-6 3.7037E-7 L -0.01927 -0.21273 " pathEditMode="relative" rAng="0" ptsTypes="AA">
                                      <p:cBhvr>
                                        <p:cTn id="20" dur="2000" fill="hold"/>
                                        <p:tgtEl>
                                          <p:spTgt spid="34"/>
                                        </p:tgtEl>
                                        <p:attrNameLst>
                                          <p:attrName>ppt_x</p:attrName>
                                          <p:attrName>ppt_y</p:attrName>
                                        </p:attrNameLst>
                                      </p:cBhvr>
                                      <p:rCtr x="-964" y="-10648"/>
                                    </p:animMotion>
                                  </p:childTnLst>
                                </p:cTn>
                              </p:par>
                              <p:par>
                                <p:cTn id="21" presetID="42" presetClass="path" presetSubtype="0" accel="50000" decel="50000" fill="hold" grpId="0" nodeType="withEffect">
                                  <p:stCondLst>
                                    <p:cond delay="0"/>
                                  </p:stCondLst>
                                  <p:childTnLst>
                                    <p:animMotion origin="layout" path="M 3.125E-6 -4.44444E-6 L -0.05196 0.14838 " pathEditMode="relative" rAng="0" ptsTypes="AA">
                                      <p:cBhvr>
                                        <p:cTn id="22" dur="2000" fill="hold"/>
                                        <p:tgtEl>
                                          <p:spTgt spid="35"/>
                                        </p:tgtEl>
                                        <p:attrNameLst>
                                          <p:attrName>ppt_x</p:attrName>
                                          <p:attrName>ppt_y</p:attrName>
                                        </p:attrNameLst>
                                      </p:cBhvr>
                                      <p:rCtr x="-2604" y="7407"/>
                                    </p:animMotion>
                                  </p:childTnLst>
                                </p:cTn>
                              </p:par>
                              <p:par>
                                <p:cTn id="23" presetID="42" presetClass="path" presetSubtype="0" accel="50000" decel="50000" fill="hold" grpId="0" nodeType="withEffect">
                                  <p:stCondLst>
                                    <p:cond delay="0"/>
                                  </p:stCondLst>
                                  <p:childTnLst>
                                    <p:animMotion origin="layout" path="M 1.04167E-6 1.11111E-6 L 0.11888 -0.08426 " pathEditMode="relative" rAng="0" ptsTypes="AA">
                                      <p:cBhvr>
                                        <p:cTn id="24" dur="2000" fill="hold"/>
                                        <p:tgtEl>
                                          <p:spTgt spid="36"/>
                                        </p:tgtEl>
                                        <p:attrNameLst>
                                          <p:attrName>ppt_x</p:attrName>
                                          <p:attrName>ppt_y</p:attrName>
                                        </p:attrNameLst>
                                      </p:cBhvr>
                                      <p:rCtr x="5937" y="-4213"/>
                                    </p:animMotion>
                                  </p:childTnLst>
                                </p:cTn>
                              </p:par>
                              <p:par>
                                <p:cTn id="25" presetID="42" presetClass="path" presetSubtype="0" accel="50000" decel="50000" fill="hold" grpId="0" nodeType="withEffect">
                                  <p:stCondLst>
                                    <p:cond delay="0"/>
                                  </p:stCondLst>
                                  <p:childTnLst>
                                    <p:animMotion origin="layout" path="M -1.875E-6 0.00648 L 0.08919 -0.16019 " pathEditMode="relative" rAng="0" ptsTypes="AA">
                                      <p:cBhvr>
                                        <p:cTn id="26" dur="2000" fill="hold"/>
                                        <p:tgtEl>
                                          <p:spTgt spid="37"/>
                                        </p:tgtEl>
                                        <p:attrNameLst>
                                          <p:attrName>ppt_x</p:attrName>
                                          <p:attrName>ppt_y</p:attrName>
                                        </p:attrNameLst>
                                      </p:cBhvr>
                                      <p:rCtr x="4453" y="-8333"/>
                                    </p:animMotion>
                                  </p:childTnLst>
                                </p:cTn>
                              </p:par>
                              <p:par>
                                <p:cTn id="27" presetID="42" presetClass="path" presetSubtype="0" accel="50000" decel="50000" fill="hold" grpId="0" nodeType="withEffect">
                                  <p:stCondLst>
                                    <p:cond delay="0"/>
                                  </p:stCondLst>
                                  <p:childTnLst>
                                    <p:animMotion origin="layout" path="M -1.25E-6 4.07407E-6 L 0.02721 0.20393 " pathEditMode="relative" rAng="0" ptsTypes="AA">
                                      <p:cBhvr>
                                        <p:cTn id="28" dur="2000" fill="hold"/>
                                        <p:tgtEl>
                                          <p:spTgt spid="38"/>
                                        </p:tgtEl>
                                        <p:attrNameLst>
                                          <p:attrName>ppt_x</p:attrName>
                                          <p:attrName>ppt_y</p:attrName>
                                        </p:attrNameLst>
                                      </p:cBhvr>
                                      <p:rCtr x="1354" y="10185"/>
                                    </p:animMotion>
                                  </p:childTnLst>
                                </p:cTn>
                              </p:par>
                              <p:par>
                                <p:cTn id="29" presetID="42" presetClass="path" presetSubtype="0" accel="50000" decel="50000" fill="hold" grpId="0" nodeType="withEffect">
                                  <p:stCondLst>
                                    <p:cond delay="0"/>
                                  </p:stCondLst>
                                  <p:childTnLst>
                                    <p:animMotion origin="layout" path="M 2.29167E-6 -2.22222E-6 L -0.08242 0.07246 " pathEditMode="relative" rAng="0" ptsTypes="AA">
                                      <p:cBhvr>
                                        <p:cTn id="30" dur="2000" fill="hold"/>
                                        <p:tgtEl>
                                          <p:spTgt spid="39"/>
                                        </p:tgtEl>
                                        <p:attrNameLst>
                                          <p:attrName>ppt_x</p:attrName>
                                          <p:attrName>ppt_y</p:attrName>
                                        </p:attrNameLst>
                                      </p:cBhvr>
                                      <p:rCtr x="-4128"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3" grpId="0" animBg="1"/>
      <p:bldP spid="34" grpId="0" animBg="1"/>
      <p:bldP spid="35" grpId="0" animBg="1"/>
      <p:bldP spid="36" grpId="0" animBg="1"/>
      <p:bldP spid="37" grpId="0" animBg="1"/>
      <p:bldP spid="38" grpId="0" animBg="1"/>
      <p:bldP spid="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1533746"/>
            <a:ext cx="9535274" cy="6040500"/>
          </a:xfrm>
          <a:prstGeom prst="rect">
            <a:avLst/>
          </a:prstGeom>
          <a:noFill/>
        </p:spPr>
        <p:txBody>
          <a:bodyPr wrap="square">
            <a:spAutoFit/>
          </a:bodyPr>
          <a:lstStyle/>
          <a:p>
            <a:r>
              <a:rPr lang="en-US" sz="2800" u="sng" dirty="0">
                <a:latin typeface="+mn-lt"/>
              </a:rPr>
              <a:t>Objectives</a:t>
            </a:r>
          </a:p>
          <a:p>
            <a:endParaRPr lang="en-US" sz="2000" dirty="0">
              <a:latin typeface="+mn-lt"/>
            </a:endParaRPr>
          </a:p>
          <a:p>
            <a:pPr marR="0" lvl="0">
              <a:lnSpc>
                <a:spcPct val="107000"/>
              </a:lnSpc>
              <a:spcBef>
                <a:spcPts val="375"/>
              </a:spcBef>
              <a:spcAft>
                <a:spcPts val="0"/>
              </a:spcAft>
              <a:buSzPts val="1000"/>
              <a:tabLst>
                <a:tab pos="457200" algn="l"/>
              </a:tabLst>
            </a:pPr>
            <a:r>
              <a:rPr lang="en-US" sz="2800" dirty="0">
                <a:latin typeface="+mn-lt"/>
              </a:rPr>
              <a:t>1. </a:t>
            </a:r>
            <a:r>
              <a:rPr lang="en-US" sz="2800" dirty="0">
                <a:effectLst/>
                <a:latin typeface="+mn-lt"/>
                <a:ea typeface="Times New Roman" panose="02020603050405020304" pitchFamily="18" charset="0"/>
                <a:cs typeface="Times New Roman" panose="02020603050405020304" pitchFamily="18" charset="0"/>
              </a:rPr>
              <a:t>Students will discover that soils physically and chemically filter impurities out of water. </a:t>
            </a:r>
            <a:endParaRPr lang="en-US" sz="2800" dirty="0">
              <a:effectLst/>
              <a:latin typeface="+mn-lt"/>
              <a:ea typeface="Calibri" panose="020F0502020204030204" pitchFamily="34" charset="0"/>
              <a:cs typeface="Times New Roman" panose="02020603050405020304" pitchFamily="18" charset="0"/>
            </a:endParaRPr>
          </a:p>
          <a:p>
            <a:pPr marR="0" lvl="0">
              <a:lnSpc>
                <a:spcPct val="107000"/>
              </a:lnSpc>
              <a:spcBef>
                <a:spcPts val="375"/>
              </a:spcBef>
              <a:spcAft>
                <a:spcPts val="0"/>
              </a:spcAft>
              <a:buSzPts val="1000"/>
              <a:tabLst>
                <a:tab pos="457200" algn="l"/>
              </a:tabLst>
            </a:pPr>
            <a:r>
              <a:rPr lang="en-US" sz="2800" dirty="0">
                <a:effectLst/>
                <a:latin typeface="+mn-lt"/>
                <a:ea typeface="Times New Roman" panose="02020603050405020304" pitchFamily="18" charset="0"/>
                <a:cs typeface="Times New Roman" panose="02020603050405020304" pitchFamily="18" charset="0"/>
              </a:rPr>
              <a:t>2. Students will discover the role of soil in creating clean drinking water. </a:t>
            </a:r>
          </a:p>
          <a:p>
            <a:pPr marR="0" lvl="0">
              <a:lnSpc>
                <a:spcPct val="107000"/>
              </a:lnSpc>
              <a:spcBef>
                <a:spcPts val="375"/>
              </a:spcBef>
              <a:spcAft>
                <a:spcPts val="0"/>
              </a:spcAft>
              <a:buSzPts val="1000"/>
              <a:tabLst>
                <a:tab pos="457200" algn="l"/>
              </a:tabLst>
            </a:pPr>
            <a:endParaRPr lang="en-US" sz="1400" dirty="0">
              <a:ea typeface="Calibri" panose="020F0502020204030204" pitchFamily="34" charset="0"/>
              <a:cs typeface="Times New Roman" panose="02020603050405020304" pitchFamily="18" charset="0"/>
            </a:endParaRPr>
          </a:p>
          <a:p>
            <a:pPr>
              <a:lnSpc>
                <a:spcPct val="150000"/>
              </a:lnSpc>
            </a:pPr>
            <a:r>
              <a:rPr lang="en-US" sz="2800" dirty="0"/>
              <a:t>Meets the following Next Generation Science Standards:</a:t>
            </a:r>
          </a:p>
          <a:p>
            <a:pPr marL="742950" lvl="1" indent="-285750">
              <a:lnSpc>
                <a:spcPct val="150000"/>
              </a:lnSpc>
              <a:buFont typeface="Arial" panose="020B0604020202020204" pitchFamily="34" charset="0"/>
              <a:buChar char="•"/>
            </a:pPr>
            <a:r>
              <a:rPr lang="en-US" sz="2800" b="0" i="0" dirty="0">
                <a:solidFill>
                  <a:srgbClr val="000000"/>
                </a:solidFill>
                <a:effectLst/>
                <a:latin typeface="Arial" panose="020B0604020202020204" pitchFamily="34" charset="0"/>
              </a:rPr>
              <a:t>PS1.A: Structure of matter</a:t>
            </a:r>
          </a:p>
          <a:p>
            <a:pPr marL="742950" lvl="1" indent="-285750">
              <a:lnSpc>
                <a:spcPct val="150000"/>
              </a:lnSpc>
              <a:buFont typeface="Arial" panose="020B0604020202020204" pitchFamily="34" charset="0"/>
              <a:buChar char="•"/>
            </a:pPr>
            <a:r>
              <a:rPr lang="en-US" sz="2800" b="0" i="0" dirty="0">
                <a:solidFill>
                  <a:srgbClr val="000000"/>
                </a:solidFill>
                <a:effectLst/>
                <a:latin typeface="Arial" panose="020B0604020202020204" pitchFamily="34" charset="0"/>
              </a:rPr>
              <a:t>PS1.B: Chemical reactions</a:t>
            </a:r>
            <a:endParaRPr lang="en-US" sz="2800" dirty="0"/>
          </a:p>
          <a:p>
            <a:pPr marR="0" lvl="0">
              <a:lnSpc>
                <a:spcPct val="107000"/>
              </a:lnSpc>
              <a:spcBef>
                <a:spcPts val="375"/>
              </a:spcBef>
              <a:spcAft>
                <a:spcPts val="0"/>
              </a:spcAft>
              <a:buSzPts val="1000"/>
              <a:tabLst>
                <a:tab pos="457200" algn="l"/>
              </a:tabLst>
            </a:pPr>
            <a:endParaRPr lang="en-US" sz="2800" dirty="0">
              <a:effectLst/>
              <a:latin typeface="+mn-lt"/>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120360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4" y="1372907"/>
            <a:ext cx="10082964" cy="4575996"/>
          </a:xfrm>
          <a:prstGeom prst="rect">
            <a:avLst/>
          </a:prstGeom>
          <a:noFill/>
        </p:spPr>
        <p:txBody>
          <a:bodyPr wrap="square">
            <a:spAutoFit/>
          </a:bodyPr>
          <a:lstStyle/>
          <a:p>
            <a:pPr marL="0" marR="0">
              <a:lnSpc>
                <a:spcPct val="107000"/>
              </a:lnSpc>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Engaging Questions (before the activity).</a:t>
            </a:r>
          </a:p>
          <a:p>
            <a:pPr marL="285750" indent="-285750">
              <a:buFont typeface="Arial" panose="020B0604020202020204" pitchFamily="34" charset="0"/>
              <a:buChar char="•"/>
            </a:pPr>
            <a:r>
              <a:rPr lang="en-US" sz="2400" dirty="0"/>
              <a:t>What is a filter? (show a coffee filter or a tea bag to aid discussion)</a:t>
            </a:r>
          </a:p>
          <a:p>
            <a:pPr marL="285750" indent="-285750">
              <a:buFont typeface="Arial" panose="020B0604020202020204" pitchFamily="34" charset="0"/>
              <a:buChar char="•"/>
            </a:pPr>
            <a:r>
              <a:rPr lang="en-US" sz="2400" dirty="0"/>
              <a:t>Can soil be a filter?</a:t>
            </a:r>
          </a:p>
          <a:p>
            <a:pPr marL="285750" indent="-285750">
              <a:buFont typeface="Arial" panose="020B0604020202020204" pitchFamily="34" charset="0"/>
              <a:buChar char="•"/>
            </a:pPr>
            <a:r>
              <a:rPr lang="en-US" sz="2400" dirty="0"/>
              <a:t>Do all soils work the same?</a:t>
            </a:r>
          </a:p>
          <a:p>
            <a:pPr marL="0" marR="0">
              <a:lnSpc>
                <a:spcPct val="107000"/>
              </a:lnSpc>
              <a:spcBef>
                <a:spcPts val="0"/>
              </a:spcBef>
              <a:spcAft>
                <a:spcPts val="0"/>
              </a:spcAft>
            </a:pPr>
            <a:endParaRPr lang="en-US" sz="2400" dirty="0">
              <a:ea typeface="Times New Roman" panose="02020603050405020304" pitchFamily="18" charset="0"/>
              <a:cs typeface="Times New Roman" panose="02020603050405020304" pitchFamily="18" charset="0"/>
            </a:endParaRPr>
          </a:p>
          <a:p>
            <a:r>
              <a:rPr lang="en-US" sz="2400" dirty="0">
                <a:ea typeface="Calibri" panose="020F0502020204030204" pitchFamily="34" charset="0"/>
                <a:cs typeface="Times New Roman" panose="02020603050405020304" pitchFamily="18" charset="0"/>
              </a:rPr>
              <a:t>Develop a hypothesis (complete the table).</a:t>
            </a:r>
          </a:p>
          <a:p>
            <a:pPr marL="285750" indent="-285750">
              <a:buFont typeface="Arial" panose="020B0604020202020204" pitchFamily="34" charset="0"/>
              <a:buChar char="•"/>
            </a:pPr>
            <a:r>
              <a:rPr lang="en-US" sz="2400" dirty="0"/>
              <a:t>-briefly explain the experiment – we’ll be using two soils – a sand by itself, a sand with natural soil on top (the sand keeps the soil in the cup). We’ll add dirty water and </a:t>
            </a:r>
            <a:r>
              <a:rPr lang="en-US" sz="2400" dirty="0" err="1"/>
              <a:t>kool-aid</a:t>
            </a:r>
            <a:r>
              <a:rPr lang="en-US" sz="2400" dirty="0"/>
              <a:t> to each of these soils to see what comes out!</a:t>
            </a:r>
          </a:p>
          <a:p>
            <a:pPr marL="285750" indent="-285750">
              <a:buFont typeface="Arial" panose="020B0604020202020204" pitchFamily="34" charset="0"/>
              <a:buChar char="•"/>
            </a:pPr>
            <a:r>
              <a:rPr lang="en-US" sz="2400" dirty="0"/>
              <a:t>-make hypothesis and complete the table</a:t>
            </a:r>
          </a:p>
          <a:p>
            <a:pPr marL="285750" indent="-285750">
              <a:buFont typeface="Arial" panose="020B0604020202020204" pitchFamily="34" charset="0"/>
              <a:buChar char="•"/>
            </a:pPr>
            <a:r>
              <a:rPr lang="en-US" sz="2400" dirty="0"/>
              <a:t>For dirty water, what will happen to the “floaties”?</a:t>
            </a:r>
          </a:p>
          <a:p>
            <a:pPr marL="285750" indent="-285750">
              <a:buFont typeface="Arial" panose="020B0604020202020204" pitchFamily="34" charset="0"/>
              <a:buChar char="•"/>
            </a:pPr>
            <a:r>
              <a:rPr lang="en-US" sz="2400" dirty="0"/>
              <a:t>For </a:t>
            </a:r>
            <a:r>
              <a:rPr lang="en-US" sz="2400" dirty="0" err="1"/>
              <a:t>kool-aid</a:t>
            </a:r>
            <a:r>
              <a:rPr lang="en-US" sz="2400" dirty="0"/>
              <a:t>, what color will come out the bottom?</a:t>
            </a:r>
            <a:endParaRPr lang="en-US" sz="2800" dirty="0"/>
          </a:p>
        </p:txBody>
      </p:sp>
    </p:spTree>
    <p:extLst>
      <p:ext uri="{BB962C8B-B14F-4D97-AF65-F5344CB8AC3E}">
        <p14:creationId xmlns:p14="http://schemas.microsoft.com/office/powerpoint/2010/main" val="2455257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1533746"/>
            <a:ext cx="9535274" cy="5970865"/>
          </a:xfrm>
          <a:prstGeom prst="rect">
            <a:avLst/>
          </a:prstGeom>
          <a:noFill/>
        </p:spPr>
        <p:txBody>
          <a:bodyPr wrap="square">
            <a:spAutoFit/>
          </a:bodyPr>
          <a:lstStyle/>
          <a:p>
            <a:r>
              <a:rPr lang="en-US" sz="2800" u="sng" dirty="0"/>
              <a:t>Method</a:t>
            </a:r>
            <a:r>
              <a:rPr lang="en-US" sz="2800" dirty="0"/>
              <a:t>: In a 5 oz cup with holes in the bottom, make 2 sets of the following:</a:t>
            </a:r>
            <a:endParaRPr lang="en-US" sz="2000" dirty="0"/>
          </a:p>
          <a:p>
            <a:pPr marL="914400" lvl="1" indent="-457200">
              <a:buFont typeface="Arial" panose="020B0604020202020204" pitchFamily="34" charset="0"/>
              <a:buChar char="•"/>
            </a:pPr>
            <a:r>
              <a:rPr lang="en-US" sz="2800" dirty="0"/>
              <a:t>Cup ½ full of Sand (2x)</a:t>
            </a:r>
          </a:p>
          <a:p>
            <a:pPr marL="914400" lvl="1" indent="-457200">
              <a:buFont typeface="Arial" panose="020B0604020202020204" pitchFamily="34" charset="0"/>
              <a:buChar char="•"/>
            </a:pPr>
            <a:r>
              <a:rPr lang="en-US" sz="2800" dirty="0"/>
              <a:t>Cup 1/8 of Sand, then soil to ½ full (lightly pack down) (2x)</a:t>
            </a:r>
          </a:p>
          <a:p>
            <a:pPr marL="914400" lvl="1" indent="-457200">
              <a:buFont typeface="Arial" panose="020B0604020202020204" pitchFamily="34" charset="0"/>
              <a:buChar char="•"/>
            </a:pPr>
            <a:r>
              <a:rPr lang="en-US" sz="2800" dirty="0"/>
              <a:t>Cup 1/8 of Sand, then clay (bentonite) to ½ full (2x)</a:t>
            </a:r>
          </a:p>
          <a:p>
            <a:pPr marL="342900" indent="-342900">
              <a:buAutoNum type="arabicPeriod"/>
            </a:pPr>
            <a:endParaRPr lang="en-US" dirty="0"/>
          </a:p>
          <a:p>
            <a:pPr marL="347663" indent="-347663"/>
            <a:r>
              <a:rPr lang="en-US" sz="2800" dirty="0"/>
              <a:t>2. Put the 5 oz cup inside a 3 oz cup. Put a toothpick between the cups so that air can escape from the bottom cup.</a:t>
            </a:r>
          </a:p>
          <a:p>
            <a:endParaRPr lang="en-US" dirty="0"/>
          </a:p>
          <a:p>
            <a:r>
              <a:rPr lang="en-US" sz="2800" dirty="0"/>
              <a:t>3. Pour some of the dirty water into each type of cup, then grape </a:t>
            </a:r>
            <a:r>
              <a:rPr lang="en-US" sz="2800" dirty="0" err="1"/>
              <a:t>koolaid</a:t>
            </a:r>
            <a:r>
              <a:rPr lang="en-US" sz="2800" dirty="0"/>
              <a:t> (mix a packet with 2 cups water) into the remaining three cups.</a:t>
            </a:r>
          </a:p>
          <a:p>
            <a:endParaRPr lang="en-US" sz="1000" dirty="0"/>
          </a:p>
          <a:p>
            <a:endParaRPr lang="en-US" sz="2800" dirty="0">
              <a:effectLst/>
              <a:latin typeface="+mn-lt"/>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696467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45FB-5E14-EBEA-9BF7-19358279A37B}"/>
              </a:ext>
            </a:extLst>
          </p:cNvPr>
          <p:cNvSpPr>
            <a:spLocks noGrp="1"/>
          </p:cNvSpPr>
          <p:nvPr>
            <p:ph type="title"/>
          </p:nvPr>
        </p:nvSpPr>
        <p:spPr/>
        <p:txBody>
          <a:bodyPr/>
          <a:lstStyle/>
          <a:p>
            <a:r>
              <a:rPr lang="en-US" b="1" dirty="0">
                <a:solidFill>
                  <a:schemeClr val="accent5">
                    <a:lumMod val="50000"/>
                  </a:schemeClr>
                </a:solidFill>
              </a:rPr>
              <a:t>Soil is a Filter Activity</a:t>
            </a:r>
            <a:endParaRPr lang="en-US" dirty="0"/>
          </a:p>
        </p:txBody>
      </p:sp>
      <p:sp>
        <p:nvSpPr>
          <p:cNvPr id="3" name="Content Placeholder 2">
            <a:extLst>
              <a:ext uri="{FF2B5EF4-FFF2-40B4-BE49-F238E27FC236}">
                <a16:creationId xmlns:a16="http://schemas.microsoft.com/office/drawing/2014/main" id="{729304FE-8B3F-6C2E-722A-6F3D9F30D3AC}"/>
              </a:ext>
            </a:extLst>
          </p:cNvPr>
          <p:cNvSpPr>
            <a:spLocks noGrp="1"/>
          </p:cNvSpPr>
          <p:nvPr>
            <p:ph idx="1"/>
          </p:nvPr>
        </p:nvSpPr>
        <p:spPr/>
        <p:txBody>
          <a:bodyPr>
            <a:normAutofit/>
          </a:bodyPr>
          <a:lstStyle/>
          <a:p>
            <a:pPr algn="ctr">
              <a:lnSpc>
                <a:spcPct val="150000"/>
              </a:lnSpc>
            </a:pPr>
            <a:r>
              <a:rPr lang="en-US" sz="2800" b="1" dirty="0"/>
              <a:t>Observe: </a:t>
            </a:r>
            <a:r>
              <a:rPr lang="en-US" sz="2800" dirty="0"/>
              <a:t>What happens to the things floating in the water? </a:t>
            </a:r>
          </a:p>
          <a:p>
            <a:pPr algn="ctr">
              <a:lnSpc>
                <a:spcPct val="150000"/>
              </a:lnSpc>
            </a:pPr>
            <a:r>
              <a:rPr lang="en-US" sz="2800" b="1" dirty="0"/>
              <a:t>Observe: </a:t>
            </a:r>
            <a:r>
              <a:rPr lang="en-US" sz="2800" dirty="0"/>
              <a:t>What happens to the things floating in the water? </a:t>
            </a:r>
          </a:p>
          <a:p>
            <a:pPr algn="ctr"/>
            <a:r>
              <a:rPr lang="en-US" sz="2800" b="1" dirty="0">
                <a:latin typeface="+mn-lt"/>
              </a:rPr>
              <a:t>Observe</a:t>
            </a:r>
            <a:r>
              <a:rPr lang="en-US" sz="2800" dirty="0">
                <a:latin typeface="+mn-lt"/>
              </a:rPr>
              <a:t>: What color is the </a:t>
            </a:r>
            <a:r>
              <a:rPr lang="en-US" sz="2800" dirty="0" err="1">
                <a:latin typeface="+mn-lt"/>
              </a:rPr>
              <a:t>Kool-aid</a:t>
            </a:r>
            <a:r>
              <a:rPr lang="en-US" sz="2800" dirty="0">
                <a:latin typeface="+mn-lt"/>
              </a:rPr>
              <a:t> that goes into the cup?  </a:t>
            </a:r>
          </a:p>
          <a:p>
            <a:pPr algn="ctr"/>
            <a:r>
              <a:rPr lang="en-US" sz="2800" dirty="0">
                <a:latin typeface="+mn-lt"/>
              </a:rPr>
              <a:t>What color is the water that collects in the bottom cup? </a:t>
            </a:r>
          </a:p>
          <a:p>
            <a:pPr algn="ctr"/>
            <a:endParaRPr lang="en-US" sz="2800" dirty="0">
              <a:latin typeface="+mn-lt"/>
            </a:endParaRPr>
          </a:p>
          <a:p>
            <a:pPr algn="ctr"/>
            <a:r>
              <a:rPr lang="en-US" sz="2800" b="1" dirty="0">
                <a:latin typeface="+mn-lt"/>
              </a:rPr>
              <a:t>Record</a:t>
            </a:r>
            <a:r>
              <a:rPr lang="en-US" sz="2800" dirty="0">
                <a:latin typeface="+mn-lt"/>
              </a:rPr>
              <a:t>: Write your observations in the table.</a:t>
            </a:r>
          </a:p>
          <a:p>
            <a:endParaRPr lang="en-US" dirty="0"/>
          </a:p>
        </p:txBody>
      </p:sp>
      <p:sp>
        <p:nvSpPr>
          <p:cNvPr id="4" name="Picture Placeholder 3">
            <a:extLst>
              <a:ext uri="{FF2B5EF4-FFF2-40B4-BE49-F238E27FC236}">
                <a16:creationId xmlns:a16="http://schemas.microsoft.com/office/drawing/2014/main" id="{48CCBC86-8967-B7B6-FA76-F3512BB14CCA}"/>
              </a:ext>
            </a:extLst>
          </p:cNvPr>
          <p:cNvSpPr>
            <a:spLocks noGrp="1"/>
          </p:cNvSpPr>
          <p:nvPr>
            <p:ph type="pic" sz="quarter" idx="13"/>
          </p:nvPr>
        </p:nvSpPr>
        <p:spPr/>
      </p:sp>
      <p:sp>
        <p:nvSpPr>
          <p:cNvPr id="5" name="Date Placeholder 4">
            <a:extLst>
              <a:ext uri="{FF2B5EF4-FFF2-40B4-BE49-F238E27FC236}">
                <a16:creationId xmlns:a16="http://schemas.microsoft.com/office/drawing/2014/main" id="{9FAC6CC0-522F-825F-BF1E-2929F8212009}"/>
              </a:ext>
            </a:extLst>
          </p:cNvPr>
          <p:cNvSpPr>
            <a:spLocks noGrp="1"/>
          </p:cNvSpPr>
          <p:nvPr>
            <p:ph type="dt" sz="half" idx="10"/>
          </p:nvPr>
        </p:nvSpPr>
        <p:spPr/>
        <p:txBody>
          <a:bodyPr/>
          <a:lstStyle/>
          <a:p>
            <a:r>
              <a:rPr lang="en-US"/>
              <a:t>Soil Science Society of America   www.soils.org | www.soils4teachers.org</a:t>
            </a:r>
            <a:endParaRPr lang="en-US" dirty="0"/>
          </a:p>
        </p:txBody>
      </p:sp>
    </p:spTree>
    <p:extLst>
      <p:ext uri="{BB962C8B-B14F-4D97-AF65-F5344CB8AC3E}">
        <p14:creationId xmlns:p14="http://schemas.microsoft.com/office/powerpoint/2010/main" val="3391397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1533746"/>
            <a:ext cx="9535274" cy="4401205"/>
          </a:xfrm>
          <a:prstGeom prst="rect">
            <a:avLst/>
          </a:prstGeom>
          <a:noFill/>
        </p:spPr>
        <p:txBody>
          <a:bodyPr wrap="square">
            <a:spAutoFit/>
          </a:bodyPr>
          <a:lstStyle/>
          <a:p>
            <a:r>
              <a:rPr lang="en-US" sz="2800" b="1" u="sng" dirty="0"/>
              <a:t>Discussion</a:t>
            </a:r>
          </a:p>
          <a:p>
            <a:endParaRPr lang="en-US" sz="2800" dirty="0"/>
          </a:p>
          <a:p>
            <a:r>
              <a:rPr lang="en-US" sz="2800" b="1" dirty="0"/>
              <a:t>Compare: </a:t>
            </a:r>
            <a:r>
              <a:rPr lang="en-US" sz="2800" dirty="0"/>
              <a:t>Is the water in the bottom cup the same color for both soils?</a:t>
            </a:r>
          </a:p>
          <a:p>
            <a:endParaRPr lang="en-US" sz="2800" dirty="0"/>
          </a:p>
          <a:p>
            <a:r>
              <a:rPr lang="en-US" sz="2800" dirty="0"/>
              <a:t>Based on what we’ve learned today, what do you think caused the differences in filtrate color between the sand and the natural soil?</a:t>
            </a:r>
          </a:p>
          <a:p>
            <a:endParaRPr lang="en-US" sz="2800" dirty="0">
              <a:effectLst/>
              <a:latin typeface="+mn-lt"/>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1375211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FB49-22C1-B32A-383E-800EEE3B0F64}"/>
              </a:ext>
            </a:extLst>
          </p:cNvPr>
          <p:cNvSpPr>
            <a:spLocks noGrp="1"/>
          </p:cNvSpPr>
          <p:nvPr>
            <p:ph type="title"/>
          </p:nvPr>
        </p:nvSpPr>
        <p:spPr/>
        <p:txBody>
          <a:bodyPr/>
          <a:lstStyle/>
          <a:p>
            <a:r>
              <a:rPr lang="en-US" b="1" dirty="0">
                <a:solidFill>
                  <a:schemeClr val="accent5">
                    <a:lumMod val="50000"/>
                  </a:schemeClr>
                </a:solidFill>
              </a:rPr>
              <a:t>Outline</a:t>
            </a:r>
          </a:p>
        </p:txBody>
      </p:sp>
      <p:sp>
        <p:nvSpPr>
          <p:cNvPr id="3" name="Content Placeholder 2">
            <a:extLst>
              <a:ext uri="{FF2B5EF4-FFF2-40B4-BE49-F238E27FC236}">
                <a16:creationId xmlns:a16="http://schemas.microsoft.com/office/drawing/2014/main" id="{5CAC5617-F39E-8025-4CB0-A4C02F5BAF38}"/>
              </a:ext>
            </a:extLst>
          </p:cNvPr>
          <p:cNvSpPr>
            <a:spLocks noGrp="1"/>
          </p:cNvSpPr>
          <p:nvPr>
            <p:ph idx="1"/>
          </p:nvPr>
        </p:nvSpPr>
        <p:spPr>
          <a:xfrm>
            <a:off x="1930400" y="1825625"/>
            <a:ext cx="9423400" cy="4351338"/>
          </a:xfrm>
        </p:spPr>
        <p:txBody>
          <a:bodyPr>
            <a:normAutofit/>
          </a:bodyPr>
          <a:lstStyle/>
          <a:p>
            <a:pPr marL="0" lvl="0" indent="0" algn="l" rtl="0">
              <a:spcBef>
                <a:spcPts val="360"/>
              </a:spcBef>
              <a:spcAft>
                <a:spcPts val="0"/>
              </a:spcAft>
              <a:buNone/>
            </a:pPr>
            <a:r>
              <a:rPr lang="en-US" dirty="0"/>
              <a:t>Sections </a:t>
            </a:r>
          </a:p>
          <a:p>
            <a:pPr lvl="1">
              <a:spcBef>
                <a:spcPts val="360"/>
              </a:spcBef>
            </a:pPr>
            <a:r>
              <a:rPr lang="en-US" sz="2800" dirty="0"/>
              <a:t>Why Soil is Important</a:t>
            </a:r>
          </a:p>
          <a:p>
            <a:pPr lvl="1">
              <a:spcBef>
                <a:spcPts val="360"/>
              </a:spcBef>
            </a:pPr>
            <a:r>
              <a:rPr lang="en-US" sz="2800" dirty="0"/>
              <a:t>Soil Formation</a:t>
            </a:r>
          </a:p>
          <a:p>
            <a:pPr lvl="1">
              <a:spcBef>
                <a:spcPts val="360"/>
              </a:spcBef>
            </a:pPr>
            <a:r>
              <a:rPr lang="en-US" sz="2800" dirty="0"/>
              <a:t>Soil Chemistry and Physics</a:t>
            </a:r>
          </a:p>
          <a:p>
            <a:pPr lvl="1">
              <a:spcBef>
                <a:spcPts val="360"/>
              </a:spcBef>
            </a:pPr>
            <a:r>
              <a:rPr lang="en-US" sz="2800" dirty="0"/>
              <a:t>Soil Biology</a:t>
            </a:r>
          </a:p>
          <a:p>
            <a:pPr lvl="1">
              <a:spcBef>
                <a:spcPts val="360"/>
              </a:spcBef>
            </a:pPr>
            <a:r>
              <a:rPr lang="en-US" sz="2800" dirty="0"/>
              <a:t>Reflection</a:t>
            </a:r>
          </a:p>
          <a:p>
            <a:pPr lvl="1">
              <a:spcBef>
                <a:spcPts val="360"/>
              </a:spcBef>
            </a:pPr>
            <a:r>
              <a:rPr lang="en-US" sz="2800" dirty="0"/>
              <a:t>Resources for Your Classroom</a:t>
            </a:r>
          </a:p>
          <a:p>
            <a:pPr lvl="1">
              <a:spcBef>
                <a:spcPts val="360"/>
              </a:spcBef>
            </a:pPr>
            <a:r>
              <a:rPr lang="en-US" sz="2800" dirty="0"/>
              <a:t>Wrap-Up and Raffle!</a:t>
            </a:r>
          </a:p>
          <a:p>
            <a:endParaRPr lang="en-US" dirty="0"/>
          </a:p>
        </p:txBody>
      </p:sp>
      <p:sp>
        <p:nvSpPr>
          <p:cNvPr id="5" name="Date Placeholder 4">
            <a:extLst>
              <a:ext uri="{FF2B5EF4-FFF2-40B4-BE49-F238E27FC236}">
                <a16:creationId xmlns:a16="http://schemas.microsoft.com/office/drawing/2014/main" id="{831FC8F5-F7B6-74A8-E155-89832701A91C}"/>
              </a:ext>
            </a:extLst>
          </p:cNvPr>
          <p:cNvSpPr>
            <a:spLocks noGrp="1"/>
          </p:cNvSpPr>
          <p:nvPr>
            <p:ph type="dt" sz="half" idx="10"/>
          </p:nvPr>
        </p:nvSpPr>
        <p:spPr/>
        <p:txBody>
          <a:bodyPr/>
          <a:lstStyle/>
          <a:p>
            <a:r>
              <a:rPr lang="en-US"/>
              <a:t>Soil Science Society of America   www.soils.org | www.soils4teachers.org</a:t>
            </a:r>
            <a:endParaRPr lang="en-US" dirty="0"/>
          </a:p>
        </p:txBody>
      </p:sp>
    </p:spTree>
    <p:extLst>
      <p:ext uri="{BB962C8B-B14F-4D97-AF65-F5344CB8AC3E}">
        <p14:creationId xmlns:p14="http://schemas.microsoft.com/office/powerpoint/2010/main" val="4155264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is a Filter Activity </a:t>
            </a:r>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21" name="TextBox 20">
            <a:extLst>
              <a:ext uri="{FF2B5EF4-FFF2-40B4-BE49-F238E27FC236}">
                <a16:creationId xmlns:a16="http://schemas.microsoft.com/office/drawing/2014/main" id="{5CD2EB4B-132B-D599-3C99-D8ABF381D1C8}"/>
              </a:ext>
            </a:extLst>
          </p:cNvPr>
          <p:cNvSpPr txBox="1"/>
          <p:nvPr/>
        </p:nvSpPr>
        <p:spPr>
          <a:xfrm>
            <a:off x="1818525" y="1533746"/>
            <a:ext cx="9535274" cy="4893647"/>
          </a:xfrm>
          <a:prstGeom prst="rect">
            <a:avLst/>
          </a:prstGeom>
          <a:noFill/>
        </p:spPr>
        <p:txBody>
          <a:bodyPr wrap="square">
            <a:spAutoFit/>
          </a:bodyPr>
          <a:lstStyle/>
          <a:p>
            <a:r>
              <a:rPr lang="en-US" sz="3200" u="sng" dirty="0"/>
              <a:t>Discussion</a:t>
            </a:r>
          </a:p>
          <a:p>
            <a:endParaRPr lang="en-US" sz="2800" u="sng" dirty="0"/>
          </a:p>
          <a:p>
            <a:r>
              <a:rPr lang="en-US" sz="2800" dirty="0"/>
              <a:t>Hints:   </a:t>
            </a:r>
          </a:p>
          <a:p>
            <a:pPr marL="457200" indent="-457200">
              <a:buFont typeface="Arial" panose="020B0604020202020204" pitchFamily="34" charset="0"/>
              <a:buChar char="•"/>
            </a:pPr>
            <a:r>
              <a:rPr lang="en-US" sz="2800" b="1" dirty="0">
                <a:solidFill>
                  <a:srgbClr val="0000FF"/>
                </a:solidFill>
              </a:rPr>
              <a:t>blue </a:t>
            </a:r>
            <a:r>
              <a:rPr lang="en-US" sz="2800" dirty="0"/>
              <a:t>and </a:t>
            </a:r>
            <a:r>
              <a:rPr lang="en-US" sz="2800" b="1" dirty="0">
                <a:solidFill>
                  <a:srgbClr val="FF0000"/>
                </a:solidFill>
              </a:rPr>
              <a:t>red </a:t>
            </a:r>
            <a:r>
              <a:rPr lang="en-US" sz="2800" dirty="0"/>
              <a:t>make </a:t>
            </a:r>
            <a:r>
              <a:rPr lang="en-US" sz="2800" b="1" dirty="0">
                <a:solidFill>
                  <a:srgbClr val="7030A0"/>
                </a:solidFill>
              </a:rPr>
              <a:t>purple</a:t>
            </a:r>
            <a:r>
              <a:rPr lang="en-US" sz="2800" dirty="0"/>
              <a:t> </a:t>
            </a:r>
          </a:p>
          <a:p>
            <a:pPr marL="457200" indent="-457200">
              <a:buFont typeface="Arial" panose="020B0604020202020204" pitchFamily="34" charset="0"/>
              <a:buChar char="•"/>
            </a:pPr>
            <a:r>
              <a:rPr lang="en-US" sz="2800" dirty="0"/>
              <a:t>clay particles and organic matter have many negative charges on their surface (high CEC)</a:t>
            </a:r>
          </a:p>
          <a:p>
            <a:endParaRPr lang="en-US" sz="2800" dirty="0"/>
          </a:p>
          <a:p>
            <a:r>
              <a:rPr lang="en-US" sz="2800" dirty="0"/>
              <a:t>Based on the color of the water that filtered out of the soils, what can you infer about the CEC of the two soils used here?</a:t>
            </a:r>
          </a:p>
          <a:p>
            <a:endParaRPr lang="en-US" sz="2800" dirty="0">
              <a:effectLst/>
              <a:latin typeface="+mn-lt"/>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1032026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Additional activity- soil pH</a:t>
            </a:r>
          </a:p>
        </p:txBody>
      </p:sp>
      <p:sp>
        <p:nvSpPr>
          <p:cNvPr id="6" name="Content Placeholder 5">
            <a:extLst>
              <a:ext uri="{FF2B5EF4-FFF2-40B4-BE49-F238E27FC236}">
                <a16:creationId xmlns:a16="http://schemas.microsoft.com/office/drawing/2014/main" id="{583E7C63-A9DA-30BE-4A44-4B124660A45E}"/>
              </a:ext>
            </a:extLst>
          </p:cNvPr>
          <p:cNvSpPr>
            <a:spLocks noGrp="1"/>
          </p:cNvSpPr>
          <p:nvPr>
            <p:ph idx="1"/>
          </p:nvPr>
        </p:nvSpPr>
        <p:spPr>
          <a:xfrm>
            <a:off x="1818524" y="1613536"/>
            <a:ext cx="4484740" cy="4351338"/>
          </a:xfrm>
        </p:spPr>
        <p:txBody>
          <a:bodyPr>
            <a:normAutofit fontScale="92500" lnSpcReduction="20000"/>
          </a:bodyPr>
          <a:lstStyle/>
          <a:p>
            <a:r>
              <a:rPr lang="en-US" sz="3200" dirty="0"/>
              <a:t>Test Your Soil pH</a:t>
            </a:r>
          </a:p>
          <a:p>
            <a:pPr lvl="1"/>
            <a:r>
              <a:rPr lang="en-US" sz="2800" dirty="0"/>
              <a:t>What plants grow best?</a:t>
            </a:r>
          </a:p>
          <a:p>
            <a:pPr marL="457200" lvl="1" indent="0">
              <a:buNone/>
            </a:pPr>
            <a:endParaRPr lang="en-US" sz="2800" dirty="0"/>
          </a:p>
          <a:p>
            <a:r>
              <a:rPr lang="en-US" sz="3200" dirty="0"/>
              <a:t>Compare with other items such as:</a:t>
            </a:r>
          </a:p>
          <a:p>
            <a:pPr lvl="1"/>
            <a:r>
              <a:rPr lang="en-US" sz="2800" dirty="0"/>
              <a:t>Orange juice</a:t>
            </a:r>
          </a:p>
          <a:p>
            <a:pPr lvl="1"/>
            <a:r>
              <a:rPr lang="en-US" sz="2800" dirty="0"/>
              <a:t>Vinegar/lemon juice</a:t>
            </a:r>
          </a:p>
          <a:p>
            <a:pPr lvl="1"/>
            <a:r>
              <a:rPr lang="en-US" sz="2800" dirty="0"/>
              <a:t>Coke</a:t>
            </a:r>
          </a:p>
          <a:p>
            <a:pPr lvl="1"/>
            <a:r>
              <a:rPr lang="en-US" sz="2800" dirty="0"/>
              <a:t>Milk</a:t>
            </a:r>
          </a:p>
          <a:p>
            <a:pPr lvl="1"/>
            <a:r>
              <a:rPr lang="en-US" sz="2800" dirty="0"/>
              <a:t>Hydrogen peroxide</a:t>
            </a:r>
          </a:p>
          <a:p>
            <a:pPr lvl="1"/>
            <a:r>
              <a:rPr lang="en-US" sz="2800" dirty="0"/>
              <a:t>Bleach</a:t>
            </a:r>
          </a:p>
          <a:p>
            <a:pPr lvl="1"/>
            <a:endParaRPr lang="en-US" sz="2800" dirty="0"/>
          </a:p>
        </p:txBody>
      </p:sp>
      <p:sp>
        <p:nvSpPr>
          <p:cNvPr id="20" name="Date Placeholder 3">
            <a:extLst>
              <a:ext uri="{FF2B5EF4-FFF2-40B4-BE49-F238E27FC236}">
                <a16:creationId xmlns:a16="http://schemas.microsoft.com/office/drawing/2014/main" id="{560AF6E0-BCF1-844C-9DBC-59ABB364F476}"/>
              </a:ext>
            </a:extLst>
          </p:cNvPr>
          <p:cNvSpPr>
            <a:spLocks noGrp="1"/>
          </p:cNvSpPr>
          <p:nvPr>
            <p:ph type="dt" sz="half" idx="10"/>
          </p:nvPr>
        </p:nvSpPr>
        <p:spPr/>
        <p:txBody>
          <a:bodyPr/>
          <a:lstStyle/>
          <a:p>
            <a:r>
              <a:rPr lang="en-US" dirty="0"/>
              <a:t>Soil Science Society of America   www.soils.org | www.soils4teachers.org</a:t>
            </a:r>
          </a:p>
        </p:txBody>
      </p:sp>
      <p:pic>
        <p:nvPicPr>
          <p:cNvPr id="4" name="Picture 3" descr="A group of objects next to each other&#10;&#10;Description automatically generated with low confidence">
            <a:extLst>
              <a:ext uri="{FF2B5EF4-FFF2-40B4-BE49-F238E27FC236}">
                <a16:creationId xmlns:a16="http://schemas.microsoft.com/office/drawing/2014/main" id="{6B6C7A30-E4A5-5000-148D-EF14B9E49B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6161" y="1690688"/>
            <a:ext cx="4941393" cy="4024814"/>
          </a:xfrm>
          <a:prstGeom prst="rect">
            <a:avLst/>
          </a:prstGeom>
        </p:spPr>
      </p:pic>
    </p:spTree>
    <p:extLst>
      <p:ext uri="{BB962C8B-B14F-4D97-AF65-F5344CB8AC3E}">
        <p14:creationId xmlns:p14="http://schemas.microsoft.com/office/powerpoint/2010/main" val="2383941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 descr="A picture containing calenda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71" name="Google Shape;171;p1"/>
          <p:cNvSpPr txBox="1">
            <a:spLocks noGrp="1"/>
          </p:cNvSpPr>
          <p:nvPr>
            <p:ph type="subTitle" idx="1"/>
          </p:nvPr>
        </p:nvSpPr>
        <p:spPr>
          <a:xfrm>
            <a:off x="-391886" y="3602038"/>
            <a:ext cx="12192000" cy="759755"/>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lnSpc>
                <a:spcPct val="100000"/>
              </a:lnSpc>
              <a:spcBef>
                <a:spcPts val="0"/>
              </a:spcBef>
              <a:spcAft>
                <a:spcPts val="0"/>
              </a:spcAft>
              <a:buClr>
                <a:srgbClr val="000000"/>
              </a:buClr>
              <a:buSzPct val="102941"/>
              <a:buFont typeface="Arial"/>
              <a:buNone/>
            </a:pPr>
            <a:r>
              <a:rPr lang="en-US" sz="3200" b="1" i="0" u="none" strike="noStrike" cap="none">
                <a:solidFill>
                  <a:srgbClr val="065B84"/>
                </a:solidFill>
                <a:latin typeface="Calibri"/>
                <a:ea typeface="Calibri"/>
                <a:cs typeface="Calibri"/>
                <a:sym typeface="Calibri"/>
              </a:rPr>
              <a:t>Module 3:  Soil Biology</a:t>
            </a:r>
            <a:endParaRPr/>
          </a:p>
          <a:p>
            <a:pPr marL="0" marR="0" lvl="0" indent="0" algn="ctr" rtl="0">
              <a:lnSpc>
                <a:spcPct val="100000"/>
              </a:lnSpc>
              <a:spcBef>
                <a:spcPts val="0"/>
              </a:spcBef>
              <a:spcAft>
                <a:spcPts val="0"/>
              </a:spcAft>
              <a:buClr>
                <a:srgbClr val="000000"/>
              </a:buClr>
              <a:buSzPct val="102941"/>
              <a:buFont typeface="Arial"/>
              <a:buNone/>
            </a:pPr>
            <a:r>
              <a:rPr lang="en-US" sz="3200" b="1" i="0" u="none" strike="noStrike" cap="none">
                <a:solidFill>
                  <a:srgbClr val="065B84"/>
                </a:solidFill>
                <a:latin typeface="Calibri"/>
                <a:ea typeface="Calibri"/>
                <a:cs typeface="Calibri"/>
                <a:sym typeface="Calibri"/>
              </a:rPr>
              <a:t>The Living Component of Soil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Essential Questions and Big Ideas</a:t>
            </a:r>
            <a:endParaRPr/>
          </a:p>
        </p:txBody>
      </p:sp>
      <p:sp>
        <p:nvSpPr>
          <p:cNvPr id="178" name="Google Shape;178;p2"/>
          <p:cNvSpPr txBox="1">
            <a:spLocks noGrp="1"/>
          </p:cNvSpPr>
          <p:nvPr>
            <p:ph type="body" idx="1"/>
          </p:nvPr>
        </p:nvSpPr>
        <p:spPr>
          <a:xfrm>
            <a:off x="1818526" y="1426464"/>
            <a:ext cx="9535274" cy="4993708"/>
          </a:xfrm>
          <a:prstGeom prst="rect">
            <a:avLst/>
          </a:prstGeom>
          <a:noFill/>
          <a:ln>
            <a:noFill/>
          </a:ln>
        </p:spPr>
        <p:txBody>
          <a:bodyPr spcFirstLastPara="1" wrap="square" lIns="91425" tIns="45700" rIns="91425" bIns="45700" anchor="t" anchorCtr="0">
            <a:normAutofit fontScale="47500" lnSpcReduction="20000"/>
          </a:bodyPr>
          <a:lstStyle/>
          <a:p>
            <a:pPr marL="114300" lvl="0" indent="0" algn="l" rtl="0">
              <a:lnSpc>
                <a:spcPct val="115000"/>
              </a:lnSpc>
              <a:spcBef>
                <a:spcPts val="0"/>
              </a:spcBef>
              <a:spcAft>
                <a:spcPts val="0"/>
              </a:spcAft>
              <a:buClr>
                <a:schemeClr val="dk1"/>
              </a:buClr>
              <a:buSzPct val="74844"/>
              <a:buNone/>
            </a:pPr>
            <a:r>
              <a:rPr lang="en-US" sz="5900" b="1" dirty="0"/>
              <a:t>Essential Questions</a:t>
            </a:r>
            <a:endParaRPr sz="5900" dirty="0"/>
          </a:p>
          <a:p>
            <a:pPr marL="1028700" lvl="1" indent="-457200" algn="l" rtl="0">
              <a:lnSpc>
                <a:spcPct val="115000"/>
              </a:lnSpc>
              <a:spcBef>
                <a:spcPts val="360"/>
              </a:spcBef>
              <a:spcAft>
                <a:spcPts val="0"/>
              </a:spcAft>
              <a:buClr>
                <a:schemeClr val="dk1"/>
              </a:buClr>
              <a:buSzPct val="74844"/>
              <a:buChar char="•"/>
            </a:pPr>
            <a:r>
              <a:rPr lang="en-US" sz="5900" dirty="0"/>
              <a:t>What types of life exist in the soil?</a:t>
            </a:r>
            <a:endParaRPr sz="5900" dirty="0"/>
          </a:p>
          <a:p>
            <a:pPr marL="1028700" lvl="1" indent="-457200" algn="l" rtl="0">
              <a:lnSpc>
                <a:spcPct val="115000"/>
              </a:lnSpc>
              <a:spcBef>
                <a:spcPts val="360"/>
              </a:spcBef>
              <a:spcAft>
                <a:spcPts val="0"/>
              </a:spcAft>
              <a:buClr>
                <a:schemeClr val="dk1"/>
              </a:buClr>
              <a:buSzPct val="74844"/>
              <a:buChar char="•"/>
            </a:pPr>
            <a:r>
              <a:rPr lang="en-US" sz="5900" dirty="0"/>
              <a:t>What ecosystem services do these organisms perform?</a:t>
            </a:r>
            <a:endParaRPr sz="5900" dirty="0"/>
          </a:p>
          <a:p>
            <a:pPr marL="0" lvl="0" indent="0" algn="l" rtl="0">
              <a:lnSpc>
                <a:spcPct val="115000"/>
              </a:lnSpc>
              <a:spcBef>
                <a:spcPts val="360"/>
              </a:spcBef>
              <a:spcAft>
                <a:spcPts val="0"/>
              </a:spcAft>
              <a:buClr>
                <a:schemeClr val="dk1"/>
              </a:buClr>
              <a:buSzPct val="74844"/>
              <a:buNone/>
            </a:pPr>
            <a:endParaRPr sz="4400" b="1" dirty="0"/>
          </a:p>
          <a:p>
            <a:pPr marL="114300" lvl="0" indent="0" algn="l" rtl="0">
              <a:lnSpc>
                <a:spcPct val="115000"/>
              </a:lnSpc>
              <a:spcBef>
                <a:spcPts val="360"/>
              </a:spcBef>
              <a:spcAft>
                <a:spcPts val="0"/>
              </a:spcAft>
              <a:buClr>
                <a:schemeClr val="dk1"/>
              </a:buClr>
              <a:buSzPct val="74844"/>
              <a:buNone/>
            </a:pPr>
            <a:r>
              <a:rPr lang="en-US" sz="5900" b="1" dirty="0"/>
              <a:t>Big Ideas</a:t>
            </a:r>
            <a:endParaRPr sz="5900" dirty="0"/>
          </a:p>
          <a:p>
            <a:pPr marL="1028700" lvl="1" indent="-457200" algn="l" rtl="0">
              <a:lnSpc>
                <a:spcPct val="115000"/>
              </a:lnSpc>
              <a:spcBef>
                <a:spcPts val="360"/>
              </a:spcBef>
              <a:spcAft>
                <a:spcPts val="0"/>
              </a:spcAft>
              <a:buClr>
                <a:schemeClr val="dk1"/>
              </a:buClr>
              <a:buSzPct val="74844"/>
              <a:buChar char="•"/>
            </a:pPr>
            <a:r>
              <a:rPr lang="en-US" sz="5900" dirty="0"/>
              <a:t>Soil is a complex and 3-dimensional habitat whose properties change with space and time.</a:t>
            </a:r>
            <a:endParaRPr sz="5900" dirty="0"/>
          </a:p>
          <a:p>
            <a:pPr marL="1028700" lvl="1" indent="-457200" algn="l" rtl="0">
              <a:lnSpc>
                <a:spcPct val="115000"/>
              </a:lnSpc>
              <a:spcBef>
                <a:spcPts val="360"/>
              </a:spcBef>
              <a:spcAft>
                <a:spcPts val="0"/>
              </a:spcAft>
              <a:buClr>
                <a:schemeClr val="dk1"/>
              </a:buClr>
              <a:buSzPct val="74844"/>
              <a:buChar char="•"/>
            </a:pPr>
            <a:r>
              <a:rPr lang="en-US" sz="5900" dirty="0"/>
              <a:t>Abundant and diverse forms of life exist in this habitat.</a:t>
            </a:r>
            <a:endParaRPr sz="5900" dirty="0"/>
          </a:p>
          <a:p>
            <a:pPr marL="1028700" lvl="1" indent="-457200" algn="l" rtl="0">
              <a:lnSpc>
                <a:spcPct val="115000"/>
              </a:lnSpc>
              <a:spcBef>
                <a:spcPts val="360"/>
              </a:spcBef>
              <a:spcAft>
                <a:spcPts val="0"/>
              </a:spcAft>
              <a:buClr>
                <a:schemeClr val="dk1"/>
              </a:buClr>
              <a:buSzPct val="74844"/>
              <a:buChar char="•"/>
            </a:pPr>
            <a:r>
              <a:rPr lang="en-US" sz="5900" dirty="0"/>
              <a:t>Soil organisms perform essential ecosystem functions such as decomposition of organic compounds, carbon and nutrient cycling, and  creating soil structure.</a:t>
            </a:r>
            <a:endParaRPr sz="5900" dirty="0"/>
          </a:p>
          <a:p>
            <a:pPr marL="228600" lvl="0" indent="-64135" algn="l" rtl="0">
              <a:lnSpc>
                <a:spcPct val="90000"/>
              </a:lnSpc>
              <a:spcBef>
                <a:spcPts val="1000"/>
              </a:spcBef>
              <a:spcAft>
                <a:spcPts val="0"/>
              </a:spcAft>
              <a:buClr>
                <a:schemeClr val="dk1"/>
              </a:buClr>
              <a:buSzPct val="100000"/>
              <a:buNone/>
            </a:pPr>
            <a:endParaRPr dirty="0"/>
          </a:p>
        </p:txBody>
      </p:sp>
      <p:sp>
        <p:nvSpPr>
          <p:cNvPr id="179" name="Google Shape;179;p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Soil Science Society of America   www.soils.org | www.soils4teachers.org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80" name="Google Shape;180;p2"/>
          <p:cNvSpPr txBox="1"/>
          <p:nvPr/>
        </p:nvSpPr>
        <p:spPr>
          <a:xfrm>
            <a:off x="10115635" y="627789"/>
            <a:ext cx="1697028" cy="1597350"/>
          </a:xfrm>
          <a:prstGeom prst="rect">
            <a:avLst/>
          </a:prstGeom>
          <a:solidFill>
            <a:srgbClr val="92D050"/>
          </a:solidFill>
          <a:ln>
            <a:noFill/>
          </a:ln>
        </p:spPr>
        <p:txBody>
          <a:bodyPr spcFirstLastPara="1" wrap="square" lIns="68575" tIns="34275" rIns="68575" bIns="34275"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NGSS:</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HS ESS2-7</a:t>
            </a:r>
            <a:b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HS LS1-5</a:t>
            </a:r>
            <a:b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HS LS1-7</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Big Idea 1</a:t>
            </a:r>
            <a:endParaRPr/>
          </a:p>
        </p:txBody>
      </p:sp>
      <p:sp>
        <p:nvSpPr>
          <p:cNvPr id="186" name="Google Shape;186;p3"/>
          <p:cNvSpPr txBox="1">
            <a:spLocks noGrp="1"/>
          </p:cNvSpPr>
          <p:nvPr>
            <p:ph type="body" idx="1"/>
          </p:nvPr>
        </p:nvSpPr>
        <p:spPr>
          <a:xfrm>
            <a:off x="1818526" y="1825625"/>
            <a:ext cx="980045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br>
              <a:rPr lang="en-US" sz="4000" dirty="0"/>
            </a:br>
            <a:r>
              <a:rPr lang="en-US" sz="4000" dirty="0"/>
              <a:t>Soil is a complex and 3-dimensional habitat whose properties change with space and time</a:t>
            </a:r>
            <a:endParaRPr dirty="0"/>
          </a:p>
        </p:txBody>
      </p:sp>
      <p:sp>
        <p:nvSpPr>
          <p:cNvPr id="187" name="Google Shape;187;p3"/>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Soil Science Society of America   www.soils.org | www.soils4teachers.org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at Different Scales </a:t>
            </a:r>
            <a:endParaRPr/>
          </a:p>
        </p:txBody>
      </p:sp>
      <p:sp>
        <p:nvSpPr>
          <p:cNvPr id="193" name="Google Shape;193;p4"/>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Soil Science Society of America   www.soils.org | www.soils4teachers.org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194" name="Google Shape;194;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90478" y="1451202"/>
            <a:ext cx="7931950" cy="470044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7"/>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Big Idea 2</a:t>
            </a:r>
            <a:endParaRPr/>
          </a:p>
        </p:txBody>
      </p:sp>
      <p:sp>
        <p:nvSpPr>
          <p:cNvPr id="221" name="Google Shape;221;p7"/>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en-US" sz="4000"/>
              <a:t>Abundant and diverse forms of life exist in the soil habitat</a:t>
            </a:r>
            <a:br>
              <a:rPr lang="en-US" sz="2400"/>
            </a:br>
            <a:endParaRPr sz="2400"/>
          </a:p>
        </p:txBody>
      </p:sp>
      <p:sp>
        <p:nvSpPr>
          <p:cNvPr id="222" name="Google Shape;222;p7"/>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Soil Science Society of America   www.soils.org | www.soils4teachers.org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743789" y="0"/>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How Many Microbes? </a:t>
            </a:r>
            <a:endParaRPr dirty="0"/>
          </a:p>
        </p:txBody>
      </p:sp>
      <p:sp>
        <p:nvSpPr>
          <p:cNvPr id="228" name="Google Shape;228;p8"/>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Soil Science Society of America   www.soils.org | www.soils4teachers.org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229" name="Google Shape;229;p8"/>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352800" y="1280160"/>
            <a:ext cx="7274560" cy="5097701"/>
          </a:xfrm>
          <a:prstGeom prst="rect">
            <a:avLst/>
          </a:prstGeom>
          <a:noFill/>
          <a:ln>
            <a:noFill/>
          </a:ln>
        </p:spPr>
      </p:pic>
      <p:sp>
        <p:nvSpPr>
          <p:cNvPr id="230" name="Google Shape;230;p8"/>
          <p:cNvSpPr txBox="1"/>
          <p:nvPr/>
        </p:nvSpPr>
        <p:spPr>
          <a:xfrm>
            <a:off x="1962912" y="1153879"/>
            <a:ext cx="9535275" cy="475987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360"/>
              </a:spcBef>
              <a:spcAft>
                <a:spcPts val="0"/>
              </a:spcAft>
              <a:buClr>
                <a:srgbClr val="000000"/>
              </a:buClr>
              <a:buSzPct val="108107"/>
              <a:buFont typeface="Arial"/>
              <a:buNone/>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In one hectare (2.5 acres) of topsoil (6” deep), the mass of soil microbes (biomass) is approximately equivalent to: </a:t>
            </a: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15000"/>
              </a:lnSpc>
              <a:spcBef>
                <a:spcPts val="360"/>
              </a:spcBef>
              <a:spcAft>
                <a:spcPts val="0"/>
              </a:spcAft>
              <a:buClr>
                <a:srgbClr val="000000"/>
              </a:buClr>
              <a:buSzPct val="108107"/>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15000"/>
              </a:lnSpc>
              <a:spcBef>
                <a:spcPts val="360"/>
              </a:spcBef>
              <a:spcAft>
                <a:spcPts val="0"/>
              </a:spcAft>
              <a:buClr>
                <a:srgbClr val="000000"/>
              </a:buClr>
              <a:buSzPct val="108107"/>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15000"/>
              </a:lnSpc>
              <a:spcBef>
                <a:spcPts val="360"/>
              </a:spcBef>
              <a:spcAft>
                <a:spcPts val="0"/>
              </a:spcAft>
              <a:buClr>
                <a:srgbClr val="000000"/>
              </a:buClr>
              <a:buSzPct val="108107"/>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15000"/>
              </a:lnSpc>
              <a:spcBef>
                <a:spcPts val="360"/>
              </a:spcBef>
              <a:spcAft>
                <a:spcPts val="0"/>
              </a:spcAft>
              <a:buClr>
                <a:srgbClr val="000000"/>
              </a:buClr>
              <a:buSzPct val="108107"/>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15000"/>
              </a:lnSpc>
              <a:spcBef>
                <a:spcPts val="360"/>
              </a:spcBef>
              <a:spcAft>
                <a:spcPts val="0"/>
              </a:spcAft>
              <a:buClr>
                <a:srgbClr val="000000"/>
              </a:buClr>
              <a:buSzPct val="108107"/>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lvl="3" algn="ctr">
              <a:lnSpc>
                <a:spcPct val="115000"/>
              </a:lnSpc>
              <a:spcBef>
                <a:spcPts val="360"/>
              </a:spcBef>
              <a:buClr>
                <a:srgbClr val="000000"/>
              </a:buClr>
              <a:buSzPct val="108107"/>
              <a:defRPr/>
            </a:pPr>
            <a:endParaRPr kumimoji="0" sz="2000" b="0" i="0" u="none" strike="noStrike" kern="0" cap="none" spc="0" normalizeH="0" baseline="0" noProof="0" dirty="0">
              <a:ln>
                <a:noFill/>
              </a:ln>
              <a:solidFill>
                <a:schemeClr val="bg1"/>
              </a:solidFill>
              <a:effectLst/>
              <a:uLnTx/>
              <a:uFillTx/>
              <a:latin typeface="Calibri"/>
              <a:ea typeface="Calibri"/>
              <a:cs typeface="Calibri"/>
              <a:sym typeface="Calibri"/>
            </a:endParaRPr>
          </a:p>
          <a:p>
            <a:pPr lvl="3" algn="ctr">
              <a:lnSpc>
                <a:spcPct val="115000"/>
              </a:lnSpc>
              <a:spcBef>
                <a:spcPts val="360"/>
              </a:spcBef>
              <a:buClr>
                <a:srgbClr val="000000"/>
              </a:buClr>
              <a:buSzPct val="108107"/>
              <a:defRPr/>
            </a:pPr>
            <a:endParaRPr kumimoji="0" sz="2000" b="1" i="0" u="none" strike="noStrike" kern="0" cap="none" spc="0" normalizeH="0" baseline="0" noProof="0" dirty="0">
              <a:ln>
                <a:noFill/>
              </a:ln>
              <a:solidFill>
                <a:schemeClr val="bg1"/>
              </a:solidFill>
              <a:effectLst/>
              <a:uLnTx/>
              <a:uFillTx/>
              <a:latin typeface="Calibri"/>
              <a:ea typeface="Calibri"/>
              <a:cs typeface="Calibri"/>
              <a:sym typeface="Calibri"/>
            </a:endParaRPr>
          </a:p>
          <a:p>
            <a:pPr marL="1660922" lvl="3" indent="-289322">
              <a:lnSpc>
                <a:spcPct val="115000"/>
              </a:lnSpc>
              <a:spcBef>
                <a:spcPts val="360"/>
              </a:spcBef>
              <a:buClr>
                <a:srgbClr val="FFFFFF"/>
              </a:buClr>
              <a:buSzPct val="108107"/>
              <a:buFont typeface="Arial"/>
              <a:buAutoNum type="alphaUcPeriod"/>
              <a:defRPr/>
            </a:pPr>
            <a:r>
              <a:rPr kumimoji="0" lang="en-US" sz="2000" b="1" i="0" u="none" strike="noStrike" kern="0" cap="none" spc="0" normalizeH="0" baseline="0" noProof="0" dirty="0">
                <a:ln>
                  <a:noFill/>
                </a:ln>
                <a:solidFill>
                  <a:schemeClr val="bg1"/>
                </a:solidFill>
                <a:effectLst/>
                <a:uLnTx/>
                <a:uFillTx/>
                <a:latin typeface="Calibri"/>
                <a:ea typeface="Calibri"/>
                <a:cs typeface="Calibri"/>
                <a:sym typeface="Calibri"/>
              </a:rPr>
              <a:t>1 sheep (150 </a:t>
            </a:r>
            <a:r>
              <a:rPr kumimoji="0" lang="en-US" sz="2000" b="1" i="0" u="none" strike="noStrike" kern="0" cap="none" spc="0" normalizeH="0" baseline="0" noProof="0" dirty="0" err="1">
                <a:ln>
                  <a:noFill/>
                </a:ln>
                <a:solidFill>
                  <a:schemeClr val="bg1"/>
                </a:solidFill>
                <a:effectLst/>
                <a:uLnTx/>
                <a:uFillTx/>
                <a:latin typeface="Calibri"/>
                <a:ea typeface="Calibri"/>
                <a:cs typeface="Calibri"/>
                <a:sym typeface="Calibri"/>
              </a:rPr>
              <a:t>lbs</a:t>
            </a:r>
            <a:r>
              <a:rPr kumimoji="0" lang="en-US" sz="2000" b="1" i="0" u="none" strike="noStrike" kern="0" cap="none" spc="0" normalizeH="0" baseline="0" noProof="0" dirty="0">
                <a:ln>
                  <a:noFill/>
                </a:ln>
                <a:solidFill>
                  <a:schemeClr val="bg1"/>
                </a:solidFill>
                <a:effectLst/>
                <a:uLnTx/>
                <a:uFillTx/>
                <a:latin typeface="Calibri"/>
                <a:ea typeface="Calibri"/>
                <a:cs typeface="Calibri"/>
                <a:sym typeface="Calibri"/>
              </a:rPr>
              <a:t>)</a:t>
            </a:r>
            <a:endParaRPr kumimoji="0" sz="3200" b="0" i="0" u="none" strike="noStrike" kern="0" cap="none" spc="0" normalizeH="0" baseline="0" noProof="0" dirty="0">
              <a:ln>
                <a:noFill/>
              </a:ln>
              <a:solidFill>
                <a:schemeClr val="bg1"/>
              </a:solidFill>
              <a:effectLst/>
              <a:uLnTx/>
              <a:uFillTx/>
              <a:latin typeface="Calibri"/>
              <a:ea typeface="Calibri"/>
              <a:cs typeface="Calibri"/>
              <a:sym typeface="Calibri"/>
            </a:endParaRPr>
          </a:p>
          <a:p>
            <a:pPr marL="1660922" lvl="3" indent="-289322">
              <a:lnSpc>
                <a:spcPct val="115000"/>
              </a:lnSpc>
              <a:spcBef>
                <a:spcPts val="360"/>
              </a:spcBef>
              <a:buClr>
                <a:srgbClr val="FFFFFF"/>
              </a:buClr>
              <a:buSzPct val="108107"/>
              <a:buFont typeface="Arial"/>
              <a:buAutoNum type="alphaUcPeriod"/>
              <a:defRPr/>
            </a:pPr>
            <a:r>
              <a:rPr kumimoji="0" lang="en-US" sz="2000" b="1" i="0" u="none" strike="noStrike" kern="0" cap="none" spc="0" normalizeH="0" baseline="0" noProof="0" dirty="0">
                <a:ln>
                  <a:noFill/>
                </a:ln>
                <a:solidFill>
                  <a:schemeClr val="bg1"/>
                </a:solidFill>
                <a:effectLst/>
                <a:uLnTx/>
                <a:uFillTx/>
                <a:latin typeface="Calibri"/>
                <a:ea typeface="Calibri"/>
                <a:cs typeface="Calibri"/>
                <a:sym typeface="Calibri"/>
              </a:rPr>
              <a:t>1 cow (1,500 </a:t>
            </a:r>
            <a:r>
              <a:rPr kumimoji="0" lang="en-US" sz="2000" b="1" i="0" u="none" strike="noStrike" kern="0" cap="none" spc="0" normalizeH="0" baseline="0" noProof="0" dirty="0" err="1">
                <a:ln>
                  <a:noFill/>
                </a:ln>
                <a:solidFill>
                  <a:schemeClr val="bg1"/>
                </a:solidFill>
                <a:effectLst/>
                <a:uLnTx/>
                <a:uFillTx/>
                <a:latin typeface="Calibri"/>
                <a:ea typeface="Calibri"/>
                <a:cs typeface="Calibri"/>
                <a:sym typeface="Calibri"/>
              </a:rPr>
              <a:t>lbs</a:t>
            </a:r>
            <a:r>
              <a:rPr kumimoji="0" lang="en-US" sz="2000" b="1" i="0" u="none" strike="noStrike" kern="0" cap="none" spc="0" normalizeH="0" baseline="0" noProof="0" dirty="0">
                <a:ln>
                  <a:noFill/>
                </a:ln>
                <a:solidFill>
                  <a:schemeClr val="bg1"/>
                </a:solidFill>
                <a:effectLst/>
                <a:uLnTx/>
                <a:uFillTx/>
                <a:latin typeface="Calibri"/>
                <a:ea typeface="Calibri"/>
                <a:cs typeface="Calibri"/>
                <a:sym typeface="Calibri"/>
              </a:rPr>
              <a:t>)</a:t>
            </a:r>
            <a:endParaRPr kumimoji="0" sz="3200" b="0" i="0" u="none" strike="noStrike" kern="0" cap="none" spc="0" normalizeH="0" baseline="0" noProof="0" dirty="0">
              <a:ln>
                <a:noFill/>
              </a:ln>
              <a:solidFill>
                <a:schemeClr val="bg1"/>
              </a:solidFill>
              <a:effectLst/>
              <a:uLnTx/>
              <a:uFillTx/>
              <a:latin typeface="Calibri"/>
              <a:ea typeface="Calibri"/>
              <a:cs typeface="Calibri"/>
              <a:sym typeface="Calibri"/>
            </a:endParaRPr>
          </a:p>
          <a:p>
            <a:pPr marL="1660922" lvl="3" indent="-289322">
              <a:lnSpc>
                <a:spcPct val="115000"/>
              </a:lnSpc>
              <a:spcBef>
                <a:spcPts val="360"/>
              </a:spcBef>
              <a:buClr>
                <a:srgbClr val="FFFFFF"/>
              </a:buClr>
              <a:buSzPct val="108107"/>
              <a:buFont typeface="Arial"/>
              <a:buAutoNum type="alphaUcPeriod"/>
              <a:defRPr/>
            </a:pPr>
            <a:r>
              <a:rPr kumimoji="0" lang="en-US" sz="2000" b="1" i="0" u="none" strike="noStrike" kern="0" cap="none" spc="0" normalizeH="0" baseline="0" noProof="0" dirty="0">
                <a:ln>
                  <a:noFill/>
                </a:ln>
                <a:solidFill>
                  <a:schemeClr val="bg1"/>
                </a:solidFill>
                <a:effectLst/>
                <a:uLnTx/>
                <a:uFillTx/>
                <a:latin typeface="Calibri"/>
                <a:ea typeface="Calibri"/>
                <a:cs typeface="Calibri"/>
                <a:sym typeface="Calibri"/>
              </a:rPr>
              <a:t>1 African elephant (10,000 </a:t>
            </a:r>
            <a:r>
              <a:rPr kumimoji="0" lang="en-US" sz="2000" b="1" i="0" u="none" strike="noStrike" kern="0" cap="none" spc="0" normalizeH="0" baseline="0" noProof="0" dirty="0" err="1">
                <a:ln>
                  <a:noFill/>
                </a:ln>
                <a:solidFill>
                  <a:schemeClr val="bg1"/>
                </a:solidFill>
                <a:effectLst/>
                <a:uLnTx/>
                <a:uFillTx/>
                <a:latin typeface="Calibri"/>
                <a:ea typeface="Calibri"/>
                <a:cs typeface="Calibri"/>
                <a:sym typeface="Calibri"/>
              </a:rPr>
              <a:t>lbs</a:t>
            </a:r>
            <a:r>
              <a:rPr kumimoji="0" lang="en-US" sz="2000" b="1" i="0" u="none" strike="noStrike" kern="0" cap="none" spc="0" normalizeH="0" baseline="0" noProof="0" dirty="0">
                <a:ln>
                  <a:noFill/>
                </a:ln>
                <a:solidFill>
                  <a:schemeClr val="bg1"/>
                </a:solidFill>
                <a:effectLst/>
                <a:uLnTx/>
                <a:uFillTx/>
                <a:latin typeface="Calibri"/>
                <a:ea typeface="Calibri"/>
                <a:cs typeface="Calibri"/>
                <a:sym typeface="Calibri"/>
              </a:rPr>
              <a:t>)</a:t>
            </a:r>
            <a:endParaRPr kumimoji="0" sz="3200" b="0" i="0" u="none" strike="noStrike" kern="0" cap="none" spc="0" normalizeH="0" baseline="0" noProof="0" dirty="0">
              <a:ln>
                <a:noFill/>
              </a:ln>
              <a:solidFill>
                <a:schemeClr val="bg1"/>
              </a:solidFill>
              <a:effectLst/>
              <a:uLnTx/>
              <a:uFillTx/>
              <a:latin typeface="Calibri"/>
              <a:ea typeface="Calibri"/>
              <a:cs typeface="Calibri"/>
              <a:sym typeface="Calibri"/>
            </a:endParaRPr>
          </a:p>
          <a:p>
            <a:pPr marL="289322" marR="0" lvl="0" indent="-289322" algn="l" defTabSz="914400" rtl="0" eaLnBrk="1" fontAlgn="auto" latinLnBrk="0" hangingPunct="1">
              <a:lnSpc>
                <a:spcPct val="115000"/>
              </a:lnSpc>
              <a:spcBef>
                <a:spcPts val="360"/>
              </a:spcBef>
              <a:spcAft>
                <a:spcPts val="0"/>
              </a:spcAft>
              <a:buClr>
                <a:srgbClr val="FFFFFF"/>
              </a:buClr>
              <a:buSzPct val="108107"/>
              <a:buFont typeface="Arial"/>
              <a:buAutoNum type="alphaUcPeriod"/>
              <a:tabLst/>
              <a:defRPr/>
            </a:pPr>
            <a:r>
              <a:rPr kumimoji="0" lang="en-US" sz="2000" b="1" i="0" u="none" strike="noStrike" kern="0" cap="none" spc="0" normalizeH="0" baseline="0" noProof="0" dirty="0">
                <a:ln>
                  <a:noFill/>
                </a:ln>
                <a:solidFill>
                  <a:srgbClr val="FFFFFF"/>
                </a:solidFill>
                <a:effectLst/>
                <a:uLnTx/>
                <a:uFillTx/>
                <a:latin typeface="Calibri"/>
                <a:ea typeface="Calibri"/>
                <a:cs typeface="Calibri"/>
                <a:sym typeface="Calibri"/>
              </a:rPr>
              <a:t>3 African elephants (30,000 </a:t>
            </a:r>
            <a:r>
              <a:rPr kumimoji="0" lang="en-US" sz="2000" b="1" i="0" u="none" strike="noStrike" kern="0" cap="none" spc="0" normalizeH="0" baseline="0" noProof="0" dirty="0" err="1">
                <a:ln>
                  <a:noFill/>
                </a:ln>
                <a:solidFill>
                  <a:srgbClr val="FFFFFF"/>
                </a:solidFill>
                <a:effectLst/>
                <a:uLnTx/>
                <a:uFillTx/>
                <a:latin typeface="Calibri"/>
                <a:ea typeface="Calibri"/>
                <a:cs typeface="Calibri"/>
                <a:sym typeface="Calibri"/>
              </a:rPr>
              <a:t>lbs</a:t>
            </a:r>
            <a:r>
              <a:rPr kumimoji="0" lang="en-US" sz="2000" b="1" i="0" u="none" strike="noStrike" kern="0" cap="none" spc="0" normalizeH="0" baseline="0" noProof="0" dirty="0">
                <a:ln>
                  <a:noFill/>
                </a:ln>
                <a:solidFill>
                  <a:srgbClr val="FFFFFF"/>
                </a:solidFill>
                <a:effectLst/>
                <a:uLnTx/>
                <a:uFillTx/>
                <a:latin typeface="Calibri"/>
                <a:ea typeface="Calibri"/>
                <a:cs typeface="Calibri"/>
                <a:sym typeface="Calibri"/>
              </a:rPr>
              <a:t>)</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1" descr="https://www.nrcs.usda.gov/Internet/FSE_MEDIA/nrcs142p2_049822.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18607" y="154226"/>
            <a:ext cx="8553450" cy="654954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2"/>
          <p:cNvSpPr txBox="1"/>
          <p:nvPr/>
        </p:nvSpPr>
        <p:spPr>
          <a:xfrm>
            <a:off x="380999" y="1862324"/>
            <a:ext cx="5129323" cy="4339039"/>
          </a:xfrm>
          <a:prstGeom prst="rect">
            <a:avLst/>
          </a:prstGeom>
          <a:noFill/>
          <a:ln>
            <a:noFill/>
          </a:ln>
        </p:spPr>
        <p:txBody>
          <a:bodyPr spcFirstLastPara="1" wrap="square" lIns="91425" tIns="45700" rIns="91425" bIns="45700" anchor="t" anchorCtr="0">
            <a:normAutofit/>
          </a:bodyPr>
          <a:lstStyle/>
          <a:p>
            <a:pPr marL="457200" marR="0" lvl="0" indent="-342900" algn="l" defTabSz="914400" rtl="0" eaLnBrk="1" fontAlgn="auto" latinLnBrk="0" hangingPunct="1">
              <a:lnSpc>
                <a:spcPct val="115000"/>
              </a:lnSpc>
              <a:spcBef>
                <a:spcPts val="360"/>
              </a:spcBef>
              <a:spcAft>
                <a:spcPts val="0"/>
              </a:spcAft>
              <a:buClr>
                <a:srgbClr val="000000"/>
              </a:buClr>
              <a:buSzPts val="1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A method to isolate and see small arthropods from soil and litter</a:t>
            </a:r>
            <a:endParaRPr kumimoji="0"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457200" marR="0" lvl="0" indent="-342900" algn="l" defTabSz="914400" rtl="0" eaLnBrk="1" fontAlgn="auto" latinLnBrk="0" hangingPunct="1">
              <a:lnSpc>
                <a:spcPct val="115000"/>
              </a:lnSpc>
              <a:spcBef>
                <a:spcPts val="360"/>
              </a:spcBef>
              <a:spcAft>
                <a:spcPts val="0"/>
              </a:spcAft>
              <a:buClr>
                <a:srgbClr val="000000"/>
              </a:buClr>
              <a:buSzPts val="1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Small organisms will move away from the heat and light and down the funnel into the preservative</a:t>
            </a:r>
            <a:endParaRPr kumimoji="0"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01" name="Google Shape;301;p12"/>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5510322" y="1786124"/>
            <a:ext cx="5843477" cy="3613189"/>
          </a:xfrm>
          <a:prstGeom prst="rect">
            <a:avLst/>
          </a:prstGeom>
          <a:noFill/>
          <a:ln>
            <a:noFill/>
          </a:ln>
        </p:spPr>
      </p:pic>
      <p:sp>
        <p:nvSpPr>
          <p:cNvPr id="302" name="Google Shape;302;p12"/>
          <p:cNvSpPr txBox="1"/>
          <p:nvPr/>
        </p:nvSpPr>
        <p:spPr>
          <a:xfrm>
            <a:off x="742684" y="460561"/>
            <a:ext cx="9535275" cy="132556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E79"/>
              </a:buClr>
              <a:buSzPts val="4400"/>
              <a:buFont typeface="Calibri"/>
              <a:buNone/>
              <a:tabLst/>
              <a:defRPr/>
            </a:pPr>
            <a:r>
              <a:rPr kumimoji="0" lang="en-US" sz="4400" b="1" i="0" u="none" strike="noStrike" kern="0" cap="none" spc="0" normalizeH="0" baseline="0" noProof="0" dirty="0">
                <a:ln>
                  <a:noFill/>
                </a:ln>
                <a:solidFill>
                  <a:srgbClr val="1E4E79"/>
                </a:solidFill>
                <a:effectLst/>
                <a:uLnTx/>
                <a:uFillTx/>
                <a:latin typeface="Calibri"/>
                <a:ea typeface="Calibri"/>
                <a:cs typeface="Calibri"/>
                <a:sym typeface="Calibri"/>
              </a:rPr>
              <a:t>ACTIVITY: </a:t>
            </a:r>
            <a:r>
              <a:rPr kumimoji="0" lang="en-US" sz="4400" b="1" i="0" u="none" strike="noStrike" kern="0" cap="none" spc="0" normalizeH="0" baseline="0" noProof="0" dirty="0">
                <a:ln>
                  <a:noFill/>
                </a:ln>
                <a:effectLst/>
                <a:uLnTx/>
                <a:uFillTx/>
                <a:latin typeface="Calibri"/>
                <a:ea typeface="Calibri"/>
                <a:cs typeface="Calibri"/>
                <a:sym typeface="Calibri"/>
              </a:rPr>
              <a:t>Berlese Funnel</a:t>
            </a:r>
            <a:endParaRPr kumimoji="0" sz="1400" b="0" i="0" u="none" strike="noStrike" kern="0" cap="none" spc="0" normalizeH="0" baseline="0" noProof="0" dirty="0">
              <a:ln>
                <a:noFill/>
              </a:ln>
              <a:effectLst/>
              <a:uLnTx/>
              <a:uFillTx/>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normAutofit/>
          </a:bodyPr>
          <a:lstStyle/>
          <a:p>
            <a:pPr>
              <a:lnSpc>
                <a:spcPct val="90000"/>
              </a:lnSpc>
              <a:buSzPts val="6000"/>
            </a:pPr>
            <a:r>
              <a:rPr lang="en-US" dirty="0">
                <a:solidFill>
                  <a:srgbClr val="065B84"/>
                </a:solidFill>
                <a:latin typeface="Times New Roman"/>
                <a:ea typeface="Times New Roman"/>
                <a:cs typeface="Times New Roman"/>
                <a:sym typeface="Times New Roman"/>
              </a:rPr>
              <a:t>Does Soil = Dirt?</a:t>
            </a:r>
          </a:p>
        </p:txBody>
      </p:sp>
      <p:pic>
        <p:nvPicPr>
          <p:cNvPr id="6" name="Google Shape;126;p5" descr="Dirt Chemistry">
            <a:extLst>
              <a:ext uri="{FF2B5EF4-FFF2-40B4-BE49-F238E27FC236}">
                <a16:creationId xmlns:a16="http://schemas.microsoft.com/office/drawing/2014/main" id="{4932FE5A-9D80-D375-E567-3BD27B802277}"/>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7147209" y="689269"/>
            <a:ext cx="4444392" cy="5486400"/>
          </a:xfrm>
          <a:prstGeom prst="rect">
            <a:avLst/>
          </a:prstGeom>
          <a:noFill/>
          <a:ln w="57150" cap="flat" cmpd="sng">
            <a:solidFill>
              <a:srgbClr val="000000"/>
            </a:solidFill>
            <a:prstDash val="solid"/>
            <a:miter lim="800000"/>
            <a:headEnd type="none" w="sm" len="sm"/>
            <a:tailEnd type="none" w="sm" len="sm"/>
          </a:ln>
        </p:spPr>
      </p:pic>
      <p:sp>
        <p:nvSpPr>
          <p:cNvPr id="4" name="Date Placeholder 3">
            <a:extLst>
              <a:ext uri="{FF2B5EF4-FFF2-40B4-BE49-F238E27FC236}">
                <a16:creationId xmlns:a16="http://schemas.microsoft.com/office/drawing/2014/main" id="{88D589E8-859C-C060-E608-BCB299AAECE2}"/>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5" name="Content Placeholder 2">
            <a:extLst>
              <a:ext uri="{FF2B5EF4-FFF2-40B4-BE49-F238E27FC236}">
                <a16:creationId xmlns:a16="http://schemas.microsoft.com/office/drawing/2014/main" id="{4C8F40B8-75EF-75DA-28C0-8BE5A1CA8154}"/>
              </a:ext>
            </a:extLst>
          </p:cNvPr>
          <p:cNvSpPr>
            <a:spLocks noGrp="1"/>
          </p:cNvSpPr>
          <p:nvPr>
            <p:ph idx="1"/>
          </p:nvPr>
        </p:nvSpPr>
        <p:spPr>
          <a:xfrm>
            <a:off x="1930400" y="1825625"/>
            <a:ext cx="4836160" cy="4351338"/>
          </a:xfrm>
        </p:spPr>
        <p:txBody>
          <a:bodyPr>
            <a:normAutofit/>
          </a:bodyPr>
          <a:lstStyle/>
          <a:p>
            <a:pPr marL="0" lvl="0" indent="0" algn="l" rtl="0">
              <a:spcBef>
                <a:spcPts val="360"/>
              </a:spcBef>
              <a:spcAft>
                <a:spcPts val="0"/>
              </a:spcAft>
              <a:buNone/>
            </a:pPr>
            <a:r>
              <a:rPr lang="en-US" sz="6000" dirty="0">
                <a:solidFill>
                  <a:srgbClr val="C00000"/>
                </a:solidFill>
              </a:rPr>
              <a:t>NO!!!</a:t>
            </a:r>
          </a:p>
          <a:p>
            <a:pPr marL="0" lvl="0" indent="0" algn="l" rtl="0">
              <a:spcBef>
                <a:spcPts val="360"/>
              </a:spcBef>
              <a:spcAft>
                <a:spcPts val="0"/>
              </a:spcAft>
              <a:buNone/>
            </a:pPr>
            <a:r>
              <a:rPr lang="en-US" sz="6000" dirty="0"/>
              <a:t>	Absolutely </a:t>
            </a:r>
          </a:p>
          <a:p>
            <a:pPr marL="0" lvl="0" indent="0" algn="l" rtl="0">
              <a:spcBef>
                <a:spcPts val="360"/>
              </a:spcBef>
              <a:spcAft>
                <a:spcPts val="0"/>
              </a:spcAft>
              <a:buNone/>
            </a:pPr>
            <a:r>
              <a:rPr lang="en-US" sz="6000" dirty="0"/>
              <a:t>			Not!!!</a:t>
            </a:r>
          </a:p>
        </p:txBody>
      </p:sp>
    </p:spTree>
    <p:extLst>
      <p:ext uri="{BB962C8B-B14F-4D97-AF65-F5344CB8AC3E}">
        <p14:creationId xmlns:p14="http://schemas.microsoft.com/office/powerpoint/2010/main" val="78805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par>
                                <p:cTn id="10" presetID="1" presetClass="entr" presetSubtype="0" fill="hold" grpId="0" nodeType="withEffect">
                                  <p:stCondLst>
                                    <p:cond delay="200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2480" y="301173"/>
            <a:ext cx="3409404" cy="4173292"/>
          </a:xfrm>
          <a:prstGeom prst="rect">
            <a:avLst/>
          </a:prstGeom>
          <a:noFill/>
          <a:ln>
            <a:noFill/>
          </a:ln>
        </p:spPr>
      </p:pic>
      <p:pic>
        <p:nvPicPr>
          <p:cNvPr id="316" name="Google Shape;316;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47768" y="304085"/>
            <a:ext cx="3013199" cy="3429580"/>
          </a:xfrm>
          <a:prstGeom prst="rect">
            <a:avLst/>
          </a:prstGeom>
          <a:noFill/>
          <a:ln>
            <a:noFill/>
          </a:ln>
        </p:spPr>
      </p:pic>
      <p:pic>
        <p:nvPicPr>
          <p:cNvPr id="317" name="Google Shape;317;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86354" y="227407"/>
            <a:ext cx="3505336" cy="2167450"/>
          </a:xfrm>
          <a:prstGeom prst="rect">
            <a:avLst/>
          </a:prstGeom>
          <a:noFill/>
          <a:ln>
            <a:noFill/>
          </a:ln>
        </p:spPr>
      </p:pic>
      <p:sp>
        <p:nvSpPr>
          <p:cNvPr id="318" name="Google Shape;318;p14"/>
          <p:cNvSpPr txBox="1"/>
          <p:nvPr/>
        </p:nvSpPr>
        <p:spPr>
          <a:xfrm>
            <a:off x="370114" y="2394857"/>
            <a:ext cx="6159273" cy="221595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2800" b="1" i="0" u="none" strike="noStrike" kern="0" cap="none" spc="0" normalizeH="0" baseline="0" noProof="0" dirty="0">
                <a:ln>
                  <a:noFill/>
                </a:ln>
                <a:solidFill>
                  <a:srgbClr val="000000"/>
                </a:solidFill>
                <a:effectLst/>
                <a:uLnTx/>
                <a:uFillTx/>
                <a:latin typeface="Calibri"/>
                <a:ea typeface="Calibri"/>
                <a:cs typeface="Calibri"/>
                <a:sym typeface="Calibri"/>
              </a:rPr>
              <a:t>Tips</a:t>
            </a: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Choose samples where you              expect lots of insects: </a:t>
            </a:r>
          </a:p>
          <a:p>
            <a:pPr marR="0" lvl="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2600" b="0" i="0" u="none" strike="noStrike" kern="0" cap="none" spc="0" normalizeH="0" baseline="0" noProof="0" dirty="0">
                <a:ln>
                  <a:noFill/>
                </a:ln>
                <a:solidFill>
                  <a:srgbClr val="000000"/>
                </a:solidFill>
                <a:effectLst/>
                <a:uLnTx/>
                <a:uFillTx/>
                <a:latin typeface="Calibri"/>
                <a:ea typeface="Calibri"/>
                <a:cs typeface="Calibri"/>
                <a:sym typeface="Calibri"/>
              </a:rPr>
              <a:t>   compost piles, rotting logs, leaf litter</a:t>
            </a:r>
            <a:endParaRPr kumimoji="0" sz="2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May take several days to see organisms</a:t>
            </a: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19" name="Google Shape;319;p14"/>
          <p:cNvSpPr txBox="1"/>
          <p:nvPr/>
        </p:nvSpPr>
        <p:spPr>
          <a:xfrm>
            <a:off x="698727" y="4839306"/>
            <a:ext cx="9916886" cy="1938952"/>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Berlese Funnels: </a:t>
            </a:r>
            <a:r>
              <a:rPr kumimoji="0" lang="en-US" sz="2400" b="1" i="0" u="none" strike="noStrike" kern="0" cap="none" spc="0" normalizeH="0" baseline="0" noProof="0" dirty="0">
                <a:ln>
                  <a:noFill/>
                </a:ln>
                <a:solidFill>
                  <a:srgbClr val="FFFFFF"/>
                </a:solidFill>
                <a:effectLst/>
                <a:uLnTx/>
                <a:uFillTx/>
                <a:latin typeface="Arial"/>
                <a:ea typeface="Arial"/>
                <a:cs typeface="Arial"/>
                <a:sym typeface="Arial"/>
              </a:rPr>
              <a:t>Explore and Discuss</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Use a microscope to see the organisms</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Draw pictures of the organisms </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Discuss the size of the organisms</a:t>
            </a:r>
            <a:endParaRPr kumimoji="0" sz="3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Discuss their role in the ecosystem as </a:t>
            </a:r>
            <a:r>
              <a:rPr kumimoji="0" lang="en-US" sz="2400" i="0" u="none" strike="noStrike" kern="0" cap="none" spc="0" normalizeH="0" baseline="0" noProof="0" dirty="0">
                <a:ln>
                  <a:noFill/>
                </a:ln>
                <a:solidFill>
                  <a:srgbClr val="FFFFFF"/>
                </a:solidFill>
                <a:effectLst/>
                <a:uLnTx/>
                <a:uFillTx/>
                <a:latin typeface="Arial"/>
                <a:ea typeface="Arial"/>
                <a:cs typeface="Arial"/>
                <a:sym typeface="Arial"/>
              </a:rPr>
              <a:t>shredders and predators</a:t>
            </a:r>
            <a:endParaRPr kumimoji="0" sz="32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6"/>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Big Idea 3</a:t>
            </a:r>
            <a:endParaRPr/>
          </a:p>
        </p:txBody>
      </p:sp>
      <p:sp>
        <p:nvSpPr>
          <p:cNvPr id="333" name="Google Shape;333;p16"/>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chemeClr val="dk1"/>
              </a:buClr>
              <a:buSzPts val="4000"/>
              <a:buNone/>
            </a:pPr>
            <a:r>
              <a:rPr lang="en-US" sz="4000" dirty="0"/>
              <a:t>Soil organisms perform essential ecosystem functions such as:</a:t>
            </a:r>
          </a:p>
          <a:p>
            <a:pPr marL="571500" indent="-571500">
              <a:spcBef>
                <a:spcPts val="0"/>
              </a:spcBef>
              <a:buSzPts val="4000"/>
            </a:pPr>
            <a:r>
              <a:rPr lang="en-US" sz="4000" dirty="0"/>
              <a:t>decomposition of organic compounds</a:t>
            </a:r>
          </a:p>
          <a:p>
            <a:pPr marL="571500" indent="-571500">
              <a:spcBef>
                <a:spcPts val="0"/>
              </a:spcBef>
              <a:buSzPts val="4000"/>
            </a:pPr>
            <a:r>
              <a:rPr lang="en-US" sz="4000" dirty="0"/>
              <a:t>carbon and nutrient cycling</a:t>
            </a:r>
          </a:p>
          <a:p>
            <a:pPr marL="571500" indent="-571500">
              <a:spcBef>
                <a:spcPts val="0"/>
              </a:spcBef>
              <a:buSzPts val="4000"/>
            </a:pPr>
            <a:r>
              <a:rPr lang="en-US" sz="4000" dirty="0"/>
              <a:t>soil structuring</a:t>
            </a:r>
            <a:br>
              <a:rPr lang="en-US" sz="4000" dirty="0"/>
            </a:br>
            <a:br>
              <a:rPr lang="en-US" sz="2400" dirty="0"/>
            </a:br>
            <a:endParaRPr sz="2400" dirty="0"/>
          </a:p>
        </p:txBody>
      </p:sp>
      <p:sp>
        <p:nvSpPr>
          <p:cNvPr id="334" name="Google Shape;334;p16"/>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Soil Science Society of America   www.soils.org | www.soils4teachers.org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99426-6ED3-4A4E-87F2-75E695E2E5C2}"/>
              </a:ext>
            </a:extLst>
          </p:cNvPr>
          <p:cNvSpPr>
            <a:spLocks noGrp="1"/>
          </p:cNvSpPr>
          <p:nvPr>
            <p:ph type="title"/>
          </p:nvPr>
        </p:nvSpPr>
        <p:spPr>
          <a:xfrm>
            <a:off x="538480" y="414537"/>
            <a:ext cx="10195708" cy="481936"/>
          </a:xfrm>
        </p:spPr>
        <p:txBody>
          <a:bodyPr>
            <a:noAutofit/>
          </a:bodyPr>
          <a:lstStyle/>
          <a:p>
            <a:r>
              <a:rPr lang="en-US" sz="3600" b="1" dirty="0"/>
              <a:t>Soils are a living system… just like the human body</a:t>
            </a:r>
          </a:p>
        </p:txBody>
      </p:sp>
      <p:graphicFrame>
        <p:nvGraphicFramePr>
          <p:cNvPr id="3" name="Table 2">
            <a:extLst>
              <a:ext uri="{FF2B5EF4-FFF2-40B4-BE49-F238E27FC236}">
                <a16:creationId xmlns:a16="http://schemas.microsoft.com/office/drawing/2014/main" id="{D2048237-A05D-4AD5-B991-5C4A7552E6B1}"/>
              </a:ext>
            </a:extLst>
          </p:cNvPr>
          <p:cNvGraphicFramePr>
            <a:graphicFrameLocks noGrp="1"/>
          </p:cNvGraphicFramePr>
          <p:nvPr>
            <p:extLst>
              <p:ext uri="{D42A27DB-BD31-4B8C-83A1-F6EECF244321}">
                <p14:modId xmlns:p14="http://schemas.microsoft.com/office/powerpoint/2010/main" val="2408368614"/>
              </p:ext>
            </p:extLst>
          </p:nvPr>
        </p:nvGraphicFramePr>
        <p:xfrm>
          <a:off x="506984" y="1076484"/>
          <a:ext cx="11178032" cy="4481852"/>
        </p:xfrm>
        <a:graphic>
          <a:graphicData uri="http://schemas.openxmlformats.org/drawingml/2006/table">
            <a:tbl>
              <a:tblPr firstRow="1" bandRow="1">
                <a:tableStyleId>{2D5ABB26-0587-4C30-8999-92F81FD0307C}</a:tableStyleId>
              </a:tblPr>
              <a:tblGrid>
                <a:gridCol w="5516053">
                  <a:extLst>
                    <a:ext uri="{9D8B030D-6E8A-4147-A177-3AD203B41FA5}">
                      <a16:colId xmlns:a16="http://schemas.microsoft.com/office/drawing/2014/main" val="3159208974"/>
                    </a:ext>
                  </a:extLst>
                </a:gridCol>
                <a:gridCol w="5661979">
                  <a:extLst>
                    <a:ext uri="{9D8B030D-6E8A-4147-A177-3AD203B41FA5}">
                      <a16:colId xmlns:a16="http://schemas.microsoft.com/office/drawing/2014/main" val="1150735528"/>
                    </a:ext>
                  </a:extLst>
                </a:gridCol>
              </a:tblGrid>
              <a:tr h="598107">
                <a:tc>
                  <a:txBody>
                    <a:bodyPr/>
                    <a:lstStyle/>
                    <a:p>
                      <a:pPr marL="0" marR="0">
                        <a:lnSpc>
                          <a:spcPct val="107000"/>
                        </a:lnSpc>
                        <a:spcBef>
                          <a:spcPts val="0"/>
                        </a:spcBef>
                        <a:spcAft>
                          <a:spcPts val="800"/>
                        </a:spcAft>
                      </a:pPr>
                      <a:r>
                        <a:rPr lang="en-US" sz="2800" b="1">
                          <a:effectLst/>
                        </a:rPr>
                        <a:t>Soil property or service…</a:t>
                      </a:r>
                      <a:endParaRPr lang="en-US" sz="2800" b="1">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tc>
                  <a:txBody>
                    <a:bodyPr/>
                    <a:lstStyle/>
                    <a:p>
                      <a:pPr marL="0" marR="0">
                        <a:lnSpc>
                          <a:spcPct val="107000"/>
                        </a:lnSpc>
                        <a:spcBef>
                          <a:spcPts val="0"/>
                        </a:spcBef>
                        <a:spcAft>
                          <a:spcPts val="800"/>
                        </a:spcAft>
                      </a:pPr>
                      <a:r>
                        <a:rPr lang="en-US" sz="2800" b="1" dirty="0">
                          <a:effectLst/>
                        </a:rPr>
                        <a:t>      …is kind of like the human…</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extLst>
                  <a:ext uri="{0D108BD9-81ED-4DB2-BD59-A6C34878D82A}">
                    <a16:rowId xmlns:a16="http://schemas.microsoft.com/office/drawing/2014/main" val="264362706"/>
                  </a:ext>
                </a:extLst>
              </a:tr>
              <a:tr h="554713">
                <a:tc>
                  <a:txBody>
                    <a:bodyPr/>
                    <a:lstStyle/>
                    <a:p>
                      <a:pPr marL="457200" marR="0" indent="-457200" algn="l">
                        <a:lnSpc>
                          <a:spcPct val="107000"/>
                        </a:lnSpc>
                        <a:spcBef>
                          <a:spcPts val="0"/>
                        </a:spcBef>
                        <a:spcAft>
                          <a:spcPts val="800"/>
                        </a:spcAft>
                        <a:buFont typeface="Arial" panose="020B0604020202020204" pitchFamily="34" charset="0"/>
                        <a:buChar char="•"/>
                      </a:pPr>
                      <a:r>
                        <a:rPr lang="en-US" sz="2400" dirty="0">
                          <a:effectLst/>
                        </a:rPr>
                        <a:t>Decomposition, nutrient cycling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tc>
                  <a:txBody>
                    <a:bodyPr/>
                    <a:lstStyle/>
                    <a:p>
                      <a:pPr marL="0" marR="0">
                        <a:lnSpc>
                          <a:spcPct val="107000"/>
                        </a:lnSpc>
                        <a:spcBef>
                          <a:spcPts val="0"/>
                        </a:spcBef>
                        <a:spcAft>
                          <a:spcPts val="80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extLst>
                  <a:ext uri="{0D108BD9-81ED-4DB2-BD59-A6C34878D82A}">
                    <a16:rowId xmlns:a16="http://schemas.microsoft.com/office/drawing/2014/main" val="3688159575"/>
                  </a:ext>
                </a:extLst>
              </a:tr>
              <a:tr h="499872">
                <a:tc>
                  <a:txBody>
                    <a:bodyPr/>
                    <a:lstStyle/>
                    <a:p>
                      <a:pPr marL="457200" marR="0" indent="-457200" algn="l">
                        <a:lnSpc>
                          <a:spcPct val="107000"/>
                        </a:lnSpc>
                        <a:spcBef>
                          <a:spcPts val="0"/>
                        </a:spcBef>
                        <a:spcAft>
                          <a:spcPts val="800"/>
                        </a:spcAft>
                        <a:buFont typeface="Arial" panose="020B0604020202020204" pitchFamily="34" charset="0"/>
                        <a:buChar char="•"/>
                      </a:pPr>
                      <a:r>
                        <a:rPr lang="en-US" sz="2400" dirty="0">
                          <a:effectLst/>
                        </a:rPr>
                        <a:t>Stability and structure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tc>
                  <a:txBody>
                    <a:bodyPr/>
                    <a:lstStyle/>
                    <a:p>
                      <a:pPr marL="0" marR="0">
                        <a:lnSpc>
                          <a:spcPct val="107000"/>
                        </a:lnSpc>
                        <a:spcBef>
                          <a:spcPts val="0"/>
                        </a:spcBef>
                        <a:spcAft>
                          <a:spcPts val="80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extLst>
                  <a:ext uri="{0D108BD9-81ED-4DB2-BD59-A6C34878D82A}">
                    <a16:rowId xmlns:a16="http://schemas.microsoft.com/office/drawing/2014/main" val="582888846"/>
                  </a:ext>
                </a:extLst>
              </a:tr>
              <a:tr h="536448">
                <a:tc>
                  <a:txBody>
                    <a:bodyPr/>
                    <a:lstStyle/>
                    <a:p>
                      <a:pPr marL="457200" marR="0" indent="-457200" algn="l">
                        <a:lnSpc>
                          <a:spcPct val="107000"/>
                        </a:lnSpc>
                        <a:spcBef>
                          <a:spcPts val="0"/>
                        </a:spcBef>
                        <a:spcAft>
                          <a:spcPts val="800"/>
                        </a:spcAft>
                        <a:buFont typeface="Arial" panose="020B0604020202020204" pitchFamily="34" charset="0"/>
                        <a:buChar char="•"/>
                      </a:pPr>
                      <a:r>
                        <a:rPr lang="en-US" sz="2400" dirty="0">
                          <a:effectLst/>
                        </a:rPr>
                        <a:t>Moisture regulation and transport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tc>
                  <a:txBody>
                    <a:bodyPr/>
                    <a:lstStyle/>
                    <a:p>
                      <a:pPr marL="0" marR="0">
                        <a:lnSpc>
                          <a:spcPct val="107000"/>
                        </a:lnSpc>
                        <a:spcBef>
                          <a:spcPts val="0"/>
                        </a:spcBef>
                        <a:spcAft>
                          <a:spcPts val="80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extLst>
                  <a:ext uri="{0D108BD9-81ED-4DB2-BD59-A6C34878D82A}">
                    <a16:rowId xmlns:a16="http://schemas.microsoft.com/office/drawing/2014/main" val="1585795349"/>
                  </a:ext>
                </a:extLst>
              </a:tr>
              <a:tr h="987062">
                <a:tc>
                  <a:txBody>
                    <a:bodyPr/>
                    <a:lstStyle/>
                    <a:p>
                      <a:pPr marL="457200" marR="0" indent="-457200" algn="l">
                        <a:lnSpc>
                          <a:spcPct val="107000"/>
                        </a:lnSpc>
                        <a:spcBef>
                          <a:spcPts val="0"/>
                        </a:spcBef>
                        <a:spcAft>
                          <a:spcPts val="0"/>
                        </a:spcAft>
                        <a:buFont typeface="Arial" panose="020B0604020202020204" pitchFamily="34" charset="0"/>
                        <a:buChar char="•"/>
                      </a:pPr>
                      <a:r>
                        <a:rPr lang="en-US" sz="2400" dirty="0">
                          <a:effectLst/>
                        </a:rPr>
                        <a:t>Biodegradation of pollutants and pesticides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tc>
                  <a:txBody>
                    <a:bodyPr/>
                    <a:lstStyle/>
                    <a:p>
                      <a:pPr marL="0" marR="0">
                        <a:lnSpc>
                          <a:spcPct val="107000"/>
                        </a:lnSpc>
                        <a:spcBef>
                          <a:spcPts val="0"/>
                        </a:spcBef>
                        <a:spcAft>
                          <a:spcPts val="80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extLst>
                  <a:ext uri="{0D108BD9-81ED-4DB2-BD59-A6C34878D82A}">
                    <a16:rowId xmlns:a16="http://schemas.microsoft.com/office/drawing/2014/main" val="1051722749"/>
                  </a:ext>
                </a:extLst>
              </a:tr>
              <a:tr h="551397">
                <a:tc>
                  <a:txBody>
                    <a:bodyPr/>
                    <a:lstStyle/>
                    <a:p>
                      <a:pPr marL="457200" marR="0" indent="-457200" algn="l">
                        <a:lnSpc>
                          <a:spcPct val="107000"/>
                        </a:lnSpc>
                        <a:spcBef>
                          <a:spcPts val="0"/>
                        </a:spcBef>
                        <a:spcAft>
                          <a:spcPts val="800"/>
                        </a:spcAft>
                        <a:buFont typeface="Arial" panose="020B0604020202020204" pitchFamily="34" charset="0"/>
                        <a:buChar char="•"/>
                      </a:pPr>
                      <a:r>
                        <a:rPr lang="en-US" sz="2400" dirty="0">
                          <a:effectLst/>
                        </a:rPr>
                        <a:t>Biodiversity and pathogen control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tc>
                  <a:txBody>
                    <a:bodyPr/>
                    <a:lstStyle/>
                    <a:p>
                      <a:pPr marL="0" marR="0">
                        <a:lnSpc>
                          <a:spcPct val="107000"/>
                        </a:lnSpc>
                        <a:spcBef>
                          <a:spcPts val="0"/>
                        </a:spcBef>
                        <a:spcAft>
                          <a:spcPts val="80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extLst>
                  <a:ext uri="{0D108BD9-81ED-4DB2-BD59-A6C34878D82A}">
                    <a16:rowId xmlns:a16="http://schemas.microsoft.com/office/drawing/2014/main" val="1865993513"/>
                  </a:ext>
                </a:extLst>
              </a:tr>
              <a:tr h="726040">
                <a:tc>
                  <a:txBody>
                    <a:bodyPr/>
                    <a:lstStyle/>
                    <a:p>
                      <a:pPr marL="457200" marR="0" indent="-457200" algn="l">
                        <a:lnSpc>
                          <a:spcPct val="107000"/>
                        </a:lnSpc>
                        <a:spcBef>
                          <a:spcPts val="0"/>
                        </a:spcBef>
                        <a:spcAft>
                          <a:spcPts val="800"/>
                        </a:spcAft>
                        <a:buFont typeface="Arial" panose="020B0604020202020204" pitchFamily="34" charset="0"/>
                        <a:buChar char="•"/>
                      </a:pPr>
                      <a:r>
                        <a:rPr lang="en-US" sz="2400" dirty="0">
                          <a:effectLst/>
                        </a:rPr>
                        <a:t>Symbiotic relationships with plants (</a:t>
                      </a:r>
                      <a:r>
                        <a:rPr lang="en-US" sz="2000" dirty="0">
                          <a:effectLst/>
                        </a:rPr>
                        <a:t>e.g. N fixers with legumes, mycorrhizae)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tc>
                  <a:txBody>
                    <a:bodyPr/>
                    <a:lstStyle/>
                    <a:p>
                      <a:pPr marL="0" marR="0">
                        <a:lnSpc>
                          <a:spcPct val="107000"/>
                        </a:lnSpc>
                        <a:spcBef>
                          <a:spcPts val="0"/>
                        </a:spcBef>
                        <a:spcAft>
                          <a:spcPts val="80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extLst>
                  <a:ext uri="{0D108BD9-81ED-4DB2-BD59-A6C34878D82A}">
                    <a16:rowId xmlns:a16="http://schemas.microsoft.com/office/drawing/2014/main" val="659758939"/>
                  </a:ext>
                </a:extLst>
              </a:tr>
            </a:tbl>
          </a:graphicData>
        </a:graphic>
      </p:graphicFrame>
      <p:sp>
        <p:nvSpPr>
          <p:cNvPr id="5" name="Rectangle 4">
            <a:extLst>
              <a:ext uri="{FF2B5EF4-FFF2-40B4-BE49-F238E27FC236}">
                <a16:creationId xmlns:a16="http://schemas.microsoft.com/office/drawing/2014/main" id="{8AC0AE32-B10F-448B-8866-6593A476DE5E}"/>
              </a:ext>
            </a:extLst>
          </p:cNvPr>
          <p:cNvSpPr/>
          <p:nvPr/>
        </p:nvSpPr>
        <p:spPr>
          <a:xfrm>
            <a:off x="-169837" y="5706533"/>
            <a:ext cx="2414136" cy="46762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1067"/>
              </a:spcAft>
              <a:buClr>
                <a:srgbClr val="000000"/>
              </a:buClr>
              <a:buSzTx/>
              <a:buFont typeface="Arial"/>
              <a:buNone/>
              <a:tabLst/>
              <a:defRPr/>
            </a:pPr>
            <a:r>
              <a:rPr kumimoji="0" lang="en-US" sz="2400" b="1" i="0" u="sng" strike="noStrike" kern="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Word Bank:</a:t>
            </a:r>
            <a:endParaRPr kumimoji="0" lang="en-US" sz="2400" b="0" i="0" u="sng" strike="noStrike" kern="0" cap="none" spc="0" normalizeH="0" baseline="0" noProof="0" dirty="0">
              <a:ln>
                <a:noFill/>
              </a:ln>
              <a:solidFill>
                <a:srgbClr val="00B050"/>
              </a:solidFill>
              <a:effectLst/>
              <a:uLnTx/>
              <a:uFillTx/>
              <a:latin typeface="Arial"/>
              <a:cs typeface="Arial"/>
              <a:sym typeface="Arial"/>
            </a:endParaRPr>
          </a:p>
        </p:txBody>
      </p:sp>
      <p:sp>
        <p:nvSpPr>
          <p:cNvPr id="8" name="Rectangle 7">
            <a:extLst>
              <a:ext uri="{FF2B5EF4-FFF2-40B4-BE49-F238E27FC236}">
                <a16:creationId xmlns:a16="http://schemas.microsoft.com/office/drawing/2014/main" id="{AB3C9D0D-F88B-4069-B8A8-605E973BF6D2}"/>
              </a:ext>
            </a:extLst>
          </p:cNvPr>
          <p:cNvSpPr/>
          <p:nvPr/>
        </p:nvSpPr>
        <p:spPr>
          <a:xfrm>
            <a:off x="302788" y="6165207"/>
            <a:ext cx="2355132" cy="4205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33" b="1" i="0" u="none" strike="noStrike" kern="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Circulatory system </a:t>
            </a:r>
            <a:endParaRPr kumimoji="0" lang="en-US" sz="2133" b="1" i="0" u="none" strike="noStrike" kern="0" cap="none" spc="0" normalizeH="0" baseline="0" noProof="0" dirty="0">
              <a:ln>
                <a:noFill/>
              </a:ln>
              <a:solidFill>
                <a:srgbClr val="00B050"/>
              </a:solidFill>
              <a:effectLst/>
              <a:uLnTx/>
              <a:uFillTx/>
              <a:latin typeface="Arial"/>
              <a:cs typeface="Arial"/>
              <a:sym typeface="Arial"/>
            </a:endParaRPr>
          </a:p>
        </p:txBody>
      </p:sp>
      <p:sp>
        <p:nvSpPr>
          <p:cNvPr id="10" name="Rectangle 9">
            <a:extLst>
              <a:ext uri="{FF2B5EF4-FFF2-40B4-BE49-F238E27FC236}">
                <a16:creationId xmlns:a16="http://schemas.microsoft.com/office/drawing/2014/main" id="{88CD85CD-3820-4F0C-9D80-932A7604A5DF}"/>
              </a:ext>
            </a:extLst>
          </p:cNvPr>
          <p:cNvSpPr/>
          <p:nvPr/>
        </p:nvSpPr>
        <p:spPr>
          <a:xfrm>
            <a:off x="7197015" y="6165207"/>
            <a:ext cx="732893" cy="4205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33" b="1" i="0" u="none" strike="noStrike" kern="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Liver</a:t>
            </a:r>
            <a:endParaRPr kumimoji="0" lang="en-US" sz="2133" b="1" i="0" u="none" strike="noStrike" kern="0" cap="none" spc="0" normalizeH="0" baseline="0" noProof="0" dirty="0">
              <a:ln>
                <a:noFill/>
              </a:ln>
              <a:solidFill>
                <a:srgbClr val="00B050"/>
              </a:solidFill>
              <a:effectLst/>
              <a:uLnTx/>
              <a:uFillTx/>
              <a:latin typeface="Arial"/>
              <a:cs typeface="Arial"/>
              <a:sym typeface="Arial"/>
            </a:endParaRPr>
          </a:p>
        </p:txBody>
      </p:sp>
      <p:sp>
        <p:nvSpPr>
          <p:cNvPr id="11" name="Rectangle 10">
            <a:extLst>
              <a:ext uri="{FF2B5EF4-FFF2-40B4-BE49-F238E27FC236}">
                <a16:creationId xmlns:a16="http://schemas.microsoft.com/office/drawing/2014/main" id="{0E67AC55-5B6A-413B-9792-A9810BF8EC63}"/>
              </a:ext>
            </a:extLst>
          </p:cNvPr>
          <p:cNvSpPr/>
          <p:nvPr/>
        </p:nvSpPr>
        <p:spPr>
          <a:xfrm>
            <a:off x="2766516" y="6165207"/>
            <a:ext cx="2097049" cy="4205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33" b="1" i="0" u="none" strike="noStrike" kern="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Digestive system</a:t>
            </a:r>
            <a:endParaRPr kumimoji="0" lang="en-US" sz="2133" b="1" i="0" u="none" strike="noStrike" kern="0" cap="none" spc="0" normalizeH="0" baseline="0" noProof="0" dirty="0">
              <a:ln>
                <a:noFill/>
              </a:ln>
              <a:solidFill>
                <a:srgbClr val="00B050"/>
              </a:solidFill>
              <a:effectLst/>
              <a:uLnTx/>
              <a:uFillTx/>
              <a:latin typeface="Arial"/>
              <a:cs typeface="Arial"/>
              <a:sym typeface="Arial"/>
            </a:endParaRPr>
          </a:p>
        </p:txBody>
      </p:sp>
      <p:sp>
        <p:nvSpPr>
          <p:cNvPr id="13" name="Rectangle 12">
            <a:extLst>
              <a:ext uri="{FF2B5EF4-FFF2-40B4-BE49-F238E27FC236}">
                <a16:creationId xmlns:a16="http://schemas.microsoft.com/office/drawing/2014/main" id="{7911BC6D-4115-4836-A1AC-70BFBC1E8CF7}"/>
              </a:ext>
            </a:extLst>
          </p:cNvPr>
          <p:cNvSpPr/>
          <p:nvPr/>
        </p:nvSpPr>
        <p:spPr>
          <a:xfrm>
            <a:off x="4941300" y="6160528"/>
            <a:ext cx="2000869" cy="4205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33" b="1" i="0" u="none" strike="noStrike" kern="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Immune system</a:t>
            </a:r>
            <a:endParaRPr kumimoji="0" lang="en-US" sz="2133" b="1" i="0" u="none" strike="noStrike" kern="0" cap="none" spc="0" normalizeH="0" baseline="0" noProof="0" dirty="0">
              <a:ln>
                <a:noFill/>
              </a:ln>
              <a:solidFill>
                <a:srgbClr val="00B050"/>
              </a:solidFill>
              <a:effectLst/>
              <a:uLnTx/>
              <a:uFillTx/>
              <a:latin typeface="Arial"/>
              <a:cs typeface="Arial"/>
              <a:sym typeface="Arial"/>
            </a:endParaRPr>
          </a:p>
        </p:txBody>
      </p:sp>
      <p:sp>
        <p:nvSpPr>
          <p:cNvPr id="14" name="Rectangle 13">
            <a:extLst>
              <a:ext uri="{FF2B5EF4-FFF2-40B4-BE49-F238E27FC236}">
                <a16:creationId xmlns:a16="http://schemas.microsoft.com/office/drawing/2014/main" id="{BCC7B781-F9E6-4D77-AF7D-A0F64A54D4C2}"/>
              </a:ext>
            </a:extLst>
          </p:cNvPr>
          <p:cNvSpPr/>
          <p:nvPr/>
        </p:nvSpPr>
        <p:spPr>
          <a:xfrm>
            <a:off x="10231417" y="6160528"/>
            <a:ext cx="1867819" cy="4205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33" b="1" i="0" u="none" strike="noStrike" kern="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Social network</a:t>
            </a:r>
            <a:endParaRPr kumimoji="0" lang="en-US" sz="2133" b="1" i="0" u="none" strike="noStrike" kern="0" cap="none" spc="0" normalizeH="0" baseline="0" noProof="0" dirty="0">
              <a:ln>
                <a:noFill/>
              </a:ln>
              <a:solidFill>
                <a:srgbClr val="00B050"/>
              </a:solidFill>
              <a:effectLst/>
              <a:uLnTx/>
              <a:uFillTx/>
              <a:latin typeface="Arial"/>
              <a:cs typeface="Arial"/>
              <a:sym typeface="Arial"/>
            </a:endParaRPr>
          </a:p>
        </p:txBody>
      </p:sp>
      <p:sp>
        <p:nvSpPr>
          <p:cNvPr id="15" name="Rectangle 14">
            <a:extLst>
              <a:ext uri="{FF2B5EF4-FFF2-40B4-BE49-F238E27FC236}">
                <a16:creationId xmlns:a16="http://schemas.microsoft.com/office/drawing/2014/main" id="{D6B1839F-BAF0-4292-AB62-A01DAC7E8666}"/>
              </a:ext>
            </a:extLst>
          </p:cNvPr>
          <p:cNvSpPr/>
          <p:nvPr/>
        </p:nvSpPr>
        <p:spPr>
          <a:xfrm>
            <a:off x="8159006" y="6161625"/>
            <a:ext cx="1951175" cy="4205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33" b="1" i="0" u="none" strike="noStrike" kern="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Skeletal system</a:t>
            </a:r>
            <a:endParaRPr kumimoji="0" lang="en-US" sz="2133" b="1" i="0" u="none" strike="noStrike" kern="0" cap="none" spc="0" normalizeH="0" baseline="0" noProof="0" dirty="0">
              <a:ln>
                <a:noFill/>
              </a:ln>
              <a:solidFill>
                <a:srgbClr val="00B050"/>
              </a:solidFill>
              <a:effectLst/>
              <a:uLnTx/>
              <a:uFillTx/>
              <a:latin typeface="Arial"/>
              <a:cs typeface="Arial"/>
              <a:sym typeface="Arial"/>
            </a:endParaRPr>
          </a:p>
        </p:txBody>
      </p:sp>
    </p:spTree>
    <p:extLst>
      <p:ext uri="{BB962C8B-B14F-4D97-AF65-F5344CB8AC3E}">
        <p14:creationId xmlns:p14="http://schemas.microsoft.com/office/powerpoint/2010/main" val="31306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00695 -1.23457E-7 L 0.26962 -0.63981 " pathEditMode="relative" rAng="0" ptsTypes="AA">
                                      <p:cBhvr>
                                        <p:cTn id="6" dur="2000" fill="hold"/>
                                        <p:tgtEl>
                                          <p:spTgt spid="11"/>
                                        </p:tgtEl>
                                        <p:attrNameLst>
                                          <p:attrName>ppt_x</p:attrName>
                                          <p:attrName>ppt_y</p:attrName>
                                        </p:attrNameLst>
                                      </p:cBhvr>
                                      <p:rCtr x="13125" y="-32006"/>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1.11111E-6 -2.83951E-6 L -0.16563 -0.54197 " pathEditMode="relative" rAng="0" ptsTypes="AA">
                                      <p:cBhvr>
                                        <p:cTn id="10" dur="2000" fill="hold"/>
                                        <p:tgtEl>
                                          <p:spTgt spid="15"/>
                                        </p:tgtEl>
                                        <p:attrNameLst>
                                          <p:attrName>ppt_x</p:attrName>
                                          <p:attrName>ppt_y</p:attrName>
                                        </p:attrNameLst>
                                      </p:cBhvr>
                                      <p:rCtr x="-8281" y="-27099"/>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0.0349 -0.00278 L 0.46094 -0.46111 " pathEditMode="relative" rAng="0" ptsTypes="AA">
                                      <p:cBhvr>
                                        <p:cTn id="14" dur="2000" fill="hold"/>
                                        <p:tgtEl>
                                          <p:spTgt spid="8"/>
                                        </p:tgtEl>
                                        <p:attrNameLst>
                                          <p:attrName>ppt_x</p:attrName>
                                          <p:attrName>ppt_y</p:attrName>
                                        </p:attrNameLst>
                                      </p:cBhvr>
                                      <p:rCtr x="21302" y="-22932"/>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4.44444E-6 -1.48148E-6 L -0.04739 -0.36358 " pathEditMode="relative" rAng="0" ptsTypes="AA">
                                      <p:cBhvr>
                                        <p:cTn id="18" dur="2000" fill="hold"/>
                                        <p:tgtEl>
                                          <p:spTgt spid="10">
                                            <p:txEl>
                                              <p:pRg st="0" end="0"/>
                                            </p:txEl>
                                          </p:spTgt>
                                        </p:tgtEl>
                                        <p:attrNameLst>
                                          <p:attrName>ppt_x</p:attrName>
                                          <p:attrName>ppt_y</p:attrName>
                                        </p:attrNameLst>
                                      </p:cBhvr>
                                      <p:rCtr x="-2378" y="-18179"/>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3.33333E-6 -2.83951E-6 L 0.1007 -0.25463 " pathEditMode="relative" rAng="0" ptsTypes="AA">
                                      <p:cBhvr>
                                        <p:cTn id="22" dur="2000" fill="hold"/>
                                        <p:tgtEl>
                                          <p:spTgt spid="13"/>
                                        </p:tgtEl>
                                        <p:attrNameLst>
                                          <p:attrName>ppt_x</p:attrName>
                                          <p:attrName>ppt_y</p:attrName>
                                        </p:attrNameLst>
                                      </p:cBhvr>
                                      <p:rCtr x="5035" y="-12747"/>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8.33333E-7 -2.83951E-6 L -0.3217 -0.15895 " pathEditMode="relative" rAng="0" ptsTypes="AA">
                                      <p:cBhvr>
                                        <p:cTn id="26" dur="2000" fill="hold"/>
                                        <p:tgtEl>
                                          <p:spTgt spid="14"/>
                                        </p:tgtEl>
                                        <p:attrNameLst>
                                          <p:attrName>ppt_x</p:attrName>
                                          <p:attrName>ppt_y</p:attrName>
                                        </p:attrNameLst>
                                      </p:cBhvr>
                                      <p:rCtr x="-16094" y="-7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1"/>
          <p:cNvSpPr txBox="1"/>
          <p:nvPr/>
        </p:nvSpPr>
        <p:spPr>
          <a:xfrm>
            <a:off x="620486" y="405541"/>
            <a:ext cx="9752990" cy="132556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E79"/>
              </a:buClr>
              <a:buSzPts val="4400"/>
              <a:buFont typeface="Calibri"/>
              <a:buNone/>
              <a:tabLst/>
              <a:defRPr/>
            </a:pPr>
            <a:r>
              <a:rPr kumimoji="0" lang="en-US" sz="4400" b="1" i="0" u="none" strike="noStrike" kern="0" cap="none" spc="0" normalizeH="0" baseline="0" noProof="0">
                <a:ln>
                  <a:noFill/>
                </a:ln>
                <a:solidFill>
                  <a:srgbClr val="1E4E79"/>
                </a:solidFill>
                <a:effectLst/>
                <a:uLnTx/>
                <a:uFillTx/>
                <a:latin typeface="Calibri"/>
                <a:ea typeface="Calibri"/>
                <a:cs typeface="Calibri"/>
                <a:sym typeface="Calibri"/>
              </a:rPr>
              <a:t>Decomposition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21"/>
          <p:cNvSpPr txBox="1"/>
          <p:nvPr/>
        </p:nvSpPr>
        <p:spPr>
          <a:xfrm>
            <a:off x="192910" y="1446202"/>
            <a:ext cx="5903089" cy="4401164"/>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000000"/>
              </a:buClr>
              <a:buSzPts val="24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Organisms that eat dead plants and animals (DETRITUS) are called DECOMPOSERS</a:t>
            </a: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Decomposers are an important part of the food web: </a:t>
            </a: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l" defTabSz="914400" rtl="0" eaLnBrk="1" fontAlgn="auto" latinLnBrk="0" hangingPunct="1">
              <a:lnSpc>
                <a:spcPct val="100000"/>
              </a:lnSpc>
              <a:spcBef>
                <a:spcPts val="0"/>
              </a:spcBef>
              <a:spcAft>
                <a:spcPts val="0"/>
              </a:spcAft>
              <a:buClr>
                <a:srgbClr val="000000"/>
              </a:buClr>
              <a:buSzPts val="2400"/>
              <a:buFont typeface="Courier New"/>
              <a:buChar char="o"/>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Make space </a:t>
            </a: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l" defTabSz="914400" rtl="0" eaLnBrk="1" fontAlgn="auto" latinLnBrk="0" hangingPunct="1">
              <a:lnSpc>
                <a:spcPct val="100000"/>
              </a:lnSpc>
              <a:spcBef>
                <a:spcPts val="0"/>
              </a:spcBef>
              <a:spcAft>
                <a:spcPts val="0"/>
              </a:spcAft>
              <a:buClr>
                <a:srgbClr val="000000"/>
              </a:buClr>
              <a:buSzPts val="2400"/>
              <a:buFont typeface="Courier New"/>
              <a:buChar char="o"/>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Release nutrients </a:t>
            </a: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l" defTabSz="914400" rtl="0" eaLnBrk="1" fontAlgn="auto" latinLnBrk="0" hangingPunct="1">
              <a:lnSpc>
                <a:spcPct val="100000"/>
              </a:lnSpc>
              <a:spcBef>
                <a:spcPts val="0"/>
              </a:spcBef>
              <a:spcAft>
                <a:spcPts val="0"/>
              </a:spcAft>
              <a:buClr>
                <a:srgbClr val="000000"/>
              </a:buClr>
              <a:buSzPts val="2400"/>
              <a:buFont typeface="Courier New"/>
              <a:buChar char="o"/>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Mix organic matter into soil</a:t>
            </a: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l" defTabSz="914400" rtl="0" eaLnBrk="1" fontAlgn="auto" latinLnBrk="0" hangingPunct="1">
              <a:lnSpc>
                <a:spcPct val="100000"/>
              </a:lnSpc>
              <a:spcBef>
                <a:spcPts val="0"/>
              </a:spcBef>
              <a:spcAft>
                <a:spcPts val="0"/>
              </a:spcAft>
              <a:buClr>
                <a:srgbClr val="000000"/>
              </a:buClr>
              <a:buSzPts val="2400"/>
              <a:buFont typeface="Courier New"/>
              <a:buChar char="o"/>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Control the long term storage of soil organic matter </a:t>
            </a: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87" name="Google Shape;387;p21"/>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6282092" y="1446202"/>
            <a:ext cx="5483188" cy="402945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2"/>
          <p:cNvSpPr txBox="1"/>
          <p:nvPr/>
        </p:nvSpPr>
        <p:spPr>
          <a:xfrm>
            <a:off x="77204" y="175719"/>
            <a:ext cx="9535275" cy="98914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E79"/>
              </a:buClr>
              <a:buSzPts val="4400"/>
              <a:buFont typeface="Calibri"/>
              <a:buNone/>
              <a:tabLst/>
              <a:defRPr/>
            </a:pPr>
            <a:r>
              <a:rPr kumimoji="0" lang="en-US" sz="4400" b="1" i="0" u="none" strike="noStrike" kern="0" cap="none" spc="0" normalizeH="0" baseline="0" noProof="0">
                <a:ln>
                  <a:noFill/>
                </a:ln>
                <a:solidFill>
                  <a:srgbClr val="1E4E79"/>
                </a:solidFill>
                <a:effectLst/>
                <a:uLnTx/>
                <a:uFillTx/>
                <a:latin typeface="Calibri"/>
                <a:ea typeface="Calibri"/>
                <a:cs typeface="Calibri"/>
                <a:sym typeface="Calibri"/>
              </a:rPr>
              <a:t>Activity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Online Media 1" title="Soil Your Undies 2018">
            <a:hlinkClick r:id="" action="ppaction://media"/>
            <a:extLst>
              <a:ext uri="{FF2B5EF4-FFF2-40B4-BE49-F238E27FC236}">
                <a16:creationId xmlns:a16="http://schemas.microsoft.com/office/drawing/2014/main" id="{52DADDDA-EFA4-4C49-8AF8-4A14F516F263}"/>
              </a:ext>
            </a:extLst>
          </p:cNvPr>
          <p:cNvPicPr>
            <a:picLocks noRot="1" noChangeAspect="1"/>
          </p:cNvPicPr>
          <p:nvPr>
            <a:videoFile r:link="rId1"/>
          </p:nvPr>
        </p:nvPicPr>
        <p:blipFill>
          <a:blip r:embed="rId4"/>
          <a:stretch>
            <a:fillRect/>
          </a:stretch>
        </p:blipFill>
        <p:spPr>
          <a:xfrm>
            <a:off x="1117821" y="922828"/>
            <a:ext cx="9956358" cy="5600451"/>
          </a:xfrm>
          <a:prstGeom prst="rect">
            <a:avLst/>
          </a:prstGeom>
        </p:spPr>
      </p:pic>
      <p:pic>
        <p:nvPicPr>
          <p:cNvPr id="395" name="Google Shape;395;p2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73431" y="93831"/>
            <a:ext cx="5397419" cy="747109"/>
          </a:xfrm>
          <a:prstGeom prst="rect">
            <a:avLst/>
          </a:prstGeom>
          <a:noFill/>
          <a:ln>
            <a:noFill/>
          </a:ln>
        </p:spPr>
      </p:pic>
      <p:sp>
        <p:nvSpPr>
          <p:cNvPr id="3" name="Rectangle 2">
            <a:extLst>
              <a:ext uri="{FF2B5EF4-FFF2-40B4-BE49-F238E27FC236}">
                <a16:creationId xmlns:a16="http://schemas.microsoft.com/office/drawing/2014/main" id="{9DC10A2E-3E6E-43F3-8864-E92D2F0981A1}"/>
              </a:ext>
            </a:extLst>
          </p:cNvPr>
          <p:cNvSpPr/>
          <p:nvPr/>
        </p:nvSpPr>
        <p:spPr>
          <a:xfrm>
            <a:off x="9461959" y="6523279"/>
            <a:ext cx="27013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hlinkClick r:id="rId6"/>
              </a:rPr>
              <a:t>https://youtu.be/akMT1ZZQ8PA</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3"/>
          <p:cNvSpPr txBox="1"/>
          <p:nvPr/>
        </p:nvSpPr>
        <p:spPr>
          <a:xfrm>
            <a:off x="549236" y="416887"/>
            <a:ext cx="7694251" cy="132556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1E4E79"/>
              </a:buClr>
              <a:buSzPts val="4400"/>
              <a:buFont typeface="Calibri"/>
              <a:buNone/>
              <a:tabLst/>
              <a:defRPr/>
            </a:pPr>
            <a:r>
              <a:rPr kumimoji="0" lang="en-US" sz="4400" b="1" i="0" u="none" strike="noStrike" kern="0" cap="none" spc="0" normalizeH="0" baseline="0" noProof="0" dirty="0">
                <a:ln>
                  <a:noFill/>
                </a:ln>
                <a:solidFill>
                  <a:srgbClr val="1E4E79"/>
                </a:solidFill>
                <a:effectLst/>
                <a:uLnTx/>
                <a:uFillTx/>
                <a:latin typeface="Calibri"/>
                <a:ea typeface="Calibri"/>
                <a:cs typeface="Calibri"/>
                <a:sym typeface="Calibri"/>
              </a:rPr>
              <a:t>Soil Your Undies: Exploration and Discussion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2" name="Google Shape;402;p23"/>
          <p:cNvSpPr txBox="1"/>
          <p:nvPr/>
        </p:nvSpPr>
        <p:spPr>
          <a:xfrm>
            <a:off x="387109" y="1674027"/>
            <a:ext cx="7650992" cy="2217750"/>
          </a:xfrm>
          <a:prstGeom prst="rect">
            <a:avLst/>
          </a:prstGeom>
          <a:noFill/>
          <a:ln>
            <a:noFill/>
          </a:ln>
        </p:spPr>
        <p:txBody>
          <a:bodyPr spcFirstLastPara="1" wrap="square" lIns="91425" tIns="45700" rIns="91425" bIns="45700" anchor="t" anchorCtr="0">
            <a:normAutofit fontScale="25000" lnSpcReduction="20000"/>
          </a:bodyPr>
          <a:lstStyle/>
          <a:p>
            <a:pPr marL="457200" marR="0" lvl="0" indent="-342900" algn="l" defTabSz="914400" rtl="0" eaLnBrk="1" fontAlgn="auto" latinLnBrk="0" hangingPunct="1">
              <a:lnSpc>
                <a:spcPct val="120000"/>
              </a:lnSpc>
              <a:spcAft>
                <a:spcPts val="0"/>
              </a:spcAft>
              <a:buClr>
                <a:srgbClr val="000000"/>
              </a:buClr>
              <a:buSzPct val="108108"/>
              <a:buFont typeface="Arial"/>
              <a:buChar char="•"/>
              <a:tabLst/>
              <a:defRPr/>
            </a:pPr>
            <a:r>
              <a:rPr kumimoji="0" lang="en-US" sz="11200" b="0" i="0" u="none" strike="noStrike" kern="0" cap="none" spc="0" normalizeH="0" baseline="0" noProof="0" dirty="0">
                <a:ln>
                  <a:noFill/>
                </a:ln>
                <a:solidFill>
                  <a:srgbClr val="000000"/>
                </a:solidFill>
                <a:effectLst/>
                <a:uLnTx/>
                <a:uFillTx/>
                <a:latin typeface="Calibri"/>
                <a:ea typeface="Calibri"/>
                <a:cs typeface="Calibri"/>
                <a:sym typeface="Calibri"/>
              </a:rPr>
              <a:t>Faster decomposition = more biological activity </a:t>
            </a:r>
            <a:endParaRPr kumimoji="0" sz="112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342900" algn="l" defTabSz="914400" rtl="0" eaLnBrk="1" fontAlgn="auto" latinLnBrk="0" hangingPunct="1">
              <a:lnSpc>
                <a:spcPct val="120000"/>
              </a:lnSpc>
              <a:spcAft>
                <a:spcPts val="0"/>
              </a:spcAft>
              <a:buClr>
                <a:srgbClr val="000000"/>
              </a:buClr>
              <a:buSzPct val="108108"/>
              <a:buFont typeface="Arial"/>
              <a:buChar char="•"/>
              <a:tabLst/>
              <a:defRPr/>
            </a:pPr>
            <a:r>
              <a:rPr kumimoji="0" lang="en-US" sz="11200" b="0" i="0" u="none" strike="noStrike" kern="0" cap="none" spc="0" normalizeH="0" baseline="0" noProof="0" dirty="0">
                <a:ln>
                  <a:noFill/>
                </a:ln>
                <a:solidFill>
                  <a:srgbClr val="000000"/>
                </a:solidFill>
                <a:effectLst/>
                <a:uLnTx/>
                <a:uFillTx/>
                <a:latin typeface="Calibri"/>
                <a:ea typeface="Calibri"/>
                <a:cs typeface="Calibri"/>
                <a:sym typeface="Calibri"/>
              </a:rPr>
              <a:t>Test impacted vs. natural sites</a:t>
            </a:r>
            <a:endParaRPr kumimoji="0" sz="112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342900" algn="l" defTabSz="914400" rtl="0" eaLnBrk="1" fontAlgn="auto" latinLnBrk="0" hangingPunct="1">
              <a:lnSpc>
                <a:spcPct val="120000"/>
              </a:lnSpc>
              <a:spcAft>
                <a:spcPts val="0"/>
              </a:spcAft>
              <a:buClr>
                <a:srgbClr val="000000"/>
              </a:buClr>
              <a:buSzPct val="108108"/>
              <a:buFont typeface="Arial"/>
              <a:buChar char="•"/>
              <a:tabLst/>
              <a:defRPr/>
            </a:pPr>
            <a:r>
              <a:rPr kumimoji="0" lang="en-US" sz="11200" b="0" i="0" u="none" strike="noStrike" kern="0" cap="none" spc="0" normalizeH="0" baseline="0" noProof="0" dirty="0">
                <a:ln>
                  <a:noFill/>
                </a:ln>
                <a:solidFill>
                  <a:srgbClr val="000000"/>
                </a:solidFill>
                <a:effectLst/>
                <a:uLnTx/>
                <a:uFillTx/>
                <a:latin typeface="Calibri"/>
                <a:ea typeface="Calibri"/>
                <a:cs typeface="Calibri"/>
                <a:sym typeface="Calibri"/>
              </a:rPr>
              <a:t>Topics for discussion</a:t>
            </a:r>
            <a:endParaRPr kumimoji="0" sz="11200" b="0" i="0" u="none" strike="noStrike" kern="0" cap="none" spc="0" normalizeH="0" baseline="0" noProof="0" dirty="0">
              <a:ln>
                <a:noFill/>
              </a:ln>
              <a:solidFill>
                <a:srgbClr val="000000"/>
              </a:solidFill>
              <a:effectLst/>
              <a:uLnTx/>
              <a:uFillTx/>
              <a:latin typeface="Arial"/>
              <a:cs typeface="Arial"/>
              <a:sym typeface="Arial"/>
            </a:endParaRPr>
          </a:p>
          <a:p>
            <a:pPr marL="1714500" marR="0" lvl="1" indent="-1143000" algn="l" defTabSz="914400" rtl="0" eaLnBrk="1" fontAlgn="auto" latinLnBrk="0" hangingPunct="1">
              <a:lnSpc>
                <a:spcPct val="120000"/>
              </a:lnSpc>
              <a:spcAft>
                <a:spcPts val="0"/>
              </a:spcAft>
              <a:buClr>
                <a:srgbClr val="000000"/>
              </a:buClr>
              <a:buSzPct val="138996"/>
              <a:buFont typeface="Courier New"/>
              <a:buChar char="o"/>
              <a:tabLst/>
              <a:defRPr/>
            </a:pPr>
            <a:r>
              <a:rPr kumimoji="0" lang="en-US" sz="11200" b="0" i="0" u="none" strike="noStrike" kern="0" cap="none" spc="0" normalizeH="0" baseline="0" noProof="0" dirty="0">
                <a:ln>
                  <a:noFill/>
                </a:ln>
                <a:solidFill>
                  <a:srgbClr val="000000"/>
                </a:solidFill>
                <a:effectLst/>
                <a:uLnTx/>
                <a:uFillTx/>
                <a:latin typeface="Calibri"/>
                <a:ea typeface="Calibri"/>
                <a:cs typeface="Calibri"/>
                <a:sym typeface="Calibri"/>
              </a:rPr>
              <a:t>Cotton vs. synthetic underwear </a:t>
            </a:r>
            <a:endParaRPr kumimoji="0" sz="11200" b="0" i="0" u="none" strike="noStrike" kern="0" cap="none" spc="0" normalizeH="0" baseline="0" noProof="0" dirty="0">
              <a:ln>
                <a:noFill/>
              </a:ln>
              <a:solidFill>
                <a:srgbClr val="000000"/>
              </a:solidFill>
              <a:effectLst/>
              <a:uLnTx/>
              <a:uFillTx/>
              <a:latin typeface="Arial"/>
              <a:cs typeface="Arial"/>
              <a:sym typeface="Arial"/>
            </a:endParaRPr>
          </a:p>
          <a:p>
            <a:pPr marL="1714500" marR="0" lvl="1" indent="-1143000" algn="l" defTabSz="914400" rtl="0" eaLnBrk="1" fontAlgn="auto" latinLnBrk="0" hangingPunct="1">
              <a:lnSpc>
                <a:spcPct val="120000"/>
              </a:lnSpc>
              <a:spcAft>
                <a:spcPts val="0"/>
              </a:spcAft>
              <a:buClr>
                <a:srgbClr val="000000"/>
              </a:buClr>
              <a:buSzPct val="138996"/>
              <a:buFont typeface="Courier New"/>
              <a:buChar char="o"/>
              <a:tabLst/>
              <a:defRPr/>
            </a:pPr>
            <a:r>
              <a:rPr kumimoji="0" lang="en-US" sz="11200" b="0" i="0" u="none" strike="noStrike" kern="0" cap="none" spc="0" normalizeH="0" baseline="0" noProof="0" dirty="0">
                <a:ln>
                  <a:noFill/>
                </a:ln>
                <a:solidFill>
                  <a:srgbClr val="000000"/>
                </a:solidFill>
                <a:effectLst/>
                <a:uLnTx/>
                <a:uFillTx/>
                <a:latin typeface="Calibri"/>
                <a:ea typeface="Calibri"/>
                <a:cs typeface="Calibri"/>
                <a:sym typeface="Calibri"/>
              </a:rPr>
              <a:t>Summer vs. winter decomposition</a:t>
            </a:r>
            <a:endParaRPr kumimoji="0" sz="11200" b="0" i="0" u="none" strike="noStrike" kern="0" cap="none" spc="0" normalizeH="0" baseline="0" noProof="0" dirty="0">
              <a:ln>
                <a:noFill/>
              </a:ln>
              <a:solidFill>
                <a:srgbClr val="000000"/>
              </a:solidFill>
              <a:effectLst/>
              <a:uLnTx/>
              <a:uFillTx/>
              <a:latin typeface="Arial"/>
              <a:cs typeface="Arial"/>
              <a:sym typeface="Arial"/>
            </a:endParaRPr>
          </a:p>
          <a:p>
            <a:pPr marL="1714500" marR="0" lvl="1" indent="-1143000" algn="l" defTabSz="914400" rtl="0" eaLnBrk="1" fontAlgn="auto" latinLnBrk="0" hangingPunct="1">
              <a:lnSpc>
                <a:spcPct val="120000"/>
              </a:lnSpc>
              <a:spcAft>
                <a:spcPts val="0"/>
              </a:spcAft>
              <a:buClr>
                <a:srgbClr val="000000"/>
              </a:buClr>
              <a:buSzPct val="138996"/>
              <a:buFont typeface="Courier New"/>
              <a:buChar char="o"/>
              <a:tabLst/>
              <a:defRPr/>
            </a:pPr>
            <a:r>
              <a:rPr kumimoji="0" lang="en-US" sz="11200" b="0" i="0" u="none" strike="noStrike" kern="0" cap="none" spc="0" normalizeH="0" baseline="0" noProof="0" dirty="0">
                <a:ln>
                  <a:noFill/>
                </a:ln>
                <a:solidFill>
                  <a:srgbClr val="000000"/>
                </a:solidFill>
                <a:effectLst/>
                <a:uLnTx/>
                <a:uFillTx/>
                <a:latin typeface="Calibri"/>
                <a:ea typeface="Calibri"/>
                <a:cs typeface="Calibri"/>
                <a:sym typeface="Calibri"/>
              </a:rPr>
              <a:t>Ways to support soil life</a:t>
            </a:r>
            <a:endParaRPr kumimoji="0" sz="112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28600" algn="l" defTabSz="914400" rtl="0" eaLnBrk="1" fontAlgn="auto" latinLnBrk="0" hangingPunct="1">
              <a:lnSpc>
                <a:spcPct val="115000"/>
              </a:lnSpc>
              <a:spcBef>
                <a:spcPts val="360"/>
              </a:spcBef>
              <a:spcAft>
                <a:spcPts val="0"/>
              </a:spcAft>
              <a:buClr>
                <a:srgbClr val="000000"/>
              </a:buClr>
              <a:buSzPct val="108108"/>
              <a:buFont typeface="Arial"/>
              <a:buNone/>
              <a:tabLst/>
              <a:defRPr/>
            </a:pP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228600" algn="l" defTabSz="914400" rtl="0" eaLnBrk="1" fontAlgn="auto" latinLnBrk="0" hangingPunct="1">
              <a:lnSpc>
                <a:spcPct val="115000"/>
              </a:lnSpc>
              <a:spcBef>
                <a:spcPts val="360"/>
              </a:spcBef>
              <a:spcAft>
                <a:spcPts val="0"/>
              </a:spcAft>
              <a:buClr>
                <a:srgbClr val="000000"/>
              </a:buClr>
              <a:buSzPct val="108108"/>
              <a:buFont typeface="Arial"/>
              <a:buNone/>
              <a:tabLst/>
              <a:defRPr/>
            </a:pP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403" name="Google Shape;403;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30880" y="343603"/>
            <a:ext cx="4028236" cy="4678290"/>
          </a:xfrm>
          <a:prstGeom prst="rect">
            <a:avLst/>
          </a:prstGeom>
          <a:noFill/>
          <a:ln>
            <a:noFill/>
          </a:ln>
        </p:spPr>
      </p:pic>
      <p:sp>
        <p:nvSpPr>
          <p:cNvPr id="404" name="Google Shape;404;p23"/>
          <p:cNvSpPr/>
          <p:nvPr/>
        </p:nvSpPr>
        <p:spPr>
          <a:xfrm>
            <a:off x="9148743" y="5021893"/>
            <a:ext cx="28725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http://www.gatewaygreening.org/soil-your-undies-lesson-by-rachel-wilson/</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405" name="Google Shape;405;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06312" y="4353477"/>
            <a:ext cx="3182107" cy="2350351"/>
          </a:xfrm>
          <a:prstGeom prst="rect">
            <a:avLst/>
          </a:prstGeom>
          <a:noFill/>
          <a:ln>
            <a:noFill/>
          </a:ln>
        </p:spPr>
      </p:pic>
      <p:sp>
        <p:nvSpPr>
          <p:cNvPr id="2" name="TextBox 1">
            <a:extLst>
              <a:ext uri="{FF2B5EF4-FFF2-40B4-BE49-F238E27FC236}">
                <a16:creationId xmlns:a16="http://schemas.microsoft.com/office/drawing/2014/main" id="{2B2023C7-6534-D9A8-4761-C9071D54FAF7}"/>
              </a:ext>
            </a:extLst>
          </p:cNvPr>
          <p:cNvSpPr txBox="1"/>
          <p:nvPr/>
        </p:nvSpPr>
        <p:spPr>
          <a:xfrm>
            <a:off x="5984013" y="5755813"/>
            <a:ext cx="6037230" cy="523220"/>
          </a:xfrm>
          <a:prstGeom prst="rect">
            <a:avLst/>
          </a:prstGeom>
          <a:noFill/>
        </p:spPr>
        <p:txBody>
          <a:bodyPr wrap="none" rtlCol="0">
            <a:spAutoFit/>
          </a:bodyPr>
          <a:lstStyle/>
          <a:p>
            <a:r>
              <a:rPr lang="en-US" sz="2800" b="1" dirty="0">
                <a:solidFill>
                  <a:schemeClr val="accent1">
                    <a:lumMod val="75000"/>
                  </a:schemeClr>
                </a:solidFill>
              </a:rPr>
              <a:t>Plant … 60 days … dig … evaluate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4922" y="172295"/>
            <a:ext cx="6636983" cy="6313566"/>
          </a:xfrm>
          <a:prstGeom prst="rect">
            <a:avLst/>
          </a:prstGeom>
          <a:noFill/>
          <a:ln>
            <a:noFill/>
          </a:ln>
        </p:spPr>
      </p:pic>
      <p:sp>
        <p:nvSpPr>
          <p:cNvPr id="429" name="Google Shape;429;p26"/>
          <p:cNvSpPr txBox="1"/>
          <p:nvPr/>
        </p:nvSpPr>
        <p:spPr>
          <a:xfrm>
            <a:off x="7038475" y="1693245"/>
            <a:ext cx="4968604" cy="321622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Aft>
                <a:spcPts val="0"/>
              </a:spcAft>
              <a:buClr>
                <a:srgbClr val="000000"/>
              </a:buClr>
              <a:buSzPts val="2400"/>
              <a:buFont typeface="Calibri"/>
              <a:buNone/>
              <a:tabLst/>
              <a:defRPr/>
            </a:pPr>
            <a:r>
              <a:rPr kumimoji="0" lang="en-US" sz="2800" b="1" i="0" u="none" strike="noStrike" kern="0" cap="none" spc="0" normalizeH="0" baseline="0" noProof="0" dirty="0">
                <a:ln>
                  <a:noFill/>
                </a:ln>
                <a:solidFill>
                  <a:srgbClr val="000000"/>
                </a:solidFill>
                <a:effectLst/>
                <a:uLnTx/>
                <a:uFillTx/>
                <a:latin typeface="Calibri"/>
                <a:ea typeface="Calibri"/>
                <a:cs typeface="Calibri"/>
                <a:sym typeface="Calibri"/>
              </a:rPr>
              <a:t>Soils4Teachers.org</a:t>
            </a:r>
            <a:endParaRPr kumimoji="0"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Aft>
                <a:spcPts val="0"/>
              </a:spcAft>
              <a:buClr>
                <a:srgbClr val="000000"/>
              </a:buClr>
              <a:buSzPts val="1400"/>
              <a:buFont typeface="Arial"/>
              <a:buChar char="•"/>
              <a:tabLst/>
              <a:defRPr/>
            </a:pPr>
            <a:r>
              <a:rPr kumimoji="0" lang="en-US" sz="2600" b="0" i="0" u="none" strike="noStrike" kern="0" cap="none" spc="0" normalizeH="0" baseline="0" noProof="0" dirty="0">
                <a:ln>
                  <a:noFill/>
                </a:ln>
                <a:solidFill>
                  <a:srgbClr val="000000"/>
                </a:solidFill>
                <a:effectLst/>
                <a:uLnTx/>
                <a:uFillTx/>
                <a:latin typeface="Calibri"/>
                <a:ea typeface="Calibri"/>
                <a:cs typeface="Calibri"/>
                <a:sym typeface="Calibri"/>
              </a:rPr>
              <a:t>Investigate decomposition with </a:t>
            </a:r>
            <a:r>
              <a:rPr kumimoji="0" lang="en-US" sz="2600" b="1" i="0" u="none" strike="noStrike" kern="0" cap="none" spc="0" normalizeH="0" baseline="0" noProof="0" dirty="0">
                <a:ln>
                  <a:noFill/>
                </a:ln>
                <a:solidFill>
                  <a:srgbClr val="000000"/>
                </a:solidFill>
                <a:effectLst/>
                <a:uLnTx/>
                <a:uFillTx/>
                <a:latin typeface="Calibri"/>
                <a:ea typeface="Calibri"/>
                <a:cs typeface="Calibri"/>
                <a:sym typeface="Calibri"/>
              </a:rPr>
              <a:t>Tea4Science</a:t>
            </a:r>
            <a:endParaRPr kumimoji="0" sz="2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Aft>
                <a:spcPts val="0"/>
              </a:spcAft>
              <a:buClr>
                <a:srgbClr val="000000"/>
              </a:buClr>
              <a:buSzPts val="1400"/>
              <a:buFont typeface="Arial"/>
              <a:buChar char="•"/>
              <a:tabLst/>
              <a:defRPr/>
            </a:pPr>
            <a:r>
              <a:rPr kumimoji="0" lang="en-US" sz="2600" b="0" i="0" u="none" strike="noStrike" kern="0" cap="none" spc="0" normalizeH="0" baseline="0" noProof="0" dirty="0">
                <a:ln>
                  <a:noFill/>
                </a:ln>
                <a:solidFill>
                  <a:srgbClr val="000000"/>
                </a:solidFill>
                <a:effectLst/>
                <a:uLnTx/>
                <a:uFillTx/>
                <a:latin typeface="Calibri"/>
                <a:ea typeface="Calibri"/>
                <a:cs typeface="Calibri"/>
                <a:sym typeface="Calibri"/>
              </a:rPr>
              <a:t>Explore </a:t>
            </a:r>
            <a:r>
              <a:rPr kumimoji="0" lang="en-US" sz="2600" b="1" i="0" u="none" strike="noStrike" kern="0" cap="none" spc="0" normalizeH="0" baseline="0" noProof="0" dirty="0">
                <a:ln>
                  <a:noFill/>
                </a:ln>
                <a:solidFill>
                  <a:srgbClr val="000000"/>
                </a:solidFill>
                <a:effectLst/>
                <a:uLnTx/>
                <a:uFillTx/>
                <a:latin typeface="Calibri"/>
                <a:ea typeface="Calibri"/>
                <a:cs typeface="Calibri"/>
                <a:sym typeface="Calibri"/>
              </a:rPr>
              <a:t>soils under a microscope</a:t>
            </a:r>
            <a:endParaRPr kumimoji="0" sz="2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Aft>
                <a:spcPts val="0"/>
              </a:spcAft>
              <a:buClr>
                <a:srgbClr val="000000"/>
              </a:buClr>
              <a:buSzPts val="1400"/>
              <a:buFont typeface="Arial"/>
              <a:buChar char="•"/>
              <a:tabLst/>
              <a:defRPr/>
            </a:pPr>
            <a:r>
              <a:rPr kumimoji="0" lang="en-US" sz="2600" b="0" i="0" u="none" strike="noStrike" kern="0" cap="none" spc="0" normalizeH="0" baseline="0" noProof="0" dirty="0">
                <a:ln>
                  <a:noFill/>
                </a:ln>
                <a:solidFill>
                  <a:srgbClr val="000000"/>
                </a:solidFill>
                <a:effectLst/>
                <a:uLnTx/>
                <a:uFillTx/>
                <a:latin typeface="Calibri"/>
                <a:ea typeface="Calibri"/>
                <a:cs typeface="Calibri"/>
                <a:sym typeface="Calibri"/>
              </a:rPr>
              <a:t>Investigate how leaf litter </a:t>
            </a:r>
            <a:r>
              <a:rPr kumimoji="0" lang="en-US" sz="2600" b="1" i="0" u="none" strike="noStrike" kern="0" cap="none" spc="0" normalizeH="0" baseline="0" noProof="0" dirty="0">
                <a:ln>
                  <a:noFill/>
                </a:ln>
                <a:solidFill>
                  <a:srgbClr val="000000"/>
                </a:solidFill>
                <a:effectLst/>
                <a:uLnTx/>
                <a:uFillTx/>
                <a:latin typeface="Calibri"/>
                <a:ea typeface="Calibri"/>
                <a:cs typeface="Calibri"/>
                <a:sym typeface="Calibri"/>
              </a:rPr>
              <a:t>insulates the soil</a:t>
            </a:r>
            <a:endParaRPr kumimoji="0" sz="2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Aft>
                <a:spcPts val="0"/>
              </a:spcAft>
              <a:buClr>
                <a:srgbClr val="000000"/>
              </a:buClr>
              <a:buSzPts val="2400"/>
              <a:buFont typeface="Calibri"/>
              <a:buNone/>
              <a:tabLst/>
              <a:defRPr/>
            </a:pPr>
            <a:r>
              <a:rPr kumimoji="0" lang="en-US" sz="2600" b="0" i="0" u="none" strike="noStrike" kern="0" cap="none" spc="0" normalizeH="0" baseline="0" noProof="0" dirty="0">
                <a:ln>
                  <a:noFill/>
                </a:ln>
                <a:solidFill>
                  <a:srgbClr val="000000"/>
                </a:solidFill>
                <a:effectLst/>
                <a:uLnTx/>
                <a:uFillTx/>
                <a:latin typeface="Calibri"/>
                <a:ea typeface="Calibri"/>
                <a:cs typeface="Calibri"/>
                <a:sym typeface="Calibri"/>
              </a:rPr>
              <a:t>	…and more!</a:t>
            </a:r>
            <a:endParaRPr kumimoji="0" sz="2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400"/>
              <a:buFont typeface="Calibri"/>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C9EA4AAF-A759-A4EE-2596-F4E7F0E4A1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BE5E5A1-CA4E-B4A9-7D62-CBA0CD345551}"/>
              </a:ext>
            </a:extLst>
          </p:cNvPr>
          <p:cNvSpPr>
            <a:spLocks noGrp="1"/>
          </p:cNvSpPr>
          <p:nvPr>
            <p:ph type="subTitle" idx="1"/>
          </p:nvPr>
        </p:nvSpPr>
        <p:spPr>
          <a:xfrm>
            <a:off x="1524000" y="3602038"/>
            <a:ext cx="9144000" cy="759755"/>
          </a:xfrm>
        </p:spPr>
        <p:txBody>
          <a:bodyPr>
            <a:normAutofit/>
          </a:bodyPr>
          <a:lstStyle/>
          <a:p>
            <a:pPr marL="0" marR="0" lvl="0" indent="0" algn="ctr" rtl="0">
              <a:lnSpc>
                <a:spcPct val="100000"/>
              </a:lnSpc>
              <a:spcBef>
                <a:spcPts val="0"/>
              </a:spcBef>
              <a:spcAft>
                <a:spcPts val="0"/>
              </a:spcAft>
              <a:buClr>
                <a:srgbClr val="000000"/>
              </a:buClr>
              <a:buSzPts val="2800"/>
              <a:buFont typeface="Arial"/>
              <a:buNone/>
            </a:pPr>
            <a:r>
              <a:rPr lang="en-US" sz="3200" b="1" dirty="0">
                <a:solidFill>
                  <a:srgbClr val="065B84"/>
                </a:solidFill>
                <a:latin typeface="Calibri"/>
                <a:ea typeface="Calibri"/>
                <a:cs typeface="Calibri"/>
                <a:sym typeface="Calibri"/>
              </a:rPr>
              <a:t>Module 5: Wrap-Up</a:t>
            </a:r>
            <a:endParaRPr lang="en-US" sz="3200" b="1" i="0" u="none" strike="noStrike" cap="none" dirty="0">
              <a:solidFill>
                <a:srgbClr val="065B84"/>
              </a:solidFill>
              <a:latin typeface="Calibri"/>
              <a:ea typeface="Calibri"/>
              <a:cs typeface="Calibri"/>
              <a:sym typeface="Calibri"/>
            </a:endParaRPr>
          </a:p>
        </p:txBody>
      </p:sp>
    </p:spTree>
    <p:extLst>
      <p:ext uri="{BB962C8B-B14F-4D97-AF65-F5344CB8AC3E}">
        <p14:creationId xmlns:p14="http://schemas.microsoft.com/office/powerpoint/2010/main" val="4033076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3A8D-95A9-B26F-98E4-EB096FFCC608}"/>
              </a:ext>
            </a:extLst>
          </p:cNvPr>
          <p:cNvSpPr>
            <a:spLocks noGrp="1"/>
          </p:cNvSpPr>
          <p:nvPr>
            <p:ph type="title"/>
          </p:nvPr>
        </p:nvSpPr>
        <p:spPr/>
        <p:txBody>
          <a:bodyPr/>
          <a:lstStyle/>
          <a:p>
            <a:r>
              <a:rPr lang="en-US" b="1" dirty="0">
                <a:solidFill>
                  <a:schemeClr val="accent5">
                    <a:lumMod val="50000"/>
                  </a:schemeClr>
                </a:solidFill>
              </a:rPr>
              <a:t>Soils in Your Classroom </a:t>
            </a:r>
          </a:p>
        </p:txBody>
      </p:sp>
      <p:sp>
        <p:nvSpPr>
          <p:cNvPr id="3" name="Content Placeholder 2">
            <a:extLst>
              <a:ext uri="{FF2B5EF4-FFF2-40B4-BE49-F238E27FC236}">
                <a16:creationId xmlns:a16="http://schemas.microsoft.com/office/drawing/2014/main" id="{7AB77CC6-ABF0-E90C-7EFB-CD5C9D54BAD9}"/>
              </a:ext>
            </a:extLst>
          </p:cNvPr>
          <p:cNvSpPr>
            <a:spLocks noGrp="1"/>
          </p:cNvSpPr>
          <p:nvPr>
            <p:ph idx="1"/>
          </p:nvPr>
        </p:nvSpPr>
        <p:spPr>
          <a:xfrm>
            <a:off x="1987296" y="1759415"/>
            <a:ext cx="8887968" cy="3339170"/>
          </a:xfrm>
        </p:spPr>
        <p:txBody>
          <a:bodyPr/>
          <a:lstStyle/>
          <a:p>
            <a:pPr marL="0" lvl="0" indent="0" algn="l" rtl="0">
              <a:spcBef>
                <a:spcPts val="360"/>
              </a:spcBef>
              <a:spcAft>
                <a:spcPts val="0"/>
              </a:spcAft>
              <a:buNone/>
            </a:pPr>
            <a:r>
              <a:rPr lang="en-US" sz="3200" dirty="0"/>
              <a:t>How do you envision using what you learned today in your teaching?</a:t>
            </a:r>
          </a:p>
          <a:p>
            <a:pPr marL="0" indent="0">
              <a:buNone/>
            </a:pPr>
            <a:endParaRPr lang="en-US" dirty="0"/>
          </a:p>
        </p:txBody>
      </p:sp>
      <p:sp>
        <p:nvSpPr>
          <p:cNvPr id="9" name="Date Placeholder 3">
            <a:extLst>
              <a:ext uri="{FF2B5EF4-FFF2-40B4-BE49-F238E27FC236}">
                <a16:creationId xmlns:a16="http://schemas.microsoft.com/office/drawing/2014/main" id="{6C46C1C7-BD96-37B5-DCD9-03B8FEDA1D55}"/>
              </a:ext>
            </a:extLst>
          </p:cNvPr>
          <p:cNvSpPr>
            <a:spLocks noGrp="1"/>
          </p:cNvSpPr>
          <p:nvPr>
            <p:ph type="dt" sz="half" idx="10"/>
          </p:nvPr>
        </p:nvSpPr>
        <p:spPr>
          <a:xfrm>
            <a:off x="1818524" y="6420172"/>
            <a:ext cx="6086582" cy="3058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Soil Science Society of America   www.soils.org | www.soils4teachers.org</a:t>
            </a:r>
          </a:p>
        </p:txBody>
      </p:sp>
    </p:spTree>
    <p:extLst>
      <p:ext uri="{BB962C8B-B14F-4D97-AF65-F5344CB8AC3E}">
        <p14:creationId xmlns:p14="http://schemas.microsoft.com/office/powerpoint/2010/main" val="1514681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3A8D-95A9-B26F-98E4-EB096FFCC608}"/>
              </a:ext>
            </a:extLst>
          </p:cNvPr>
          <p:cNvSpPr>
            <a:spLocks noGrp="1"/>
          </p:cNvSpPr>
          <p:nvPr>
            <p:ph type="title"/>
          </p:nvPr>
        </p:nvSpPr>
        <p:spPr>
          <a:xfrm>
            <a:off x="1818524" y="291973"/>
            <a:ext cx="9535275" cy="1325563"/>
          </a:xfrm>
        </p:spPr>
        <p:txBody>
          <a:bodyPr/>
          <a:lstStyle/>
          <a:p>
            <a:r>
              <a:rPr lang="en-US" b="1" dirty="0">
                <a:solidFill>
                  <a:schemeClr val="accent5">
                    <a:lumMod val="50000"/>
                  </a:schemeClr>
                </a:solidFill>
              </a:rPr>
              <a:t>Websites </a:t>
            </a:r>
          </a:p>
        </p:txBody>
      </p:sp>
      <p:sp>
        <p:nvSpPr>
          <p:cNvPr id="3" name="Content Placeholder 2">
            <a:extLst>
              <a:ext uri="{FF2B5EF4-FFF2-40B4-BE49-F238E27FC236}">
                <a16:creationId xmlns:a16="http://schemas.microsoft.com/office/drawing/2014/main" id="{7AB77CC6-ABF0-E90C-7EFB-CD5C9D54BAD9}"/>
              </a:ext>
            </a:extLst>
          </p:cNvPr>
          <p:cNvSpPr>
            <a:spLocks noGrp="1"/>
          </p:cNvSpPr>
          <p:nvPr>
            <p:ph idx="1"/>
          </p:nvPr>
        </p:nvSpPr>
        <p:spPr>
          <a:xfrm>
            <a:off x="6586161" y="1444088"/>
            <a:ext cx="4495188" cy="796994"/>
          </a:xfrm>
        </p:spPr>
        <p:txBody>
          <a:bodyPr/>
          <a:lstStyle/>
          <a:p>
            <a:pPr marL="342900" marR="0" lvl="0" indent="-342900" algn="l" defTabSz="457200" rtl="0" eaLnBrk="1" fontAlgn="auto" latinLnBrk="0" hangingPunct="1">
              <a:lnSpc>
                <a:spcPct val="100000"/>
              </a:lnSpc>
              <a:spcBef>
                <a:spcPts val="1000"/>
              </a:spcBef>
              <a:spcAft>
                <a:spcPts val="0"/>
              </a:spcAft>
              <a:buClr>
                <a:srgbClr val="C00000"/>
              </a:buClr>
              <a:buSzPct val="80000"/>
              <a:buFont typeface="Wingdings 3" charset="2"/>
              <a:buChar char=""/>
              <a:tabLst/>
              <a:defRPr/>
            </a:pPr>
            <a:r>
              <a:rPr kumimoji="0" lang="en-US" sz="2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hlinkClick r:id="rId2"/>
              </a:rPr>
              <a:t>www.soils4teachers.org</a:t>
            </a:r>
            <a:endParaRPr kumimoji="0" lang="en-US" sz="2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lang="en-US" dirty="0">
              <a:solidFill>
                <a:sysClr val="windowText" lastClr="000000">
                  <a:lumMod val="75000"/>
                  <a:lumOff val="25000"/>
                </a:sysClr>
              </a:solidFill>
              <a:latin typeface="Trebuchet MS" panose="020B0603020202020204"/>
            </a:endParaRPr>
          </a:p>
          <a:p>
            <a:pPr>
              <a:buFont typeface="Wingdings" panose="05000000000000000000" pitchFamily="2" charset="2"/>
              <a:buChar char="Ø"/>
            </a:pPr>
            <a:endParaRPr lang="en-US" sz="2400" dirty="0"/>
          </a:p>
        </p:txBody>
      </p:sp>
      <p:sp>
        <p:nvSpPr>
          <p:cNvPr id="9" name="Date Placeholder 3">
            <a:extLst>
              <a:ext uri="{FF2B5EF4-FFF2-40B4-BE49-F238E27FC236}">
                <a16:creationId xmlns:a16="http://schemas.microsoft.com/office/drawing/2014/main" id="{6C46C1C7-BD96-37B5-DCD9-03B8FEDA1D55}"/>
              </a:ext>
            </a:extLst>
          </p:cNvPr>
          <p:cNvSpPr>
            <a:spLocks noGrp="1"/>
          </p:cNvSpPr>
          <p:nvPr>
            <p:ph type="dt" sz="half" idx="10"/>
          </p:nvPr>
        </p:nvSpPr>
        <p:spPr>
          <a:xfrm>
            <a:off x="1818524" y="6420172"/>
            <a:ext cx="6086582" cy="3058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Soil Science Society of America   www.soils.org | www.soils4teachers.org</a:t>
            </a:r>
          </a:p>
        </p:txBody>
      </p:sp>
      <p:pic>
        <p:nvPicPr>
          <p:cNvPr id="5" name="Picture 4">
            <a:extLst>
              <a:ext uri="{FF2B5EF4-FFF2-40B4-BE49-F238E27FC236}">
                <a16:creationId xmlns:a16="http://schemas.microsoft.com/office/drawing/2014/main" id="{D760B64E-02B8-D358-519C-3DD2A5B705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8121" y="1260406"/>
            <a:ext cx="4655621" cy="3201866"/>
          </a:xfrm>
          <a:prstGeom prst="rect">
            <a:avLst/>
          </a:prstGeom>
        </p:spPr>
      </p:pic>
      <p:pic>
        <p:nvPicPr>
          <p:cNvPr id="6" name="Picture 5">
            <a:extLst>
              <a:ext uri="{FF2B5EF4-FFF2-40B4-BE49-F238E27FC236}">
                <a16:creationId xmlns:a16="http://schemas.microsoft.com/office/drawing/2014/main" id="{255FB2B9-6E57-3B27-2E87-861EDA4315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16927" y="3291840"/>
            <a:ext cx="4927676" cy="3035807"/>
          </a:xfrm>
          <a:prstGeom prst="rect">
            <a:avLst/>
          </a:prstGeom>
        </p:spPr>
      </p:pic>
      <p:sp>
        <p:nvSpPr>
          <p:cNvPr id="7" name="Content Placeholder 2">
            <a:extLst>
              <a:ext uri="{FF2B5EF4-FFF2-40B4-BE49-F238E27FC236}">
                <a16:creationId xmlns:a16="http://schemas.microsoft.com/office/drawing/2014/main" id="{6B168A7B-A494-47BF-4C79-E68D87530FB8}"/>
              </a:ext>
            </a:extLst>
          </p:cNvPr>
          <p:cNvSpPr txBox="1">
            <a:spLocks/>
          </p:cNvSpPr>
          <p:nvPr/>
        </p:nvSpPr>
        <p:spPr>
          <a:xfrm>
            <a:off x="2090973" y="4800600"/>
            <a:ext cx="4495188" cy="796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C00000"/>
              </a:buClr>
              <a:buSzPct val="80000"/>
              <a:buFont typeface="Wingdings 3" charset="2"/>
              <a:buChar char=""/>
              <a:tabLst/>
              <a:defRPr/>
            </a:pPr>
            <a:r>
              <a:rPr kumimoji="0" lang="en-US" sz="2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hlinkClick r:id="rId5"/>
              </a:rPr>
              <a:t>www.soils4kids.org</a:t>
            </a:r>
            <a:endParaRPr kumimoji="0" lang="en-US" sz="2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90C226"/>
              </a:buClr>
              <a:buSzPct val="80000"/>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2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02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1FA8-2F77-5461-1373-1BAABB6DC27F}"/>
              </a:ext>
            </a:extLst>
          </p:cNvPr>
          <p:cNvSpPr>
            <a:spLocks noGrp="1"/>
          </p:cNvSpPr>
          <p:nvPr>
            <p:ph type="title"/>
          </p:nvPr>
        </p:nvSpPr>
        <p:spPr/>
        <p:txBody>
          <a:bodyPr/>
          <a:lstStyle/>
          <a:p>
            <a:r>
              <a:rPr lang="en-US" b="1" dirty="0">
                <a:solidFill>
                  <a:schemeClr val="accent1">
                    <a:lumMod val="50000"/>
                  </a:schemeClr>
                </a:solidFill>
              </a:rPr>
              <a:t>Why is Soil Important?</a:t>
            </a:r>
          </a:p>
        </p:txBody>
      </p:sp>
      <p:sp>
        <p:nvSpPr>
          <p:cNvPr id="3" name="Content Placeholder 2">
            <a:extLst>
              <a:ext uri="{FF2B5EF4-FFF2-40B4-BE49-F238E27FC236}">
                <a16:creationId xmlns:a16="http://schemas.microsoft.com/office/drawing/2014/main" id="{F60E7002-9546-EB20-BC19-AC2BDA5F82EC}"/>
              </a:ext>
            </a:extLst>
          </p:cNvPr>
          <p:cNvSpPr>
            <a:spLocks noGrp="1"/>
          </p:cNvSpPr>
          <p:nvPr>
            <p:ph idx="1"/>
          </p:nvPr>
        </p:nvSpPr>
        <p:spPr/>
        <p:txBody>
          <a:bodyPr>
            <a:normAutofit lnSpcReduction="10000"/>
          </a:bodyPr>
          <a:lstStyle/>
          <a:p>
            <a:pPr marL="0" lvl="0" indent="0" algn="l" rtl="0">
              <a:spcBef>
                <a:spcPts val="0"/>
              </a:spcBef>
              <a:spcAft>
                <a:spcPts val="0"/>
              </a:spcAft>
              <a:buClr>
                <a:schemeClr val="dk1"/>
              </a:buClr>
              <a:buSzPts val="1100"/>
              <a:buNone/>
            </a:pPr>
            <a:r>
              <a:rPr lang="en-US" sz="2800" dirty="0">
                <a:ea typeface="Roboto"/>
                <a:cs typeface="Roboto"/>
                <a:sym typeface="Roboto"/>
              </a:rPr>
              <a:t>Why Study Soil? Why does this matter?</a:t>
            </a:r>
          </a:p>
          <a:p>
            <a:pPr marL="514350" lvl="0" indent="-514350" algn="l" rtl="0">
              <a:spcBef>
                <a:spcPts val="0"/>
              </a:spcBef>
              <a:spcAft>
                <a:spcPts val="0"/>
              </a:spcAft>
              <a:buClr>
                <a:schemeClr val="dk1"/>
              </a:buClr>
              <a:buSzPts val="1100"/>
              <a:buFont typeface="Arial"/>
              <a:buAutoNum type="arabicPeriod"/>
            </a:pPr>
            <a:endParaRPr lang="en-US" dirty="0">
              <a:ea typeface="Roboto"/>
              <a:cs typeface="Roboto"/>
              <a:sym typeface="Roboto"/>
            </a:endParaRPr>
          </a:p>
          <a:p>
            <a:pPr marL="514350" lvl="0" indent="-514350" algn="l" rtl="0">
              <a:spcBef>
                <a:spcPts val="0"/>
              </a:spcBef>
              <a:spcAft>
                <a:spcPts val="0"/>
              </a:spcAft>
              <a:buClr>
                <a:schemeClr val="dk1"/>
              </a:buClr>
              <a:buSzPts val="1100"/>
              <a:buFont typeface="Arial"/>
              <a:buAutoNum type="arabicPeriod"/>
            </a:pPr>
            <a:endParaRPr lang="en-US" sz="2800" dirty="0">
              <a:ea typeface="Roboto"/>
              <a:cs typeface="Roboto"/>
              <a:sym typeface="Roboto"/>
            </a:endParaRPr>
          </a:p>
          <a:p>
            <a:pPr marL="0" lvl="0" indent="0" algn="l" rtl="0">
              <a:spcBef>
                <a:spcPts val="0"/>
              </a:spcBef>
              <a:spcAft>
                <a:spcPts val="0"/>
              </a:spcAft>
              <a:buClr>
                <a:schemeClr val="dk1"/>
              </a:buClr>
              <a:buSzPts val="1100"/>
              <a:buFont typeface="Arial"/>
              <a:buNone/>
            </a:pPr>
            <a:endParaRPr lang="en-US" sz="2800" dirty="0">
              <a:ea typeface="Roboto"/>
              <a:cs typeface="Roboto"/>
              <a:sym typeface="Roboto"/>
            </a:endParaRPr>
          </a:p>
          <a:p>
            <a:pPr marL="0" indent="0">
              <a:buNone/>
            </a:pPr>
            <a:r>
              <a:rPr lang="en-US" dirty="0"/>
              <a:t>Without Soil You’d Be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000" dirty="0"/>
              <a:t>Dr. Dirt Soil videos: </a:t>
            </a:r>
            <a:r>
              <a:rPr lang="en-US" sz="2000" dirty="0">
                <a:hlinkClick r:id="rId2"/>
              </a:rPr>
              <a:t>https://www.youtube.com/watch?v=iavK9ga4UpM</a:t>
            </a:r>
            <a:r>
              <a:rPr lang="en-US" sz="2000" dirty="0"/>
              <a:t> </a:t>
            </a:r>
          </a:p>
        </p:txBody>
      </p:sp>
      <p:sp>
        <p:nvSpPr>
          <p:cNvPr id="5" name="Date Placeholder 4">
            <a:extLst>
              <a:ext uri="{FF2B5EF4-FFF2-40B4-BE49-F238E27FC236}">
                <a16:creationId xmlns:a16="http://schemas.microsoft.com/office/drawing/2014/main" id="{95B80555-0F9A-0609-1B16-89D832D4B846}"/>
              </a:ext>
            </a:extLst>
          </p:cNvPr>
          <p:cNvSpPr>
            <a:spLocks noGrp="1"/>
          </p:cNvSpPr>
          <p:nvPr>
            <p:ph type="dt" sz="half" idx="10"/>
          </p:nvPr>
        </p:nvSpPr>
        <p:spPr/>
        <p:txBody>
          <a:bodyPr/>
          <a:lstStyle/>
          <a:p>
            <a:r>
              <a:rPr lang="en-US"/>
              <a:t>Soil Science Society of America   www.soils.org | www.soils4teachers.org</a:t>
            </a:r>
            <a:endParaRPr lang="en-US" dirty="0"/>
          </a:p>
        </p:txBody>
      </p:sp>
      <p:pic>
        <p:nvPicPr>
          <p:cNvPr id="6" name="Graphic 5" descr="Shirt with solid fill">
            <a:extLst>
              <a:ext uri="{FF2B5EF4-FFF2-40B4-BE49-F238E27FC236}">
                <a16:creationId xmlns:a16="http://schemas.microsoft.com/office/drawing/2014/main" id="{637700C0-13B4-B2D2-8502-A51F1242F4B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147845">
            <a:off x="9774292" y="3166574"/>
            <a:ext cx="1440666" cy="1440666"/>
          </a:xfrm>
          <a:prstGeom prst="rect">
            <a:avLst/>
          </a:prstGeom>
        </p:spPr>
      </p:pic>
      <p:pic>
        <p:nvPicPr>
          <p:cNvPr id="12" name="Graphic 11" descr="Apple with solid fill">
            <a:extLst>
              <a:ext uri="{FF2B5EF4-FFF2-40B4-BE49-F238E27FC236}">
                <a16:creationId xmlns:a16="http://schemas.microsoft.com/office/drawing/2014/main" id="{CA9EEE06-AAAA-7750-AE41-11752B92CCD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05106" y="4422569"/>
            <a:ext cx="914400" cy="914400"/>
          </a:xfrm>
          <a:prstGeom prst="rect">
            <a:avLst/>
          </a:prstGeom>
        </p:spPr>
      </p:pic>
      <p:pic>
        <p:nvPicPr>
          <p:cNvPr id="14" name="Graphic 13" descr="House with solid fill">
            <a:extLst>
              <a:ext uri="{FF2B5EF4-FFF2-40B4-BE49-F238E27FC236}">
                <a16:creationId xmlns:a16="http://schemas.microsoft.com/office/drawing/2014/main" id="{9BAF260A-A3A8-990F-D454-BF9FB2260D6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68428" y="2703615"/>
            <a:ext cx="1450769" cy="1450769"/>
          </a:xfrm>
          <a:prstGeom prst="rect">
            <a:avLst/>
          </a:prstGeom>
        </p:spPr>
      </p:pic>
    </p:spTree>
    <p:extLst>
      <p:ext uri="{BB962C8B-B14F-4D97-AF65-F5344CB8AC3E}">
        <p14:creationId xmlns:p14="http://schemas.microsoft.com/office/powerpoint/2010/main" val="2854633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3A8D-95A9-B26F-98E4-EB096FFCC608}"/>
              </a:ext>
            </a:extLst>
          </p:cNvPr>
          <p:cNvSpPr>
            <a:spLocks noGrp="1"/>
          </p:cNvSpPr>
          <p:nvPr>
            <p:ph type="title"/>
          </p:nvPr>
        </p:nvSpPr>
        <p:spPr/>
        <p:txBody>
          <a:bodyPr/>
          <a:lstStyle/>
          <a:p>
            <a:r>
              <a:rPr lang="en-US" b="1" dirty="0">
                <a:solidFill>
                  <a:schemeClr val="accent5">
                    <a:lumMod val="50000"/>
                  </a:schemeClr>
                </a:solidFill>
              </a:rPr>
              <a:t>Know Soil Know Life </a:t>
            </a:r>
          </a:p>
        </p:txBody>
      </p:sp>
      <p:sp>
        <p:nvSpPr>
          <p:cNvPr id="9" name="Date Placeholder 3">
            <a:extLst>
              <a:ext uri="{FF2B5EF4-FFF2-40B4-BE49-F238E27FC236}">
                <a16:creationId xmlns:a16="http://schemas.microsoft.com/office/drawing/2014/main" id="{6C46C1C7-BD96-37B5-DCD9-03B8FEDA1D55}"/>
              </a:ext>
            </a:extLst>
          </p:cNvPr>
          <p:cNvSpPr>
            <a:spLocks noGrp="1"/>
          </p:cNvSpPr>
          <p:nvPr>
            <p:ph type="dt" sz="half" idx="10"/>
          </p:nvPr>
        </p:nvSpPr>
        <p:spPr>
          <a:xfrm>
            <a:off x="1818524" y="6420172"/>
            <a:ext cx="6086582" cy="3058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Soil Science Society of America   www.soils.org | www.soils4teachers.org</a:t>
            </a:r>
          </a:p>
        </p:txBody>
      </p:sp>
      <p:sp>
        <p:nvSpPr>
          <p:cNvPr id="12" name="TextBox 11">
            <a:extLst>
              <a:ext uri="{FF2B5EF4-FFF2-40B4-BE49-F238E27FC236}">
                <a16:creationId xmlns:a16="http://schemas.microsoft.com/office/drawing/2014/main" id="{0058B404-1472-1578-D8C2-649F3AB485AD}"/>
              </a:ext>
            </a:extLst>
          </p:cNvPr>
          <p:cNvSpPr txBox="1"/>
          <p:nvPr/>
        </p:nvSpPr>
        <p:spPr>
          <a:xfrm>
            <a:off x="2151271" y="2151727"/>
            <a:ext cx="5421087" cy="255454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Educator’s Guide</a:t>
            </a:r>
          </a:p>
          <a:p>
            <a:pPr marL="914400"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Overview</a:t>
            </a:r>
          </a:p>
          <a:p>
            <a:pPr marL="914400"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Powerpoints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Activities</a:t>
            </a:r>
          </a:p>
          <a:p>
            <a:pPr marL="914400"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Worksheets</a:t>
            </a:r>
          </a:p>
        </p:txBody>
      </p:sp>
      <p:pic>
        <p:nvPicPr>
          <p:cNvPr id="6" name="Picture 5" descr="Calendar&#10;&#10;Description automatically generated with medium confidence">
            <a:extLst>
              <a:ext uri="{FF2B5EF4-FFF2-40B4-BE49-F238E27FC236}">
                <a16:creationId xmlns:a16="http://schemas.microsoft.com/office/drawing/2014/main" id="{EE91B73F-C3F8-F4D4-25E2-D36C70756F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6231" y="1690688"/>
            <a:ext cx="3792397" cy="3824000"/>
          </a:xfrm>
          <a:prstGeom prst="rect">
            <a:avLst/>
          </a:prstGeom>
        </p:spPr>
      </p:pic>
    </p:spTree>
    <p:extLst>
      <p:ext uri="{BB962C8B-B14F-4D97-AF65-F5344CB8AC3E}">
        <p14:creationId xmlns:p14="http://schemas.microsoft.com/office/powerpoint/2010/main" val="621494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3A8D-95A9-B26F-98E4-EB096FFCC608}"/>
              </a:ext>
            </a:extLst>
          </p:cNvPr>
          <p:cNvSpPr>
            <a:spLocks noGrp="1"/>
          </p:cNvSpPr>
          <p:nvPr>
            <p:ph type="title"/>
          </p:nvPr>
        </p:nvSpPr>
        <p:spPr/>
        <p:txBody>
          <a:bodyPr/>
          <a:lstStyle/>
          <a:p>
            <a:r>
              <a:rPr lang="en-US" b="1" dirty="0">
                <a:solidFill>
                  <a:schemeClr val="accent5">
                    <a:lumMod val="50000"/>
                  </a:schemeClr>
                </a:solidFill>
              </a:rPr>
              <a:t>Workshop Wrap-up</a:t>
            </a:r>
          </a:p>
        </p:txBody>
      </p:sp>
      <p:sp>
        <p:nvSpPr>
          <p:cNvPr id="3" name="Content Placeholder 2">
            <a:extLst>
              <a:ext uri="{FF2B5EF4-FFF2-40B4-BE49-F238E27FC236}">
                <a16:creationId xmlns:a16="http://schemas.microsoft.com/office/drawing/2014/main" id="{7AB77CC6-ABF0-E90C-7EFB-CD5C9D54BAD9}"/>
              </a:ext>
            </a:extLst>
          </p:cNvPr>
          <p:cNvSpPr>
            <a:spLocks noGrp="1"/>
          </p:cNvSpPr>
          <p:nvPr>
            <p:ph idx="1"/>
          </p:nvPr>
        </p:nvSpPr>
        <p:spPr/>
        <p:txBody>
          <a:bodyPr/>
          <a:lstStyle/>
          <a:p>
            <a:pPr marL="114300" lvl="0" indent="0" algn="ctr" rtl="0">
              <a:spcBef>
                <a:spcPts val="360"/>
              </a:spcBef>
              <a:spcAft>
                <a:spcPts val="0"/>
              </a:spcAft>
              <a:buSzPts val="1800"/>
              <a:buNone/>
            </a:pPr>
            <a:endParaRPr lang="en-US" dirty="0"/>
          </a:p>
          <a:p>
            <a:pPr marL="114300" lvl="0" indent="0" algn="ctr" rtl="0">
              <a:spcBef>
                <a:spcPts val="360"/>
              </a:spcBef>
              <a:spcAft>
                <a:spcPts val="0"/>
              </a:spcAft>
              <a:buSzPts val="1800"/>
              <a:buNone/>
            </a:pPr>
            <a:endParaRPr lang="en-US" dirty="0"/>
          </a:p>
          <a:p>
            <a:pPr marL="114300" lvl="0" indent="0" algn="ctr" rtl="0">
              <a:spcBef>
                <a:spcPts val="360"/>
              </a:spcBef>
              <a:spcAft>
                <a:spcPts val="0"/>
              </a:spcAft>
              <a:buSzPts val="1800"/>
              <a:buNone/>
            </a:pPr>
            <a:endParaRPr lang="en-US" dirty="0"/>
          </a:p>
          <a:p>
            <a:pPr marL="114300" lvl="0" indent="0" algn="ctr" rtl="0">
              <a:spcBef>
                <a:spcPts val="360"/>
              </a:spcBef>
              <a:spcAft>
                <a:spcPts val="0"/>
              </a:spcAft>
              <a:buSzPts val="1800"/>
              <a:buNone/>
            </a:pPr>
            <a:r>
              <a:rPr lang="en-US" sz="4000" dirty="0"/>
              <a:t>Thank you for Attending!</a:t>
            </a:r>
          </a:p>
          <a:p>
            <a:pPr marL="0" indent="0">
              <a:buNone/>
            </a:pPr>
            <a:endParaRPr lang="en-US" dirty="0"/>
          </a:p>
        </p:txBody>
      </p:sp>
      <p:sp>
        <p:nvSpPr>
          <p:cNvPr id="9" name="Date Placeholder 3">
            <a:extLst>
              <a:ext uri="{FF2B5EF4-FFF2-40B4-BE49-F238E27FC236}">
                <a16:creationId xmlns:a16="http://schemas.microsoft.com/office/drawing/2014/main" id="{6C46C1C7-BD96-37B5-DCD9-03B8FEDA1D55}"/>
              </a:ext>
            </a:extLst>
          </p:cNvPr>
          <p:cNvSpPr>
            <a:spLocks noGrp="1"/>
          </p:cNvSpPr>
          <p:nvPr>
            <p:ph type="dt" sz="half" idx="10"/>
          </p:nvPr>
        </p:nvSpPr>
        <p:spPr>
          <a:xfrm>
            <a:off x="1818524" y="6420172"/>
            <a:ext cx="6086582" cy="3058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Soil Science Society of America   www.soils.org | www.soils4teachers.org</a:t>
            </a:r>
          </a:p>
        </p:txBody>
      </p:sp>
    </p:spTree>
    <p:extLst>
      <p:ext uri="{BB962C8B-B14F-4D97-AF65-F5344CB8AC3E}">
        <p14:creationId xmlns:p14="http://schemas.microsoft.com/office/powerpoint/2010/main" val="262151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Why is SOIL Important?</a:t>
            </a:r>
          </a:p>
        </p:txBody>
      </p:sp>
      <p:sp>
        <p:nvSpPr>
          <p:cNvPr id="4" name="Content Placeholder 3">
            <a:extLst>
              <a:ext uri="{FF2B5EF4-FFF2-40B4-BE49-F238E27FC236}">
                <a16:creationId xmlns:a16="http://schemas.microsoft.com/office/drawing/2014/main" id="{0D7426A0-7203-B131-C091-BD8F66D0AD4C}"/>
              </a:ext>
            </a:extLst>
          </p:cNvPr>
          <p:cNvSpPr>
            <a:spLocks noGrp="1"/>
          </p:cNvSpPr>
          <p:nvPr>
            <p:ph idx="1"/>
          </p:nvPr>
        </p:nvSpPr>
        <p:spPr>
          <a:xfrm>
            <a:off x="3973928" y="1622777"/>
            <a:ext cx="5562502" cy="3382822"/>
          </a:xfrm>
        </p:spPr>
        <p:txBody>
          <a:bodyPr>
            <a:noAutofit/>
          </a:bodyPr>
          <a:lstStyle/>
          <a:p>
            <a:pPr marL="285750" indent="-285750">
              <a:buFont typeface="Arial" panose="020B0604020202020204" pitchFamily="34" charset="0"/>
              <a:buChar char="•"/>
            </a:pPr>
            <a:r>
              <a:rPr lang="en-US" dirty="0"/>
              <a:t>Media for the growth of all kinds of plants. </a:t>
            </a:r>
          </a:p>
          <a:p>
            <a:pPr marL="285750" indent="-285750"/>
            <a:r>
              <a:rPr lang="en-US" dirty="0"/>
              <a:t>Habitat for animals </a:t>
            </a:r>
          </a:p>
          <a:p>
            <a:pPr marL="285750" indent="-285750"/>
            <a:r>
              <a:rPr lang="en-US" dirty="0"/>
              <a:t>Media for the construction </a:t>
            </a:r>
          </a:p>
          <a:p>
            <a:pPr marL="285750" indent="-285750"/>
            <a:r>
              <a:rPr lang="en-US" dirty="0"/>
              <a:t>Act as a living filter to clean water </a:t>
            </a:r>
          </a:p>
          <a:p>
            <a:pPr marL="285750" indent="-285750">
              <a:buFont typeface="Arial" panose="020B0604020202020204" pitchFamily="34" charset="0"/>
              <a:buChar char="•"/>
            </a:pPr>
            <a:r>
              <a:rPr lang="en-US" dirty="0"/>
              <a:t>Modifies the atmosphere by emitting and absorbing gases</a:t>
            </a:r>
          </a:p>
          <a:p>
            <a:pPr marL="285750" indent="-285750">
              <a:buFont typeface="Arial" panose="020B0604020202020204" pitchFamily="34" charset="0"/>
              <a:buChar char="•"/>
            </a:pPr>
            <a:r>
              <a:rPr lang="en-US" dirty="0"/>
              <a:t>Carbon source or sink (sequesters)</a:t>
            </a:r>
          </a:p>
        </p:txBody>
      </p:sp>
      <p:pic>
        <p:nvPicPr>
          <p:cNvPr id="6" name="Picture 5">
            <a:extLst>
              <a:ext uri="{FF2B5EF4-FFF2-40B4-BE49-F238E27FC236}">
                <a16:creationId xmlns:a16="http://schemas.microsoft.com/office/drawing/2014/main" id="{220AE719-A4D1-525C-974B-2CADF47272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8281" y="1535302"/>
            <a:ext cx="1828800" cy="1828800"/>
          </a:xfrm>
          <a:prstGeom prst="rect">
            <a:avLst/>
          </a:prstGeom>
        </p:spPr>
      </p:pic>
      <p:pic>
        <p:nvPicPr>
          <p:cNvPr id="8" name="Picture 7">
            <a:extLst>
              <a:ext uri="{FF2B5EF4-FFF2-40B4-BE49-F238E27FC236}">
                <a16:creationId xmlns:a16="http://schemas.microsoft.com/office/drawing/2014/main" id="{A1DD5C59-547B-B43A-48C8-15BED1B649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5421" y="3735703"/>
            <a:ext cx="1874520" cy="1874520"/>
          </a:xfrm>
          <a:prstGeom prst="rect">
            <a:avLst/>
          </a:prstGeom>
        </p:spPr>
      </p:pic>
      <p:pic>
        <p:nvPicPr>
          <p:cNvPr id="9" name="Picture 8">
            <a:extLst>
              <a:ext uri="{FF2B5EF4-FFF2-40B4-BE49-F238E27FC236}">
                <a16:creationId xmlns:a16="http://schemas.microsoft.com/office/drawing/2014/main" id="{6005AE8F-5495-B13F-BB26-BFF85A8F99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06601" y="1837565"/>
            <a:ext cx="1828800" cy="1828800"/>
          </a:xfrm>
          <a:prstGeom prst="rect">
            <a:avLst/>
          </a:prstGeom>
        </p:spPr>
      </p:pic>
      <p:pic>
        <p:nvPicPr>
          <p:cNvPr id="10" name="Picture 9">
            <a:extLst>
              <a:ext uri="{FF2B5EF4-FFF2-40B4-BE49-F238E27FC236}">
                <a16:creationId xmlns:a16="http://schemas.microsoft.com/office/drawing/2014/main" id="{9A5FA972-300B-7448-E1DD-2135630171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83741" y="3991735"/>
            <a:ext cx="1874520" cy="1874520"/>
          </a:xfrm>
          <a:prstGeom prst="rect">
            <a:avLst/>
          </a:prstGeom>
        </p:spPr>
      </p:pic>
      <p:sp>
        <p:nvSpPr>
          <p:cNvPr id="11" name="Date Placeholder 3">
            <a:extLst>
              <a:ext uri="{FF2B5EF4-FFF2-40B4-BE49-F238E27FC236}">
                <a16:creationId xmlns:a16="http://schemas.microsoft.com/office/drawing/2014/main" id="{6D706B94-278C-CFF0-AACD-9E9FA4440ECC}"/>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Tree>
    <p:extLst>
      <p:ext uri="{BB962C8B-B14F-4D97-AF65-F5344CB8AC3E}">
        <p14:creationId xmlns:p14="http://schemas.microsoft.com/office/powerpoint/2010/main" val="178934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b="1" dirty="0">
                <a:solidFill>
                  <a:schemeClr val="accent5">
                    <a:lumMod val="50000"/>
                  </a:schemeClr>
                </a:solidFill>
              </a:rPr>
              <a:t>Soil Formation Factors or </a:t>
            </a:r>
            <a:r>
              <a:rPr lang="en-US" sz="4400" b="1" i="1" dirty="0" err="1">
                <a:solidFill>
                  <a:srgbClr val="0070C0"/>
                </a:solidFill>
              </a:rPr>
              <a:t>Cl</a:t>
            </a:r>
            <a:r>
              <a:rPr lang="en-US" sz="4400" b="1" i="1" dirty="0" err="1">
                <a:solidFill>
                  <a:srgbClr val="00B050"/>
                </a:solidFill>
              </a:rPr>
              <a:t>O</a:t>
            </a:r>
            <a:r>
              <a:rPr lang="en-US" sz="4400" b="1" i="1" dirty="0" err="1">
                <a:solidFill>
                  <a:srgbClr val="7030A0"/>
                </a:solidFill>
              </a:rPr>
              <a:t>R</a:t>
            </a:r>
            <a:r>
              <a:rPr lang="en-US" sz="4400" b="1" i="1" dirty="0" err="1">
                <a:solidFill>
                  <a:schemeClr val="accent3"/>
                </a:solidFill>
              </a:rPr>
              <a:t>P</a:t>
            </a:r>
            <a:r>
              <a:rPr lang="en-US" sz="4400" b="1" i="1" dirty="0" err="1">
                <a:solidFill>
                  <a:schemeClr val="tx1"/>
                </a:solidFill>
              </a:rPr>
              <a:t>T</a:t>
            </a:r>
            <a:r>
              <a:rPr lang="en-US" b="1" dirty="0">
                <a:solidFill>
                  <a:schemeClr val="accent5">
                    <a:lumMod val="50000"/>
                  </a:schemeClr>
                </a:solidFill>
              </a:rPr>
              <a:t>!</a:t>
            </a:r>
          </a:p>
        </p:txBody>
      </p:sp>
      <p:sp>
        <p:nvSpPr>
          <p:cNvPr id="4" name="Content Placeholder 3">
            <a:extLst>
              <a:ext uri="{FF2B5EF4-FFF2-40B4-BE49-F238E27FC236}">
                <a16:creationId xmlns:a16="http://schemas.microsoft.com/office/drawing/2014/main" id="{0D7426A0-7203-B131-C091-BD8F66D0AD4C}"/>
              </a:ext>
            </a:extLst>
          </p:cNvPr>
          <p:cNvSpPr>
            <a:spLocks noGrp="1"/>
          </p:cNvSpPr>
          <p:nvPr>
            <p:ph idx="1"/>
          </p:nvPr>
        </p:nvSpPr>
        <p:spPr>
          <a:xfrm>
            <a:off x="1818525" y="1825625"/>
            <a:ext cx="9371557" cy="4351338"/>
          </a:xfrm>
        </p:spPr>
        <p:txBody>
          <a:bodyPr>
            <a:normAutofit/>
          </a:bodyPr>
          <a:lstStyle/>
          <a:p>
            <a:pPr marL="228600" lvl="0" indent="-228600" algn="l" rtl="0">
              <a:lnSpc>
                <a:spcPct val="120000"/>
              </a:lnSpc>
              <a:spcBef>
                <a:spcPts val="0"/>
              </a:spcBef>
              <a:spcAft>
                <a:spcPts val="0"/>
              </a:spcAft>
              <a:buClr>
                <a:schemeClr val="dk1"/>
              </a:buClr>
              <a:buSzPts val="1800"/>
              <a:buChar char="•"/>
            </a:pPr>
            <a:r>
              <a:rPr lang="en-US" sz="3600" b="1" i="1" dirty="0">
                <a:solidFill>
                  <a:srgbClr val="0070C0"/>
                </a:solidFill>
                <a:ea typeface="Times New Roman"/>
                <a:cs typeface="Times New Roman"/>
                <a:sym typeface="Times New Roman"/>
              </a:rPr>
              <a:t>Cl</a:t>
            </a:r>
            <a:r>
              <a:rPr lang="en-US" sz="3600" dirty="0">
                <a:ea typeface="Times New Roman"/>
                <a:cs typeface="Times New Roman"/>
                <a:sym typeface="Times New Roman"/>
              </a:rPr>
              <a:t>imate</a:t>
            </a:r>
          </a:p>
          <a:p>
            <a:pPr marL="228600" lvl="0" indent="-228600" algn="l" rtl="0">
              <a:lnSpc>
                <a:spcPct val="120000"/>
              </a:lnSpc>
              <a:spcBef>
                <a:spcPts val="750"/>
              </a:spcBef>
              <a:spcAft>
                <a:spcPts val="0"/>
              </a:spcAft>
              <a:buClr>
                <a:schemeClr val="dk1"/>
              </a:buClr>
              <a:buSzPts val="1800"/>
              <a:buChar char="•"/>
            </a:pPr>
            <a:r>
              <a:rPr lang="en-US" sz="3600" b="1" i="1" dirty="0">
                <a:solidFill>
                  <a:srgbClr val="00B050"/>
                </a:solidFill>
                <a:ea typeface="Times New Roman"/>
                <a:cs typeface="Times New Roman"/>
                <a:sym typeface="Times New Roman"/>
              </a:rPr>
              <a:t>O</a:t>
            </a:r>
            <a:r>
              <a:rPr lang="en-US" sz="3600" dirty="0">
                <a:ea typeface="Times New Roman"/>
                <a:cs typeface="Times New Roman"/>
                <a:sym typeface="Times New Roman"/>
              </a:rPr>
              <a:t>rganisms</a:t>
            </a:r>
          </a:p>
          <a:p>
            <a:pPr marL="228600" lvl="0" indent="-228600" algn="l" rtl="0">
              <a:lnSpc>
                <a:spcPct val="120000"/>
              </a:lnSpc>
              <a:spcBef>
                <a:spcPts val="750"/>
              </a:spcBef>
              <a:spcAft>
                <a:spcPts val="0"/>
              </a:spcAft>
              <a:buClr>
                <a:schemeClr val="dk1"/>
              </a:buClr>
              <a:buSzPts val="1800"/>
              <a:buChar char="•"/>
            </a:pPr>
            <a:r>
              <a:rPr lang="en-US" sz="3600" b="1" i="1" dirty="0">
                <a:solidFill>
                  <a:srgbClr val="7030A0"/>
                </a:solidFill>
                <a:ea typeface="Times New Roman"/>
                <a:cs typeface="Times New Roman"/>
                <a:sym typeface="Times New Roman"/>
              </a:rPr>
              <a:t>R</a:t>
            </a:r>
            <a:r>
              <a:rPr lang="en-US" sz="3600" dirty="0">
                <a:ea typeface="Times New Roman"/>
                <a:cs typeface="Times New Roman"/>
                <a:sym typeface="Times New Roman"/>
              </a:rPr>
              <a:t>elief </a:t>
            </a:r>
          </a:p>
          <a:p>
            <a:pPr marL="228600" lvl="0" indent="-228600" algn="l" rtl="0">
              <a:lnSpc>
                <a:spcPct val="120000"/>
              </a:lnSpc>
              <a:spcBef>
                <a:spcPts val="750"/>
              </a:spcBef>
              <a:spcAft>
                <a:spcPts val="0"/>
              </a:spcAft>
              <a:buClr>
                <a:schemeClr val="dk1"/>
              </a:buClr>
              <a:buSzPts val="1800"/>
              <a:buChar char="•"/>
            </a:pPr>
            <a:r>
              <a:rPr lang="en-US" sz="3600" b="1" i="1" dirty="0">
                <a:solidFill>
                  <a:schemeClr val="accent3"/>
                </a:solidFill>
                <a:ea typeface="Times New Roman"/>
                <a:cs typeface="Times New Roman"/>
                <a:sym typeface="Times New Roman"/>
              </a:rPr>
              <a:t>P</a:t>
            </a:r>
            <a:r>
              <a:rPr lang="en-US" sz="3600" dirty="0">
                <a:ea typeface="Times New Roman"/>
                <a:cs typeface="Times New Roman"/>
                <a:sym typeface="Times New Roman"/>
              </a:rPr>
              <a:t>arent Material</a:t>
            </a:r>
          </a:p>
          <a:p>
            <a:pPr marL="228600" lvl="0" indent="-228600" algn="l" rtl="0">
              <a:lnSpc>
                <a:spcPct val="120000"/>
              </a:lnSpc>
              <a:spcBef>
                <a:spcPts val="750"/>
              </a:spcBef>
              <a:spcAft>
                <a:spcPts val="0"/>
              </a:spcAft>
              <a:buClr>
                <a:schemeClr val="dk1"/>
              </a:buClr>
              <a:buSzPts val="1800"/>
              <a:buChar char="•"/>
            </a:pPr>
            <a:r>
              <a:rPr lang="en-US" sz="3600" b="1" i="1" dirty="0">
                <a:solidFill>
                  <a:schemeClr val="accent5">
                    <a:lumMod val="50000"/>
                  </a:schemeClr>
                </a:solidFill>
                <a:ea typeface="Times New Roman"/>
                <a:cs typeface="Times New Roman"/>
                <a:sym typeface="Times New Roman"/>
              </a:rPr>
              <a:t>T</a:t>
            </a:r>
            <a:r>
              <a:rPr lang="en-US" sz="3600" dirty="0">
                <a:ea typeface="Times New Roman"/>
                <a:cs typeface="Times New Roman"/>
                <a:sym typeface="Times New Roman"/>
              </a:rPr>
              <a:t>ime</a:t>
            </a:r>
          </a:p>
        </p:txBody>
      </p:sp>
      <p:sp>
        <p:nvSpPr>
          <p:cNvPr id="5" name="Date Placeholder 3">
            <a:extLst>
              <a:ext uri="{FF2B5EF4-FFF2-40B4-BE49-F238E27FC236}">
                <a16:creationId xmlns:a16="http://schemas.microsoft.com/office/drawing/2014/main" id="{02F714E8-B672-EF74-E442-0B4B5139F87A}"/>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Tree>
    <p:extLst>
      <p:ext uri="{BB962C8B-B14F-4D97-AF65-F5344CB8AC3E}">
        <p14:creationId xmlns:p14="http://schemas.microsoft.com/office/powerpoint/2010/main" val="169758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p:txBody>
          <a:bodyPr/>
          <a:lstStyle/>
          <a:p>
            <a:r>
              <a:rPr lang="en-US" sz="4400" b="1" dirty="0">
                <a:solidFill>
                  <a:schemeClr val="accent2"/>
                </a:solidFill>
              </a:rPr>
              <a:t>Cl</a:t>
            </a:r>
            <a:r>
              <a:rPr lang="en-US" sz="4400" b="1" dirty="0">
                <a:solidFill>
                  <a:srgbClr val="065B84"/>
                </a:solidFill>
              </a:rPr>
              <a:t>imate</a:t>
            </a:r>
            <a:endParaRPr lang="en-US" b="1" dirty="0">
              <a:solidFill>
                <a:schemeClr val="accent5">
                  <a:lumMod val="50000"/>
                </a:schemeClr>
              </a:solidFill>
            </a:endParaRPr>
          </a:p>
        </p:txBody>
      </p:sp>
      <p:sp>
        <p:nvSpPr>
          <p:cNvPr id="4" name="Content Placeholder 3">
            <a:extLst>
              <a:ext uri="{FF2B5EF4-FFF2-40B4-BE49-F238E27FC236}">
                <a16:creationId xmlns:a16="http://schemas.microsoft.com/office/drawing/2014/main" id="{0D7426A0-7203-B131-C091-BD8F66D0AD4C}"/>
              </a:ext>
            </a:extLst>
          </p:cNvPr>
          <p:cNvSpPr>
            <a:spLocks noGrp="1"/>
          </p:cNvSpPr>
          <p:nvPr>
            <p:ph idx="1"/>
          </p:nvPr>
        </p:nvSpPr>
        <p:spPr>
          <a:xfrm>
            <a:off x="1818526" y="1825625"/>
            <a:ext cx="5153774" cy="4351338"/>
          </a:xfrm>
        </p:spPr>
        <p:txBody>
          <a:bodyPr>
            <a:noAutofit/>
          </a:bodyPr>
          <a:lstStyle/>
          <a:p>
            <a:pPr marL="0" lvl="0" indent="0" algn="l" rtl="0">
              <a:lnSpc>
                <a:spcPct val="90000"/>
              </a:lnSpc>
              <a:spcBef>
                <a:spcPts val="0"/>
              </a:spcBef>
              <a:spcAft>
                <a:spcPts val="0"/>
              </a:spcAft>
              <a:buClr>
                <a:schemeClr val="dk1"/>
              </a:buClr>
              <a:buSzPts val="2100"/>
              <a:buNone/>
            </a:pPr>
            <a:r>
              <a:rPr lang="en-US" dirty="0">
                <a:ea typeface="Times New Roman"/>
                <a:cs typeface="Times New Roman"/>
                <a:sym typeface="Times New Roman"/>
              </a:rPr>
              <a:t>Major Climatic Forces</a:t>
            </a:r>
          </a:p>
          <a:p>
            <a:pPr lvl="1" indent="-171450">
              <a:spcBef>
                <a:spcPts val="750"/>
              </a:spcBef>
              <a:buClr>
                <a:schemeClr val="dk1"/>
              </a:buClr>
              <a:buSzPts val="1800"/>
              <a:buFont typeface="Times New Roman"/>
              <a:buChar char="•"/>
            </a:pPr>
            <a:r>
              <a:rPr lang="en-US" sz="2800" dirty="0">
                <a:ea typeface="Times New Roman"/>
                <a:cs typeface="Times New Roman"/>
                <a:sym typeface="Times New Roman"/>
              </a:rPr>
              <a:t>Temperature</a:t>
            </a:r>
          </a:p>
          <a:p>
            <a:pPr lvl="1" indent="-171450">
              <a:spcBef>
                <a:spcPts val="750"/>
              </a:spcBef>
              <a:buClr>
                <a:schemeClr val="dk1"/>
              </a:buClr>
              <a:buSzPts val="1800"/>
              <a:buFont typeface="Times New Roman"/>
              <a:buChar char="•"/>
            </a:pPr>
            <a:r>
              <a:rPr lang="en-US" sz="2800" dirty="0">
                <a:ea typeface="Times New Roman"/>
                <a:cs typeface="Times New Roman"/>
                <a:sym typeface="Times New Roman"/>
              </a:rPr>
              <a:t>Precipitation</a:t>
            </a:r>
          </a:p>
          <a:p>
            <a:pPr lvl="1" indent="-171450">
              <a:spcBef>
                <a:spcPts val="750"/>
              </a:spcBef>
              <a:buClr>
                <a:schemeClr val="dk1"/>
              </a:buClr>
              <a:buSzPts val="1800"/>
              <a:buFont typeface="Times New Roman"/>
              <a:buChar char="•"/>
            </a:pPr>
            <a:endParaRPr lang="en-US" sz="2800" dirty="0">
              <a:ea typeface="Times New Roman"/>
              <a:cs typeface="Times New Roman"/>
              <a:sym typeface="Times New Roman"/>
            </a:endParaRPr>
          </a:p>
          <a:p>
            <a:pPr marL="57150" indent="0">
              <a:spcBef>
                <a:spcPts val="750"/>
              </a:spcBef>
              <a:buClr>
                <a:schemeClr val="dk1"/>
              </a:buClr>
              <a:buSzPts val="1800"/>
              <a:buNone/>
            </a:pPr>
            <a:r>
              <a:rPr lang="en-US" b="0" i="0" u="none" strike="noStrike" dirty="0">
                <a:solidFill>
                  <a:srgbClr val="000000"/>
                </a:solidFill>
                <a:effectLst/>
              </a:rPr>
              <a:t>Climatic conditions directly influence the weathering of materials in the soil.</a:t>
            </a:r>
            <a:endParaRPr lang="en-US" dirty="0">
              <a:ea typeface="Times New Roman"/>
              <a:cs typeface="Times New Roman"/>
              <a:sym typeface="Times New Roman"/>
            </a:endParaRPr>
          </a:p>
        </p:txBody>
      </p:sp>
      <p:pic>
        <p:nvPicPr>
          <p:cNvPr id="5" name="Google Shape;299;p18">
            <a:extLst>
              <a:ext uri="{FF2B5EF4-FFF2-40B4-BE49-F238E27FC236}">
                <a16:creationId xmlns:a16="http://schemas.microsoft.com/office/drawing/2014/main" id="{C6637567-75AB-6B3D-3CFD-EFF1F3D049F2}"/>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8075051" y="233363"/>
            <a:ext cx="3966315" cy="5943600"/>
          </a:xfrm>
          <a:prstGeom prst="rect">
            <a:avLst/>
          </a:prstGeom>
          <a:noFill/>
          <a:ln>
            <a:noFill/>
          </a:ln>
        </p:spPr>
      </p:pic>
      <p:sp>
        <p:nvSpPr>
          <p:cNvPr id="7" name="Date Placeholder 3">
            <a:extLst>
              <a:ext uri="{FF2B5EF4-FFF2-40B4-BE49-F238E27FC236}">
                <a16:creationId xmlns:a16="http://schemas.microsoft.com/office/drawing/2014/main" id="{787AE03C-1566-9468-21CD-F2C2FA9447CC}"/>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sp>
        <p:nvSpPr>
          <p:cNvPr id="8" name="Google Shape;302;p18">
            <a:extLst>
              <a:ext uri="{FF2B5EF4-FFF2-40B4-BE49-F238E27FC236}">
                <a16:creationId xmlns:a16="http://schemas.microsoft.com/office/drawing/2014/main" id="{5E236C13-719A-9FC6-AA0C-ADCAA1E9958E}"/>
              </a:ext>
            </a:extLst>
          </p:cNvPr>
          <p:cNvSpPr txBox="1"/>
          <p:nvPr/>
        </p:nvSpPr>
        <p:spPr>
          <a:xfrm>
            <a:off x="8310699" y="6325929"/>
            <a:ext cx="349502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Image Credit:  </a:t>
            </a:r>
            <a:r>
              <a:rPr lang="en-US" sz="1000" b="1" i="1" u="none" strike="noStrike" cap="none" dirty="0">
                <a:solidFill>
                  <a:schemeClr val="dk1"/>
                </a:solidFill>
                <a:latin typeface="Calibri"/>
                <a:ea typeface="Calibri"/>
                <a:cs typeface="Calibri"/>
                <a:sym typeface="Calibri"/>
              </a:rPr>
              <a:t>SOIL! Get the Inside Scoop</a:t>
            </a:r>
            <a:r>
              <a:rPr lang="en-US" sz="1000" b="1" i="0" u="none" strike="noStrike" cap="none" dirty="0">
                <a:solidFill>
                  <a:schemeClr val="dk1"/>
                </a:solidFill>
                <a:latin typeface="Calibri"/>
                <a:ea typeface="Calibri"/>
                <a:cs typeface="Calibri"/>
                <a:sym typeface="Calibri"/>
              </a:rPr>
              <a:t>, </a:t>
            </a:r>
            <a:r>
              <a:rPr lang="en-US" sz="1000" b="0" i="0" u="none" strike="noStrike" cap="none" dirty="0">
                <a:solidFill>
                  <a:schemeClr val="dk1"/>
                </a:solidFill>
                <a:latin typeface="Calibri"/>
                <a:ea typeface="Calibri"/>
                <a:cs typeface="Calibri"/>
                <a:sym typeface="Calibri"/>
              </a:rPr>
              <a:t>D. </a:t>
            </a:r>
            <a:r>
              <a:rPr lang="en-US" sz="1000" b="0" i="0" u="none" strike="noStrike" cap="none" dirty="0" err="1">
                <a:solidFill>
                  <a:schemeClr val="dk1"/>
                </a:solidFill>
                <a:latin typeface="Calibri"/>
                <a:ea typeface="Calibri"/>
                <a:cs typeface="Calibri"/>
                <a:sym typeface="Calibri"/>
              </a:rPr>
              <a:t>Lindbo</a:t>
            </a:r>
            <a:r>
              <a:rPr lang="en-US" sz="1000" b="0" i="0" u="none" strike="noStrike" cap="none" dirty="0">
                <a:solidFill>
                  <a:schemeClr val="dk1"/>
                </a:solidFill>
                <a:latin typeface="Calibri"/>
                <a:ea typeface="Calibri"/>
                <a:cs typeface="Calibri"/>
                <a:sym typeface="Calibri"/>
              </a:rPr>
              <a:t> and others, ©2008 Soil Science Societies of America</a:t>
            </a:r>
            <a:endParaRPr lang="en-US" sz="1000" b="1" i="0" u="none" strike="noStrike" cap="none"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000"/>
              <a:buFont typeface="Arial"/>
              <a:buNone/>
            </a:pPr>
            <a:endParaRPr lang="en-US" sz="1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237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B086-B788-75E3-88F7-62970437FDF0}"/>
              </a:ext>
            </a:extLst>
          </p:cNvPr>
          <p:cNvSpPr>
            <a:spLocks noGrp="1"/>
          </p:cNvSpPr>
          <p:nvPr>
            <p:ph type="title"/>
          </p:nvPr>
        </p:nvSpPr>
        <p:spPr>
          <a:xfrm>
            <a:off x="1759682" y="369709"/>
            <a:ext cx="9535275" cy="1325563"/>
          </a:xfrm>
        </p:spPr>
        <p:txBody>
          <a:bodyPr/>
          <a:lstStyle/>
          <a:p>
            <a:r>
              <a:rPr lang="en-US" b="1" dirty="0">
                <a:solidFill>
                  <a:schemeClr val="accent6"/>
                </a:solidFill>
              </a:rPr>
              <a:t>O</a:t>
            </a:r>
            <a:r>
              <a:rPr lang="en-US" sz="4400" b="1" dirty="0">
                <a:solidFill>
                  <a:srgbClr val="065B84"/>
                </a:solidFill>
              </a:rPr>
              <a:t>rganisms</a:t>
            </a:r>
            <a:endParaRPr lang="en-US" b="1" dirty="0">
              <a:solidFill>
                <a:schemeClr val="accent5">
                  <a:lumMod val="50000"/>
                </a:schemeClr>
              </a:solidFill>
            </a:endParaRPr>
          </a:p>
        </p:txBody>
      </p:sp>
      <p:pic>
        <p:nvPicPr>
          <p:cNvPr id="7" name="Picture 6">
            <a:extLst>
              <a:ext uri="{FF2B5EF4-FFF2-40B4-BE49-F238E27FC236}">
                <a16:creationId xmlns:a16="http://schemas.microsoft.com/office/drawing/2014/main" id="{0EDFCA0C-BBDC-89B9-9114-5FA2089C63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3894" y="2395250"/>
            <a:ext cx="1472120" cy="1472120"/>
          </a:xfrm>
          <a:prstGeom prst="rect">
            <a:avLst/>
          </a:prstGeom>
        </p:spPr>
      </p:pic>
      <p:pic>
        <p:nvPicPr>
          <p:cNvPr id="8" name="Google Shape;336;p21">
            <a:extLst>
              <a:ext uri="{FF2B5EF4-FFF2-40B4-BE49-F238E27FC236}">
                <a16:creationId xmlns:a16="http://schemas.microsoft.com/office/drawing/2014/main" id="{D36E24D8-398C-737F-2846-C65D0E3AF505}"/>
              </a:ext>
            </a:extLst>
          </p:cNvPr>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l="-3"/>
          <a:stretch/>
        </p:blipFill>
        <p:spPr>
          <a:xfrm>
            <a:off x="8183329" y="1651594"/>
            <a:ext cx="1168027" cy="2082691"/>
          </a:xfrm>
          <a:prstGeom prst="rect">
            <a:avLst/>
          </a:prstGeom>
          <a:noFill/>
          <a:ln>
            <a:noFill/>
          </a:ln>
        </p:spPr>
      </p:pic>
      <p:sp>
        <p:nvSpPr>
          <p:cNvPr id="9" name="Date Placeholder 3">
            <a:extLst>
              <a:ext uri="{FF2B5EF4-FFF2-40B4-BE49-F238E27FC236}">
                <a16:creationId xmlns:a16="http://schemas.microsoft.com/office/drawing/2014/main" id="{8E8171F0-F54C-458D-F1FC-0BCAF61172B7}"/>
              </a:ext>
            </a:extLst>
          </p:cNvPr>
          <p:cNvSpPr>
            <a:spLocks noGrp="1"/>
          </p:cNvSpPr>
          <p:nvPr>
            <p:ph type="dt" sz="half" idx="10"/>
          </p:nvPr>
        </p:nvSpPr>
        <p:spPr>
          <a:xfrm>
            <a:off x="1818524" y="6420172"/>
            <a:ext cx="6086582" cy="305852"/>
          </a:xfrm>
        </p:spPr>
        <p:txBody>
          <a:bodyPr/>
          <a:lstStyle/>
          <a:p>
            <a:r>
              <a:rPr lang="en-US" dirty="0"/>
              <a:t>Soil Science Society of America   www.soils.org | www.soils4teachers.org</a:t>
            </a:r>
          </a:p>
        </p:txBody>
      </p:sp>
      <p:pic>
        <p:nvPicPr>
          <p:cNvPr id="10" name="Picture 9">
            <a:extLst>
              <a:ext uri="{FF2B5EF4-FFF2-40B4-BE49-F238E27FC236}">
                <a16:creationId xmlns:a16="http://schemas.microsoft.com/office/drawing/2014/main" id="{4AB313FC-B7A4-94EF-B0A0-44EBB06F777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24842" y="142186"/>
            <a:ext cx="2433577" cy="6277986"/>
          </a:xfrm>
          <a:prstGeom prst="rect">
            <a:avLst/>
          </a:prstGeom>
        </p:spPr>
      </p:pic>
      <p:pic>
        <p:nvPicPr>
          <p:cNvPr id="14" name="Picture 13">
            <a:extLst>
              <a:ext uri="{FF2B5EF4-FFF2-40B4-BE49-F238E27FC236}">
                <a16:creationId xmlns:a16="http://schemas.microsoft.com/office/drawing/2014/main" id="{36B376A5-0C9C-47FA-4062-F91BEB5FCF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6622074" y="4208717"/>
            <a:ext cx="1357966" cy="2453242"/>
          </a:xfrm>
          <a:prstGeom prst="rect">
            <a:avLst/>
          </a:prstGeom>
        </p:spPr>
      </p:pic>
      <p:pic>
        <p:nvPicPr>
          <p:cNvPr id="15" name="Picture 14">
            <a:extLst>
              <a:ext uri="{FF2B5EF4-FFF2-40B4-BE49-F238E27FC236}">
                <a16:creationId xmlns:a16="http://schemas.microsoft.com/office/drawing/2014/main" id="{747AE533-BE45-10FB-D0DB-231B54B52AE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430742" y="3594640"/>
            <a:ext cx="3428999" cy="1086619"/>
          </a:xfrm>
          <a:prstGeom prst="rect">
            <a:avLst/>
          </a:prstGeom>
        </p:spPr>
      </p:pic>
      <p:sp>
        <p:nvSpPr>
          <p:cNvPr id="16" name="Content Placeholder 3">
            <a:extLst>
              <a:ext uri="{FF2B5EF4-FFF2-40B4-BE49-F238E27FC236}">
                <a16:creationId xmlns:a16="http://schemas.microsoft.com/office/drawing/2014/main" id="{F859D62C-EFE0-4485-6588-6025F8C73802}"/>
              </a:ext>
            </a:extLst>
          </p:cNvPr>
          <p:cNvSpPr txBox="1">
            <a:spLocks/>
          </p:cNvSpPr>
          <p:nvPr/>
        </p:nvSpPr>
        <p:spPr>
          <a:xfrm>
            <a:off x="1812529" y="1836992"/>
            <a:ext cx="5351820" cy="4583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140" indent="-342900">
              <a:lnSpc>
                <a:spcPct val="100000"/>
              </a:lnSpc>
              <a:spcBef>
                <a:spcPts val="0"/>
              </a:spcBef>
              <a:buClr>
                <a:schemeClr val="dk1"/>
              </a:buClr>
              <a:buSzPts val="1800"/>
            </a:pPr>
            <a:r>
              <a:rPr lang="en-US" dirty="0">
                <a:ea typeface="Times New Roman"/>
                <a:cs typeface="Times New Roman"/>
                <a:sym typeface="Times New Roman"/>
              </a:rPr>
              <a:t>Plants: trees, grasses, …</a:t>
            </a:r>
          </a:p>
          <a:p>
            <a:pPr marL="358140" indent="-342900">
              <a:lnSpc>
                <a:spcPct val="100000"/>
              </a:lnSpc>
              <a:spcBef>
                <a:spcPts val="0"/>
              </a:spcBef>
              <a:buClr>
                <a:schemeClr val="dk1"/>
              </a:buClr>
              <a:buSzPts val="1800"/>
            </a:pPr>
            <a:r>
              <a:rPr lang="en-US" dirty="0">
                <a:ea typeface="Times New Roman"/>
                <a:cs typeface="Times New Roman"/>
                <a:sym typeface="Times New Roman"/>
              </a:rPr>
              <a:t>Animals</a:t>
            </a:r>
          </a:p>
          <a:p>
            <a:pPr marL="358140" indent="-342900">
              <a:lnSpc>
                <a:spcPct val="100000"/>
              </a:lnSpc>
              <a:spcBef>
                <a:spcPts val="0"/>
              </a:spcBef>
              <a:buClr>
                <a:schemeClr val="dk1"/>
              </a:buClr>
              <a:buSzPts val="1800"/>
            </a:pPr>
            <a:r>
              <a:rPr lang="en-US" dirty="0" err="1">
                <a:ea typeface="Times New Roman"/>
                <a:cs typeface="Times New Roman"/>
                <a:sym typeface="Times New Roman"/>
              </a:rPr>
              <a:t>Mesoorganisms</a:t>
            </a:r>
            <a:endParaRPr lang="en-US" dirty="0">
              <a:ea typeface="Times New Roman"/>
              <a:cs typeface="Times New Roman"/>
              <a:sym typeface="Times New Roman"/>
            </a:endParaRPr>
          </a:p>
          <a:p>
            <a:pPr marL="358140" indent="-342900">
              <a:lnSpc>
                <a:spcPct val="100000"/>
              </a:lnSpc>
              <a:spcBef>
                <a:spcPts val="0"/>
              </a:spcBef>
              <a:buClr>
                <a:schemeClr val="dk1"/>
              </a:buClr>
              <a:buSzPts val="1800"/>
            </a:pPr>
            <a:r>
              <a:rPr lang="en-US" dirty="0">
                <a:ea typeface="Times New Roman"/>
                <a:cs typeface="Times New Roman"/>
                <a:sym typeface="Times New Roman"/>
              </a:rPr>
              <a:t>Worms, arthropods, …</a:t>
            </a:r>
          </a:p>
          <a:p>
            <a:pPr marL="358140" indent="-342900">
              <a:lnSpc>
                <a:spcPct val="100000"/>
              </a:lnSpc>
              <a:spcBef>
                <a:spcPts val="0"/>
              </a:spcBef>
              <a:buClr>
                <a:schemeClr val="dk1"/>
              </a:buClr>
              <a:buSzPts val="1800"/>
            </a:pPr>
            <a:endParaRPr lang="en-US" dirty="0">
              <a:ea typeface="Times New Roman"/>
              <a:cs typeface="Times New Roman"/>
              <a:sym typeface="Times New Roman"/>
            </a:endParaRPr>
          </a:p>
          <a:p>
            <a:pPr marL="358140" indent="-342900">
              <a:lnSpc>
                <a:spcPct val="100000"/>
              </a:lnSpc>
              <a:spcBef>
                <a:spcPts val="0"/>
              </a:spcBef>
              <a:buClr>
                <a:schemeClr val="dk1"/>
              </a:buClr>
              <a:buSzPts val="1800"/>
            </a:pPr>
            <a:endParaRPr lang="en-US" dirty="0">
              <a:ea typeface="Times New Roman"/>
              <a:cs typeface="Times New Roman"/>
              <a:sym typeface="Times New Roman"/>
            </a:endParaRPr>
          </a:p>
          <a:p>
            <a:pPr marL="358140" indent="-342900">
              <a:lnSpc>
                <a:spcPct val="100000"/>
              </a:lnSpc>
              <a:spcBef>
                <a:spcPts val="0"/>
              </a:spcBef>
              <a:buClr>
                <a:schemeClr val="dk1"/>
              </a:buClr>
              <a:buSzPts val="1800"/>
            </a:pPr>
            <a:endParaRPr lang="en-US" dirty="0">
              <a:ea typeface="Times New Roman"/>
              <a:cs typeface="Times New Roman"/>
              <a:sym typeface="Times New Roman"/>
            </a:endParaRPr>
          </a:p>
          <a:p>
            <a:pPr marL="358140" indent="-342900">
              <a:lnSpc>
                <a:spcPct val="100000"/>
              </a:lnSpc>
              <a:spcBef>
                <a:spcPts val="0"/>
              </a:spcBef>
              <a:buClr>
                <a:schemeClr val="dk1"/>
              </a:buClr>
              <a:buSzPts val="1800"/>
            </a:pPr>
            <a:r>
              <a:rPr lang="en-US" dirty="0">
                <a:ea typeface="Times New Roman"/>
                <a:cs typeface="Times New Roman"/>
                <a:sym typeface="Times New Roman"/>
              </a:rPr>
              <a:t>Microorganisms</a:t>
            </a:r>
          </a:p>
          <a:p>
            <a:pPr marL="815340" lvl="1" indent="-342900">
              <a:lnSpc>
                <a:spcPct val="100000"/>
              </a:lnSpc>
              <a:spcBef>
                <a:spcPts val="0"/>
              </a:spcBef>
              <a:buClr>
                <a:schemeClr val="dk1"/>
              </a:buClr>
              <a:buSzPts val="1800"/>
            </a:pPr>
            <a:r>
              <a:rPr lang="en-US" dirty="0">
                <a:ea typeface="Times New Roman"/>
                <a:cs typeface="Times New Roman"/>
                <a:sym typeface="Times New Roman"/>
              </a:rPr>
              <a:t>Bacteria, fungi, algae, …</a:t>
            </a:r>
          </a:p>
        </p:txBody>
      </p:sp>
      <p:sp>
        <p:nvSpPr>
          <p:cNvPr id="22" name="Google Shape;302;p18">
            <a:extLst>
              <a:ext uri="{FF2B5EF4-FFF2-40B4-BE49-F238E27FC236}">
                <a16:creationId xmlns:a16="http://schemas.microsoft.com/office/drawing/2014/main" id="{B8C84947-EE37-E63B-2F95-2C410707EC60}"/>
              </a:ext>
            </a:extLst>
          </p:cNvPr>
          <p:cNvSpPr txBox="1"/>
          <p:nvPr/>
        </p:nvSpPr>
        <p:spPr>
          <a:xfrm>
            <a:off x="7018347" y="6362505"/>
            <a:ext cx="349502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Image Credit: :  </a:t>
            </a:r>
            <a:r>
              <a:rPr lang="en-US" sz="1000" b="1" i="1" u="none" strike="noStrike" cap="none" dirty="0">
                <a:solidFill>
                  <a:schemeClr val="dk1"/>
                </a:solidFill>
                <a:latin typeface="Calibri"/>
                <a:ea typeface="Calibri"/>
                <a:cs typeface="Calibri"/>
                <a:sym typeface="Calibri"/>
              </a:rPr>
              <a:t>SOIL! Get the Inside Scoop</a:t>
            </a:r>
            <a:r>
              <a:rPr lang="en-US" sz="1000" b="1" i="0" u="none" strike="noStrike" cap="none" dirty="0">
                <a:solidFill>
                  <a:schemeClr val="dk1"/>
                </a:solidFill>
                <a:latin typeface="Calibri"/>
                <a:ea typeface="Calibri"/>
                <a:cs typeface="Calibri"/>
                <a:sym typeface="Calibri"/>
              </a:rPr>
              <a:t>, </a:t>
            </a:r>
            <a:r>
              <a:rPr lang="en-US" sz="1000" b="0" i="0" u="none" strike="noStrike" cap="none" dirty="0">
                <a:solidFill>
                  <a:schemeClr val="dk1"/>
                </a:solidFill>
                <a:latin typeface="Calibri"/>
                <a:ea typeface="Calibri"/>
                <a:cs typeface="Calibri"/>
                <a:sym typeface="Calibri"/>
              </a:rPr>
              <a:t>D. </a:t>
            </a:r>
            <a:r>
              <a:rPr lang="en-US" sz="1000" b="0" i="0" u="none" strike="noStrike" cap="none" dirty="0" err="1">
                <a:solidFill>
                  <a:schemeClr val="dk1"/>
                </a:solidFill>
                <a:latin typeface="Calibri"/>
                <a:ea typeface="Calibri"/>
                <a:cs typeface="Calibri"/>
                <a:sym typeface="Calibri"/>
              </a:rPr>
              <a:t>Lindbo</a:t>
            </a:r>
            <a:r>
              <a:rPr lang="en-US" sz="1000" b="0" i="0" u="none" strike="noStrike" cap="none" dirty="0">
                <a:solidFill>
                  <a:schemeClr val="dk1"/>
                </a:solidFill>
                <a:latin typeface="Calibri"/>
                <a:ea typeface="Calibri"/>
                <a:cs typeface="Calibri"/>
                <a:sym typeface="Calibri"/>
              </a:rPr>
              <a:t> and others, ©2008 Soil Science Societies of America</a:t>
            </a:r>
            <a:endParaRPr lang="en-US" sz="1000" b="1" i="0" u="none" strike="noStrike" cap="none" dirty="0">
              <a:solidFill>
                <a:schemeClr val="dk1"/>
              </a:solidFill>
              <a:latin typeface="Calibri"/>
              <a:ea typeface="Calibri"/>
              <a:cs typeface="Calibri"/>
              <a:sym typeface="Calibri"/>
            </a:endParaRPr>
          </a:p>
        </p:txBody>
      </p:sp>
      <p:sp>
        <p:nvSpPr>
          <p:cNvPr id="23" name="TextBox 22">
            <a:extLst>
              <a:ext uri="{FF2B5EF4-FFF2-40B4-BE49-F238E27FC236}">
                <a16:creationId xmlns:a16="http://schemas.microsoft.com/office/drawing/2014/main" id="{C44D5A99-422C-0698-837C-E5C786BF9604}"/>
              </a:ext>
            </a:extLst>
          </p:cNvPr>
          <p:cNvSpPr txBox="1"/>
          <p:nvPr/>
        </p:nvSpPr>
        <p:spPr>
          <a:xfrm>
            <a:off x="10492644" y="6548714"/>
            <a:ext cx="1683474" cy="246221"/>
          </a:xfrm>
          <a:prstGeom prst="rect">
            <a:avLst/>
          </a:prstGeom>
          <a:noFill/>
        </p:spPr>
        <p:txBody>
          <a:bodyPr wrap="none" rtlCol="0">
            <a:spAutoFit/>
          </a:bodyPr>
          <a:lstStyle/>
          <a:p>
            <a:r>
              <a:rPr lang="en-US" sz="1000" dirty="0"/>
              <a:t>Photo Credits: Clay Robinson</a:t>
            </a:r>
          </a:p>
        </p:txBody>
      </p:sp>
    </p:spTree>
    <p:extLst>
      <p:ext uri="{BB962C8B-B14F-4D97-AF65-F5344CB8AC3E}">
        <p14:creationId xmlns:p14="http://schemas.microsoft.com/office/powerpoint/2010/main" val="2504246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4393</TotalTime>
  <Words>4695</Words>
  <Application>Microsoft Office PowerPoint</Application>
  <PresentationFormat>Widescreen</PresentationFormat>
  <Paragraphs>480</Paragraphs>
  <Slides>51</Slides>
  <Notes>40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51</vt:i4>
      </vt:variant>
    </vt:vector>
  </HeadingPairs>
  <TitlesOfParts>
    <vt:vector size="62" baseType="lpstr">
      <vt:lpstr>Arial</vt:lpstr>
      <vt:lpstr>Calibri</vt:lpstr>
      <vt:lpstr>Calibri Light</vt:lpstr>
      <vt:lpstr>Courier New</vt:lpstr>
      <vt:lpstr>Times New Roman</vt:lpstr>
      <vt:lpstr>Trebuchet MS</vt:lpstr>
      <vt:lpstr>Wingdings</vt:lpstr>
      <vt:lpstr>Wingdings 3</vt:lpstr>
      <vt:lpstr>Office Theme</vt:lpstr>
      <vt:lpstr>Custom Design</vt:lpstr>
      <vt:lpstr>1_Office Theme</vt:lpstr>
      <vt:lpstr>PowerPoint Presentation</vt:lpstr>
      <vt:lpstr>Introductions</vt:lpstr>
      <vt:lpstr>Outline</vt:lpstr>
      <vt:lpstr>Does Soil = Dirt?</vt:lpstr>
      <vt:lpstr>Why is Soil Important?</vt:lpstr>
      <vt:lpstr>Why is SOIL Important?</vt:lpstr>
      <vt:lpstr>Soil Formation Factors or ClORPT!</vt:lpstr>
      <vt:lpstr>Climate</vt:lpstr>
      <vt:lpstr>Organisms</vt:lpstr>
      <vt:lpstr>Relief (Topography)</vt:lpstr>
      <vt:lpstr>Parent Material</vt:lpstr>
      <vt:lpstr>Time</vt:lpstr>
      <vt:lpstr>Soil Profile  (vertical cross-section)</vt:lpstr>
      <vt:lpstr>Physical Properties</vt:lpstr>
      <vt:lpstr>Soil Color </vt:lpstr>
      <vt:lpstr>Soil Texture</vt:lpstr>
      <vt:lpstr>Soil Texture Triangle</vt:lpstr>
      <vt:lpstr>Soil Texture by Feel and Jar Method</vt:lpstr>
      <vt:lpstr>Soil Structure – aggregate shape</vt:lpstr>
      <vt:lpstr>Soil Structure –   aggregate shape (To scale)</vt:lpstr>
      <vt:lpstr>PowerPoint Presentation</vt:lpstr>
      <vt:lpstr>Introduction</vt:lpstr>
      <vt:lpstr>Introduction</vt:lpstr>
      <vt:lpstr>Cation Exchange Capacity</vt:lpstr>
      <vt:lpstr>Soil is a Filter Activity </vt:lpstr>
      <vt:lpstr>Soil is a Filter Activity </vt:lpstr>
      <vt:lpstr>Soil is a Filter Activity</vt:lpstr>
      <vt:lpstr>Soil is a Filter Activity</vt:lpstr>
      <vt:lpstr>Soil is a Filter Activity </vt:lpstr>
      <vt:lpstr>Soil is a Filter Activity </vt:lpstr>
      <vt:lpstr>Additional activity- soil pH</vt:lpstr>
      <vt:lpstr>PowerPoint Presentation</vt:lpstr>
      <vt:lpstr>Essential Questions and Big Ideas</vt:lpstr>
      <vt:lpstr>Big Idea 1</vt:lpstr>
      <vt:lpstr>Soil at Different Scales </vt:lpstr>
      <vt:lpstr>Big Idea 2</vt:lpstr>
      <vt:lpstr>How Many Microbes? </vt:lpstr>
      <vt:lpstr>PowerPoint Presentation</vt:lpstr>
      <vt:lpstr>PowerPoint Presentation</vt:lpstr>
      <vt:lpstr>PowerPoint Presentation</vt:lpstr>
      <vt:lpstr>Big Idea 3</vt:lpstr>
      <vt:lpstr>Soils are a living system… just like the human body</vt:lpstr>
      <vt:lpstr>PowerPoint Presentation</vt:lpstr>
      <vt:lpstr>PowerPoint Presentation</vt:lpstr>
      <vt:lpstr>PowerPoint Presentation</vt:lpstr>
      <vt:lpstr>PowerPoint Presentation</vt:lpstr>
      <vt:lpstr>PowerPoint Presentation</vt:lpstr>
      <vt:lpstr>Soils in Your Classroom </vt:lpstr>
      <vt:lpstr>Websites </vt:lpstr>
      <vt:lpstr>Know Soil Know Life </vt:lpstr>
      <vt:lpstr>Workshop Wrap-up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Chapman</dc:creator>
  <cp:lastModifiedBy>Susan Chapman</cp:lastModifiedBy>
  <cp:revision>32</cp:revision>
  <cp:lastPrinted>2022-07-18T14:15:42Z</cp:lastPrinted>
  <dcterms:created xsi:type="dcterms:W3CDTF">2022-06-03T14:17:32Z</dcterms:created>
  <dcterms:modified xsi:type="dcterms:W3CDTF">2022-07-23T15:55:50Z</dcterms:modified>
</cp:coreProperties>
</file>